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4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45638-3386-4C2B-A5A4-B790D2DEB7AE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BC16-38B5-4418-AD69-30B7EC48920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45638-3386-4C2B-A5A4-B790D2DEB7AE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BC16-38B5-4418-AD69-30B7EC48920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45638-3386-4C2B-A5A4-B790D2DEB7AE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BC16-38B5-4418-AD69-30B7EC48920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45638-3386-4C2B-A5A4-B790D2DEB7AE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BC16-38B5-4418-AD69-30B7EC48920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45638-3386-4C2B-A5A4-B790D2DEB7AE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BC16-38B5-4418-AD69-30B7EC48920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45638-3386-4C2B-A5A4-B790D2DEB7AE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BC16-38B5-4418-AD69-30B7EC48920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45638-3386-4C2B-A5A4-B790D2DEB7AE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BC16-38B5-4418-AD69-30B7EC48920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45638-3386-4C2B-A5A4-B790D2DEB7AE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BC16-38B5-4418-AD69-30B7EC48920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45638-3386-4C2B-A5A4-B790D2DEB7AE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BC16-38B5-4418-AD69-30B7EC48920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45638-3386-4C2B-A5A4-B790D2DEB7AE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BC16-38B5-4418-AD69-30B7EC48920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45638-3386-4C2B-A5A4-B790D2DEB7AE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BC16-38B5-4418-AD69-30B7EC48920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45638-3386-4C2B-A5A4-B790D2DEB7AE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0BC16-38B5-4418-AD69-30B7EC48920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wfefewfe@ewf.com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1378" y="5002641"/>
            <a:ext cx="4132622" cy="1855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049646"/>
            <a:ext cx="2528913" cy="1808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feld 3"/>
          <p:cNvSpPr txBox="1"/>
          <p:nvPr/>
        </p:nvSpPr>
        <p:spPr>
          <a:xfrm>
            <a:off x="4644008" y="620688"/>
            <a:ext cx="47525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smtClean="0">
                <a:latin typeface="Calibri" pitchFamily="34" charset="0"/>
              </a:rPr>
              <a:t>354 kW könnten gerade gespeichert werden	                   </a:t>
            </a:r>
            <a:r>
              <a:rPr lang="de-DE" sz="1100" smtClean="0">
                <a:solidFill>
                  <a:srgbClr val="FF0000"/>
                </a:solidFill>
                <a:latin typeface="Calibri" pitchFamily="34" charset="0"/>
              </a:rPr>
              <a:t>-64  22.10.  14:12</a:t>
            </a:r>
          </a:p>
          <a:p>
            <a:r>
              <a:rPr lang="de-DE" sz="1100" smtClean="0">
                <a:latin typeface="Calibri" pitchFamily="34" charset="0"/>
              </a:rPr>
              <a:t>98 kWh könnten gerade gespeichert werden	                     </a:t>
            </a:r>
            <a:r>
              <a:rPr lang="de-DE" sz="1100" smtClean="0">
                <a:solidFill>
                  <a:srgbClr val="FF0000"/>
                </a:solidFill>
                <a:latin typeface="Calibri" pitchFamily="34" charset="0"/>
              </a:rPr>
              <a:t>-2</a:t>
            </a:r>
          </a:p>
          <a:p>
            <a:r>
              <a:rPr lang="de-DE" sz="1100" smtClean="0">
                <a:latin typeface="Calibri" pitchFamily="34" charset="0"/>
              </a:rPr>
              <a:t>145 kW müssen gerade in die Evs	                     </a:t>
            </a:r>
            <a:r>
              <a:rPr lang="de-DE" sz="1100" smtClean="0">
                <a:solidFill>
                  <a:srgbClr val="00B050"/>
                </a:solidFill>
                <a:latin typeface="Calibri" pitchFamily="34" charset="0"/>
              </a:rPr>
              <a:t>15</a:t>
            </a:r>
          </a:p>
          <a:p>
            <a:r>
              <a:rPr lang="de-DE" sz="1100" smtClean="0">
                <a:latin typeface="Calibri" pitchFamily="34" charset="0"/>
              </a:rPr>
              <a:t>542 KWh müssen gerade in die Evs	                     </a:t>
            </a:r>
            <a:r>
              <a:rPr lang="de-DE" sz="1100" smtClean="0">
                <a:solidFill>
                  <a:srgbClr val="00B050"/>
                </a:solidFill>
                <a:latin typeface="Calibri" pitchFamily="34" charset="0"/>
              </a:rPr>
              <a:t>52</a:t>
            </a:r>
          </a:p>
          <a:p>
            <a:r>
              <a:rPr lang="de-DE" sz="1100" smtClean="0">
                <a:latin typeface="Calibri" pitchFamily="34" charset="0"/>
              </a:rPr>
              <a:t>+84 kW könnten gerade für FCR herangezogen werden        </a:t>
            </a:r>
            <a:r>
              <a:rPr lang="de-DE" sz="1100" smtClean="0">
                <a:solidFill>
                  <a:srgbClr val="FF0000"/>
                </a:solidFill>
                <a:latin typeface="Calibri" pitchFamily="34" charset="0"/>
              </a:rPr>
              <a:t>-30 22.10.  13:13</a:t>
            </a:r>
          </a:p>
          <a:p>
            <a:r>
              <a:rPr lang="de-DE" sz="1100" smtClean="0">
                <a:latin typeface="Calibri" pitchFamily="34" charset="0"/>
              </a:rPr>
              <a:t>-87 kW könnten gerade für FCR in batt gespeist werden</a:t>
            </a:r>
            <a:endParaRPr lang="de-DE" sz="1100" smtClean="0">
              <a:solidFill>
                <a:srgbClr val="FF0000"/>
              </a:solidFill>
              <a:latin typeface="Calibri" pitchFamily="34" charset="0"/>
            </a:endParaRPr>
          </a:p>
          <a:p>
            <a:r>
              <a:rPr lang="de-DE" sz="1100" smtClean="0">
                <a:latin typeface="Calibri" pitchFamily="34" charset="0"/>
              </a:rPr>
              <a:t>287 kWh könnten hh:mm abgegeben werden (day ahead)  </a:t>
            </a:r>
            <a:r>
              <a:rPr lang="de-DE" sz="1100" smtClean="0">
                <a:solidFill>
                  <a:srgbClr val="FF0000"/>
                </a:solidFill>
                <a:latin typeface="Calibri" pitchFamily="34" charset="0"/>
              </a:rPr>
              <a:t>-19</a:t>
            </a:r>
          </a:p>
          <a:p>
            <a:r>
              <a:rPr lang="de-DE" sz="1100" smtClean="0">
                <a:latin typeface="Calibri" pitchFamily="34" charset="0"/>
              </a:rPr>
              <a:t>214 kWh werden hh:mm benötigt (day ahead)	                    </a:t>
            </a:r>
            <a:r>
              <a:rPr lang="de-DE" sz="1100" smtClean="0">
                <a:solidFill>
                  <a:srgbClr val="FF0000"/>
                </a:solidFill>
                <a:latin typeface="Calibri" pitchFamily="34" charset="0"/>
              </a:rPr>
              <a:t>-90 23.10.  04:12</a:t>
            </a:r>
          </a:p>
        </p:txBody>
      </p:sp>
      <p:sp>
        <p:nvSpPr>
          <p:cNvPr id="5" name="Pfeil nach rechts 4"/>
          <p:cNvSpPr/>
          <p:nvPr/>
        </p:nvSpPr>
        <p:spPr>
          <a:xfrm flipH="1">
            <a:off x="4427984" y="548680"/>
            <a:ext cx="216024" cy="26642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fik 5" descr="abacus ewall logo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92080" y="332656"/>
            <a:ext cx="1403648" cy="256877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0" y="620689"/>
            <a:ext cx="457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smtClean="0">
                <a:latin typeface="Calibri" pitchFamily="34" charset="0"/>
              </a:rPr>
              <a:t>1# 1000 kW sollen gerade von abacus abgenommen werden</a:t>
            </a:r>
          </a:p>
          <a:p>
            <a:r>
              <a:rPr lang="de-DE" sz="1100" smtClean="0">
                <a:latin typeface="Calibri" pitchFamily="34" charset="0"/>
              </a:rPr>
              <a:t>2# 100 kWh sollen gerade von abacus gespeichert werden</a:t>
            </a:r>
          </a:p>
          <a:p>
            <a:r>
              <a:rPr lang="de-DE" sz="1100" smtClean="0">
                <a:latin typeface="Calibri" pitchFamily="34" charset="0"/>
              </a:rPr>
              <a:t>3# 9999 kW kann PP gerade abgeben</a:t>
            </a:r>
          </a:p>
          <a:p>
            <a:r>
              <a:rPr lang="de-DE" sz="1100" smtClean="0">
                <a:latin typeface="Calibri" pitchFamily="34" charset="0"/>
              </a:rPr>
              <a:t>4# 9876 kWh kann PP gerade abgeben</a:t>
            </a:r>
          </a:p>
          <a:p>
            <a:r>
              <a:rPr lang="de-DE" sz="1100" smtClean="0">
                <a:latin typeface="Calibri" pitchFamily="34" charset="0"/>
              </a:rPr>
              <a:t>5# 111 kW FCR Strom benötigt PP sofort (+ oder -)</a:t>
            </a:r>
          </a:p>
          <a:p>
            <a:endParaRPr lang="de-DE" sz="1100" smtClean="0">
              <a:latin typeface="Calibri" pitchFamily="34" charset="0"/>
            </a:endParaRPr>
          </a:p>
          <a:p>
            <a:r>
              <a:rPr lang="de-DE" sz="1100" smtClean="0">
                <a:latin typeface="Calibri" pitchFamily="34" charset="0"/>
              </a:rPr>
              <a:t>6# 333 kWh  (day ahead) will PP morgen hh:mm von abacus ziehen</a:t>
            </a:r>
          </a:p>
          <a:p>
            <a:r>
              <a:rPr lang="de-DE" sz="1100" smtClean="0">
                <a:latin typeface="Calibri" pitchFamily="34" charset="0"/>
              </a:rPr>
              <a:t>7# 123 kWh (day ahead) will PP morgen hh:mm an abacus abgeben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851920" y="0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mtClean="0"/>
              <a:t>Strommonitor</a:t>
            </a:r>
            <a:endParaRPr lang="en-US"/>
          </a:p>
        </p:txBody>
      </p:sp>
      <p:sp>
        <p:nvSpPr>
          <p:cNvPr id="10" name="Pfeil nach rechts 9"/>
          <p:cNvSpPr/>
          <p:nvPr/>
        </p:nvSpPr>
        <p:spPr>
          <a:xfrm>
            <a:off x="4067944" y="548680"/>
            <a:ext cx="216024" cy="26642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feld 10"/>
          <p:cNvSpPr txBox="1"/>
          <p:nvPr/>
        </p:nvSpPr>
        <p:spPr>
          <a:xfrm>
            <a:off x="7524328" y="260648"/>
            <a:ext cx="1619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smtClean="0"/>
              <a:t>Match%</a:t>
            </a:r>
            <a:endParaRPr lang="en-US" sz="1600"/>
          </a:p>
        </p:txBody>
      </p:sp>
      <p:sp>
        <p:nvSpPr>
          <p:cNvPr id="12" name="Textfeld 11"/>
          <p:cNvSpPr txBox="1"/>
          <p:nvPr/>
        </p:nvSpPr>
        <p:spPr>
          <a:xfrm>
            <a:off x="8244408" y="260648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smtClean="0"/>
              <a:t>Alert/</a:t>
            </a:r>
            <a:r>
              <a:rPr lang="de-DE" sz="1200" u="sng" smtClean="0"/>
              <a:t>Setup</a:t>
            </a:r>
            <a:endParaRPr lang="en-US" sz="1200" u="sng"/>
          </a:p>
        </p:txBody>
      </p:sp>
      <p:sp>
        <p:nvSpPr>
          <p:cNvPr id="13" name="Textfeld 12"/>
          <p:cNvSpPr txBox="1"/>
          <p:nvPr/>
        </p:nvSpPr>
        <p:spPr>
          <a:xfrm>
            <a:off x="5327576" y="3356992"/>
            <a:ext cx="3816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smtClean="0"/>
              <a:t>1# alert on  </a:t>
            </a:r>
            <a:r>
              <a:rPr lang="de-DE" sz="1200" u="sng" smtClean="0"/>
              <a:t>&gt;100 </a:t>
            </a:r>
            <a:r>
              <a:rPr lang="de-DE" sz="1200" smtClean="0"/>
              <a:t>to: </a:t>
            </a:r>
            <a:r>
              <a:rPr lang="de-DE" sz="1200" smtClean="0">
                <a:hlinkClick r:id="rId5"/>
              </a:rPr>
              <a:t>wfefewfe@ewf.com</a:t>
            </a:r>
            <a:r>
              <a:rPr lang="de-DE" sz="1200" smtClean="0"/>
              <a:t>     +</a:t>
            </a:r>
            <a:r>
              <a:rPr lang="de-DE" sz="1200" u="sng" smtClean="0"/>
              <a:t>add/tol-</a:t>
            </a:r>
          </a:p>
          <a:p>
            <a:r>
              <a:rPr lang="de-DE" sz="1200" smtClean="0"/>
              <a:t>1# alert on </a:t>
            </a:r>
            <a:r>
              <a:rPr lang="de-DE" sz="1200" u="sng" smtClean="0"/>
              <a:t>&lt; </a:t>
            </a:r>
            <a:r>
              <a:rPr lang="de-DE" sz="1200" smtClean="0"/>
              <a:t>to: </a:t>
            </a:r>
            <a:r>
              <a:rPr lang="de-DE" sz="1200" smtClean="0">
                <a:hlinkClick r:id="rId5"/>
              </a:rPr>
              <a:t>ewfe@ewf.com</a:t>
            </a:r>
            <a:r>
              <a:rPr lang="de-DE" sz="1200" smtClean="0"/>
              <a:t>     +</a:t>
            </a:r>
            <a:r>
              <a:rPr lang="de-DE" sz="1200" u="sng" smtClean="0"/>
              <a:t>add/tol-</a:t>
            </a:r>
            <a:r>
              <a:rPr lang="de-DE" sz="1200" smtClean="0"/>
              <a:t> </a:t>
            </a:r>
          </a:p>
          <a:p>
            <a:r>
              <a:rPr lang="de-DE" sz="1200" smtClean="0"/>
              <a:t>2# alert on </a:t>
            </a:r>
            <a:r>
              <a:rPr lang="de-DE" sz="1200" u="sng" smtClean="0"/>
              <a:t>&lt;1</a:t>
            </a:r>
            <a:r>
              <a:rPr lang="de-DE" sz="1200" smtClean="0"/>
              <a:t>  </a:t>
            </a:r>
            <a:r>
              <a:rPr lang="de-DE" sz="1200" u="sng" smtClean="0"/>
              <a:t>&gt;100 </a:t>
            </a:r>
            <a:r>
              <a:rPr lang="de-DE" sz="1200" smtClean="0"/>
              <a:t>to: </a:t>
            </a:r>
            <a:r>
              <a:rPr lang="de-DE" sz="1200" smtClean="0">
                <a:hlinkClick r:id="rId5"/>
              </a:rPr>
              <a:t>wfefewfe@ewf.com</a:t>
            </a:r>
            <a:r>
              <a:rPr lang="de-DE" sz="1200" smtClean="0"/>
              <a:t>     +</a:t>
            </a:r>
            <a:r>
              <a:rPr lang="de-DE" sz="1200" u="sng" smtClean="0"/>
              <a:t>add/tol-</a:t>
            </a:r>
            <a:r>
              <a:rPr lang="de-DE" sz="1200" smtClean="0"/>
              <a:t> </a:t>
            </a:r>
          </a:p>
          <a:p>
            <a:r>
              <a:rPr lang="de-DE" sz="1200" smtClean="0"/>
              <a:t>3# alert on </a:t>
            </a:r>
            <a:r>
              <a:rPr lang="de-DE" sz="1200" u="sng" smtClean="0"/>
              <a:t>&lt;33</a:t>
            </a:r>
            <a:r>
              <a:rPr lang="de-DE" sz="1200" smtClean="0"/>
              <a:t>  </a:t>
            </a:r>
            <a:r>
              <a:rPr lang="de-DE" sz="1200" u="sng" smtClean="0"/>
              <a:t>&gt;100 </a:t>
            </a:r>
            <a:r>
              <a:rPr lang="de-DE" sz="1200" smtClean="0"/>
              <a:t>to: </a:t>
            </a:r>
            <a:r>
              <a:rPr lang="de-DE" sz="1200" smtClean="0">
                <a:hlinkClick r:id="rId5"/>
              </a:rPr>
              <a:t>wfefewfe@ewf.com</a:t>
            </a:r>
            <a:r>
              <a:rPr lang="de-DE" sz="1200" smtClean="0"/>
              <a:t>     +</a:t>
            </a:r>
            <a:r>
              <a:rPr lang="de-DE" sz="1200" u="sng" smtClean="0"/>
              <a:t>add/tol-</a:t>
            </a:r>
            <a:r>
              <a:rPr lang="de-DE" sz="1200" smtClean="0"/>
              <a:t> </a:t>
            </a:r>
          </a:p>
          <a:p>
            <a:r>
              <a:rPr lang="de-DE" sz="1200" smtClean="0"/>
              <a:t>4# alert on </a:t>
            </a:r>
            <a:r>
              <a:rPr lang="de-DE" sz="1200" u="sng" smtClean="0"/>
              <a:t>&lt;1</a:t>
            </a:r>
            <a:r>
              <a:rPr lang="de-DE" sz="1200" smtClean="0"/>
              <a:t>  </a:t>
            </a:r>
            <a:r>
              <a:rPr lang="de-DE" sz="1200" u="sng" smtClean="0"/>
              <a:t>&gt;100 </a:t>
            </a:r>
            <a:r>
              <a:rPr lang="de-DE" sz="1200" smtClean="0"/>
              <a:t>to: </a:t>
            </a:r>
            <a:r>
              <a:rPr lang="de-DE" sz="1200" smtClean="0">
                <a:hlinkClick r:id="rId5"/>
              </a:rPr>
              <a:t>wfefewfe@ewf.com</a:t>
            </a:r>
            <a:r>
              <a:rPr lang="de-DE" sz="1200" smtClean="0"/>
              <a:t>     +</a:t>
            </a:r>
            <a:r>
              <a:rPr lang="de-DE" sz="1200" u="sng" smtClean="0"/>
              <a:t>add/tol-</a:t>
            </a:r>
            <a:r>
              <a:rPr lang="de-DE" sz="1200" smtClean="0"/>
              <a:t> </a:t>
            </a:r>
          </a:p>
          <a:p>
            <a:r>
              <a:rPr lang="de-DE" sz="1200" smtClean="0"/>
              <a:t>5# alert on </a:t>
            </a:r>
            <a:r>
              <a:rPr lang="de-DE" sz="1200" u="sng" smtClean="0"/>
              <a:t>&lt;1</a:t>
            </a:r>
            <a:r>
              <a:rPr lang="de-DE" sz="1200" smtClean="0"/>
              <a:t>  </a:t>
            </a:r>
            <a:r>
              <a:rPr lang="de-DE" sz="1200" u="sng" smtClean="0"/>
              <a:t>&gt;4400 </a:t>
            </a:r>
            <a:r>
              <a:rPr lang="de-DE" sz="1200" smtClean="0"/>
              <a:t>to: </a:t>
            </a:r>
            <a:r>
              <a:rPr lang="de-DE" sz="1200" smtClean="0">
                <a:hlinkClick r:id="rId5"/>
              </a:rPr>
              <a:t>wfefewfe@ewf.com</a:t>
            </a:r>
            <a:r>
              <a:rPr lang="de-DE" sz="1200" smtClean="0"/>
              <a:t>     +</a:t>
            </a:r>
            <a:r>
              <a:rPr lang="de-DE" sz="1200" u="sng" smtClean="0"/>
              <a:t>add/tol-</a:t>
            </a:r>
            <a:r>
              <a:rPr lang="de-DE" sz="1200" smtClean="0"/>
              <a:t> </a:t>
            </a:r>
          </a:p>
          <a:p>
            <a:r>
              <a:rPr lang="de-DE" sz="1200" smtClean="0"/>
              <a:t>6# alert on </a:t>
            </a:r>
            <a:r>
              <a:rPr lang="de-DE" sz="1200" u="sng" smtClean="0"/>
              <a:t>&lt;1</a:t>
            </a:r>
            <a:r>
              <a:rPr lang="de-DE" sz="1200" smtClean="0"/>
              <a:t>  </a:t>
            </a:r>
            <a:r>
              <a:rPr lang="de-DE" sz="1200" u="sng" smtClean="0"/>
              <a:t>&gt;100 </a:t>
            </a:r>
            <a:r>
              <a:rPr lang="de-DE" sz="1200" smtClean="0"/>
              <a:t>to: </a:t>
            </a:r>
            <a:r>
              <a:rPr lang="de-DE" sz="1200" smtClean="0">
                <a:hlinkClick r:id="rId5"/>
              </a:rPr>
              <a:t>wfefewfe@ewf.com</a:t>
            </a:r>
            <a:r>
              <a:rPr lang="de-DE" sz="1200" smtClean="0"/>
              <a:t>     +</a:t>
            </a:r>
            <a:r>
              <a:rPr lang="de-DE" sz="1200" u="sng" smtClean="0"/>
              <a:t>add/tol-</a:t>
            </a:r>
            <a:r>
              <a:rPr lang="de-DE" sz="1200" smtClean="0"/>
              <a:t> </a:t>
            </a:r>
          </a:p>
          <a:p>
            <a:r>
              <a:rPr lang="de-DE" sz="1200" smtClean="0"/>
              <a:t>7# alert on </a:t>
            </a:r>
            <a:r>
              <a:rPr lang="de-DE" sz="1200" u="sng" smtClean="0"/>
              <a:t>&lt;55</a:t>
            </a:r>
            <a:r>
              <a:rPr lang="de-DE" sz="1200" smtClean="0"/>
              <a:t>  to: </a:t>
            </a:r>
            <a:r>
              <a:rPr lang="de-DE" sz="1200" smtClean="0">
                <a:hlinkClick r:id="rId5"/>
              </a:rPr>
              <a:t>wfefewfe@ewf.com</a:t>
            </a:r>
            <a:r>
              <a:rPr lang="de-DE" sz="1200" smtClean="0"/>
              <a:t>     +</a:t>
            </a:r>
            <a:r>
              <a:rPr lang="de-DE" sz="1200" u="sng" smtClean="0"/>
              <a:t>add/tol-</a:t>
            </a:r>
            <a:endParaRPr lang="en-US" smtClean="0"/>
          </a:p>
        </p:txBody>
      </p:sp>
      <p:sp>
        <p:nvSpPr>
          <p:cNvPr id="15" name="Rechteck 14"/>
          <p:cNvSpPr/>
          <p:nvPr/>
        </p:nvSpPr>
        <p:spPr>
          <a:xfrm>
            <a:off x="3275856" y="3429000"/>
            <a:ext cx="5760640" cy="144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feld 15"/>
          <p:cNvSpPr txBox="1"/>
          <p:nvPr/>
        </p:nvSpPr>
        <p:spPr>
          <a:xfrm>
            <a:off x="3347864" y="3501008"/>
            <a:ext cx="2016224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smtClean="0"/>
              <a:t>VDE4105- Setup</a:t>
            </a:r>
          </a:p>
          <a:p>
            <a:r>
              <a:rPr lang="de-DE" sz="1100" smtClean="0"/>
              <a:t>off </a:t>
            </a:r>
            <a:r>
              <a:rPr lang="de-DE" sz="1100" u="sng" smtClean="0"/>
              <a:t>&lt;49 </a:t>
            </a:r>
            <a:r>
              <a:rPr lang="de-DE" sz="1100" smtClean="0"/>
              <a:t>Hz </a:t>
            </a:r>
            <a:r>
              <a:rPr lang="de-DE" sz="1100" u="sng" smtClean="0"/>
              <a:t>&gt;51.5Hz</a:t>
            </a:r>
            <a:endParaRPr lang="de-DE" sz="1100" smtClean="0"/>
          </a:p>
          <a:p>
            <a:r>
              <a:rPr lang="de-DE" sz="1100" smtClean="0"/>
              <a:t>ramp down </a:t>
            </a:r>
            <a:r>
              <a:rPr lang="de-DE" sz="1100" u="sng" smtClean="0"/>
              <a:t>-40%/</a:t>
            </a:r>
            <a:r>
              <a:rPr lang="de-DE" sz="1100" smtClean="0"/>
              <a:t>Hz, starting </a:t>
            </a:r>
            <a:r>
              <a:rPr lang="de-DE" sz="1100" u="sng" smtClean="0"/>
              <a:t>50.2Hz</a:t>
            </a:r>
          </a:p>
          <a:p>
            <a:r>
              <a:rPr lang="de-DE" sz="1100" smtClean="0"/>
              <a:t>smoothing </a:t>
            </a:r>
            <a:r>
              <a:rPr lang="de-DE" sz="1100" u="sng" smtClean="0"/>
              <a:t>2sec, </a:t>
            </a:r>
            <a:r>
              <a:rPr lang="de-DE" sz="1100" smtClean="0"/>
              <a:t> </a:t>
            </a:r>
          </a:p>
          <a:p>
            <a:r>
              <a:rPr lang="de-DE" sz="1100" smtClean="0"/>
              <a:t>hysteresis </a:t>
            </a:r>
            <a:r>
              <a:rPr lang="de-DE" sz="1100" u="sng" smtClean="0"/>
              <a:t>0.1Hz</a:t>
            </a:r>
            <a:endParaRPr lang="en-US" sz="1100"/>
          </a:p>
        </p:txBody>
      </p:sp>
      <p:sp>
        <p:nvSpPr>
          <p:cNvPr id="17" name="Textfeld 16"/>
          <p:cNvSpPr txBox="1"/>
          <p:nvPr/>
        </p:nvSpPr>
        <p:spPr>
          <a:xfrm>
            <a:off x="2339752" y="1916832"/>
            <a:ext cx="1800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smtClean="0">
                <a:latin typeface="Calibri" pitchFamily="34" charset="0"/>
              </a:rPr>
              <a:t>Forecast Offer</a:t>
            </a:r>
          </a:p>
          <a:p>
            <a:r>
              <a:rPr lang="de-DE" sz="1100" smtClean="0">
                <a:latin typeface="Calibri" pitchFamily="34" charset="0"/>
              </a:rPr>
              <a:t>4#0-6h: 123 kWh@0,30€</a:t>
            </a:r>
          </a:p>
          <a:p>
            <a:r>
              <a:rPr lang="de-DE" sz="1100" smtClean="0">
                <a:latin typeface="Calibri" pitchFamily="34" charset="0"/>
              </a:rPr>
              <a:t>4#6-9h: 23 kWh@0,35€</a:t>
            </a:r>
          </a:p>
          <a:p>
            <a:r>
              <a:rPr lang="de-DE" sz="1100" smtClean="0">
                <a:latin typeface="Calibri" pitchFamily="34" charset="0"/>
              </a:rPr>
              <a:t>4#9-11h: 223 kWh@0,32€</a:t>
            </a:r>
          </a:p>
          <a:p>
            <a:r>
              <a:rPr lang="de-DE" sz="1100" smtClean="0">
                <a:latin typeface="Calibri" pitchFamily="34" charset="0"/>
              </a:rPr>
              <a:t>4#11-13h: 323 kWh@0,30€</a:t>
            </a:r>
          </a:p>
          <a:p>
            <a:r>
              <a:rPr lang="de-DE" sz="1100" smtClean="0">
                <a:latin typeface="Calibri" pitchFamily="34" charset="0"/>
              </a:rPr>
              <a:t>4#13-17h: 223 kWh@0,30€</a:t>
            </a:r>
          </a:p>
          <a:p>
            <a:r>
              <a:rPr lang="de-DE" sz="1100" smtClean="0">
                <a:latin typeface="Calibri" pitchFamily="34" charset="0"/>
              </a:rPr>
              <a:t>4#17-21h: 23 kWh@0,36€</a:t>
            </a:r>
          </a:p>
          <a:p>
            <a:r>
              <a:rPr lang="de-DE" sz="1100" smtClean="0">
                <a:latin typeface="Calibri" pitchFamily="34" charset="0"/>
              </a:rPr>
              <a:t>4#21-0h: 123 kWh@0,32€</a:t>
            </a:r>
            <a:endParaRPr lang="en-US"/>
          </a:p>
        </p:txBody>
      </p:sp>
      <p:sp>
        <p:nvSpPr>
          <p:cNvPr id="18" name="Textfeld 17"/>
          <p:cNvSpPr txBox="1"/>
          <p:nvPr/>
        </p:nvSpPr>
        <p:spPr>
          <a:xfrm>
            <a:off x="4644008" y="1916832"/>
            <a:ext cx="468052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smtClean="0">
                <a:latin typeface="Calibri" pitchFamily="34" charset="0"/>
              </a:rPr>
              <a:t>Forecast Demand</a:t>
            </a:r>
          </a:p>
          <a:p>
            <a:r>
              <a:rPr lang="de-DE" sz="1100" smtClean="0">
                <a:latin typeface="Calibri" pitchFamily="34" charset="0"/>
              </a:rPr>
              <a:t>4#0-6h: 223 kWh		                   </a:t>
            </a:r>
            <a:r>
              <a:rPr lang="de-DE" sz="1100" smtClean="0">
                <a:solidFill>
                  <a:srgbClr val="FF0000"/>
                </a:solidFill>
                <a:latin typeface="Calibri" pitchFamily="34" charset="0"/>
              </a:rPr>
              <a:t>-80   24.10  15:30</a:t>
            </a:r>
          </a:p>
          <a:p>
            <a:r>
              <a:rPr lang="de-DE" sz="1100" smtClean="0">
                <a:latin typeface="Calibri" pitchFamily="34" charset="0"/>
              </a:rPr>
              <a:t>4#6-9h: 3 kWh			                  </a:t>
            </a:r>
            <a:r>
              <a:rPr lang="de-DE" sz="1100" smtClean="0">
                <a:solidFill>
                  <a:srgbClr val="00B050"/>
                </a:solidFill>
                <a:latin typeface="Calibri" pitchFamily="34" charset="0"/>
              </a:rPr>
              <a:t>750</a:t>
            </a:r>
          </a:p>
          <a:p>
            <a:r>
              <a:rPr lang="de-DE" sz="1100" smtClean="0">
                <a:latin typeface="Calibri" pitchFamily="34" charset="0"/>
              </a:rPr>
              <a:t>4#9-11h: 123 kWh		                    </a:t>
            </a:r>
            <a:r>
              <a:rPr lang="de-DE" sz="1100" smtClean="0">
                <a:solidFill>
                  <a:srgbClr val="00B050"/>
                </a:solidFill>
                <a:latin typeface="Calibri" pitchFamily="34" charset="0"/>
              </a:rPr>
              <a:t>60</a:t>
            </a:r>
          </a:p>
          <a:p>
            <a:r>
              <a:rPr lang="de-DE" sz="1100" smtClean="0">
                <a:latin typeface="Calibri" pitchFamily="34" charset="0"/>
              </a:rPr>
              <a:t>4#11-13h: 223 kWh		                  </a:t>
            </a:r>
            <a:r>
              <a:rPr lang="de-DE" sz="1100" smtClean="0">
                <a:solidFill>
                  <a:srgbClr val="00B050"/>
                </a:solidFill>
                <a:latin typeface="Calibri" pitchFamily="34" charset="0"/>
              </a:rPr>
              <a:t>140</a:t>
            </a:r>
          </a:p>
          <a:p>
            <a:r>
              <a:rPr lang="de-DE" sz="1100" smtClean="0">
                <a:latin typeface="Calibri" pitchFamily="34" charset="0"/>
              </a:rPr>
              <a:t>4#13-17h: 323 kWh		                   </a:t>
            </a:r>
            <a:r>
              <a:rPr lang="de-DE" sz="1100" smtClean="0">
                <a:solidFill>
                  <a:srgbClr val="FF0000"/>
                </a:solidFill>
                <a:latin typeface="Calibri" pitchFamily="34" charset="0"/>
              </a:rPr>
              <a:t>-70 24.10  15:30</a:t>
            </a:r>
            <a:endParaRPr lang="de-DE" sz="1100" smtClean="0">
              <a:latin typeface="Calibri" pitchFamily="34" charset="0"/>
            </a:endParaRPr>
          </a:p>
          <a:p>
            <a:r>
              <a:rPr lang="de-DE" sz="1100" smtClean="0">
                <a:latin typeface="Calibri" pitchFamily="34" charset="0"/>
              </a:rPr>
              <a:t>4#17-21h: 123 kWh		                 </a:t>
            </a:r>
            <a:r>
              <a:rPr lang="de-DE" sz="1100" smtClean="0">
                <a:solidFill>
                  <a:srgbClr val="FF0000"/>
                </a:solidFill>
                <a:latin typeface="Calibri" pitchFamily="34" charset="0"/>
              </a:rPr>
              <a:t>-500 24.10  15:30</a:t>
            </a:r>
            <a:endParaRPr lang="de-DE" sz="1100" smtClean="0">
              <a:latin typeface="Calibri" pitchFamily="34" charset="0"/>
            </a:endParaRPr>
          </a:p>
          <a:p>
            <a:r>
              <a:rPr lang="de-DE" sz="1100" smtClean="0">
                <a:latin typeface="Calibri" pitchFamily="34" charset="0"/>
              </a:rPr>
              <a:t>4#21-0h: 223 kWh		                   </a:t>
            </a:r>
            <a:r>
              <a:rPr lang="de-DE" sz="1100" smtClean="0">
                <a:solidFill>
                  <a:srgbClr val="FF0000"/>
                </a:solidFill>
                <a:latin typeface="Calibri" pitchFamily="34" charset="0"/>
              </a:rPr>
              <a:t>-80 24.10  15:30</a:t>
            </a:r>
            <a:endParaRPr lang="en-US" sz="1600" smtClean="0"/>
          </a:p>
          <a:p>
            <a:endParaRPr lang="en-US"/>
          </a:p>
        </p:txBody>
      </p:sp>
      <p:sp>
        <p:nvSpPr>
          <p:cNvPr id="19" name="Textfeld 18"/>
          <p:cNvSpPr txBox="1"/>
          <p:nvPr/>
        </p:nvSpPr>
        <p:spPr>
          <a:xfrm>
            <a:off x="467544" y="18864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mtClean="0"/>
              <a:t>VESG= Power </a:t>
            </a:r>
            <a:r>
              <a:rPr lang="de-DE" smtClean="0"/>
              <a:t>Provider PP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255</Words>
  <Application>Microsoft Office PowerPoint</Application>
  <PresentationFormat>Bildschirmpräsentation (4:3)</PresentationFormat>
  <Paragraphs>49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Markus Ulrich</dc:creator>
  <cp:lastModifiedBy>Markus Ulrich</cp:lastModifiedBy>
  <cp:revision>144</cp:revision>
  <dcterms:created xsi:type="dcterms:W3CDTF">2024-10-06T16:21:06Z</dcterms:created>
  <dcterms:modified xsi:type="dcterms:W3CDTF">2024-10-29T21:38:24Z</dcterms:modified>
</cp:coreProperties>
</file>