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7" r:id="rId2"/>
    <p:sldId id="276" r:id="rId3"/>
    <p:sldId id="274" r:id="rId4"/>
    <p:sldId id="265" r:id="rId5"/>
    <p:sldId id="268" r:id="rId6"/>
    <p:sldId id="270" r:id="rId7"/>
    <p:sldId id="271" r:id="rId8"/>
    <p:sldId id="272" r:id="rId9"/>
    <p:sldId id="281" r:id="rId10"/>
    <p:sldId id="279" r:id="rId11"/>
    <p:sldId id="280" r:id="rId12"/>
    <p:sldId id="282" r:id="rId13"/>
    <p:sldId id="269" r:id="rId14"/>
    <p:sldId id="25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690F"/>
    <a:srgbClr val="DB870B"/>
    <a:srgbClr val="F39915"/>
    <a:srgbClr val="DF890B"/>
    <a:srgbClr val="C2780A"/>
    <a:srgbClr val="E5C71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autoAdjust="0"/>
    <p:restoredTop sz="94677" autoAdjust="0"/>
  </p:normalViewPr>
  <p:slideViewPr>
    <p:cSldViewPr snapToGrid="0">
      <p:cViewPr varScale="1">
        <p:scale>
          <a:sx n="112" d="100"/>
          <a:sy n="112" d="100"/>
        </p:scale>
        <p:origin x="-1386" y="-120"/>
      </p:cViewPr>
      <p:guideLst>
        <p:guide orient="horz" pos="2160"/>
        <p:guide pos="2880"/>
      </p:guideLst>
    </p:cSldViewPr>
  </p:slid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6F92FF-EF1D-41E0-953E-5C1FB1EE100F}" type="datetimeFigureOut">
              <a:rPr lang="en-US" smtClean="0"/>
              <a:pPr/>
              <a:t>6/22/2026</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46CD26-2668-43EE-8AE6-B5FA26F9D4A3}" type="slidenum">
              <a:rPr lang="en-US" smtClean="0"/>
              <a:pPr/>
              <a:t>‹Nr.›</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11</a:t>
            </a:fld>
            <a:endParaRPr lang="en-US"/>
          </a:p>
        </p:txBody>
      </p:sp>
    </p:spTree>
    <p:extLst>
      <p:ext uri="{BB962C8B-B14F-4D97-AF65-F5344CB8AC3E}">
        <p14:creationId xmlns:p14="http://schemas.microsoft.com/office/powerpoint/2010/main" xmlns=""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fld id="{197F0443-B9ED-4BC6-B1F8-32A75E770CC4}" type="datetimeFigureOut">
              <a:rPr lang="en-US" smtClean="0"/>
              <a:pPr/>
              <a:t>6/22/2026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197F0443-B9ED-4BC6-B1F8-32A75E770CC4}" type="datetimeFigureOut">
              <a:rPr lang="en-US" smtClean="0"/>
              <a:pPr/>
              <a:t>6/22/2026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197F0443-B9ED-4BC6-B1F8-32A75E770CC4}" type="datetimeFigureOut">
              <a:rPr lang="en-US" smtClean="0"/>
              <a:pPr/>
              <a:t>6/22/2026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197F0443-B9ED-4BC6-B1F8-32A75E770CC4}" type="datetimeFigureOut">
              <a:rPr lang="en-US" smtClean="0"/>
              <a:pPr/>
              <a:t>6/22/2026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197F0443-B9ED-4BC6-B1F8-32A75E770CC4}" type="datetimeFigureOut">
              <a:rPr lang="en-US" smtClean="0"/>
              <a:pPr/>
              <a:t>6/22/2026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197F0443-B9ED-4BC6-B1F8-32A75E770CC4}" type="datetimeFigureOut">
              <a:rPr lang="en-US" smtClean="0"/>
              <a:pPr/>
              <a:t>6/22/2026</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197F0443-B9ED-4BC6-B1F8-32A75E770CC4}" type="datetimeFigureOut">
              <a:rPr lang="en-US" smtClean="0"/>
              <a:pPr/>
              <a:t>6/22/2026</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p>
            <a:fld id="{197F0443-B9ED-4BC6-B1F8-32A75E770CC4}" type="datetimeFigureOut">
              <a:rPr lang="en-US" smtClean="0"/>
              <a:pPr/>
              <a:t>6/22/2026</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97F0443-B9ED-4BC6-B1F8-32A75E770CC4}" type="datetimeFigureOut">
              <a:rPr lang="en-US" smtClean="0"/>
              <a:pPr/>
              <a:t>6/22/2026</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97F0443-B9ED-4BC6-B1F8-32A75E770CC4}" type="datetimeFigureOut">
              <a:rPr lang="en-US" smtClean="0"/>
              <a:pPr/>
              <a:t>6/22/2026</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97F0443-B9ED-4BC6-B1F8-32A75E770CC4}" type="datetimeFigureOut">
              <a:rPr lang="en-US" smtClean="0"/>
              <a:pPr/>
              <a:t>6/22/2026</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A124C6B-DFDE-4116-8184-6DF92E0A2347}"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7000"/>
          </a:srgb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F0443-B9ED-4BC6-B1F8-32A75E770CC4}" type="datetimeFigureOut">
              <a:rPr lang="en-US" smtClean="0"/>
              <a:pPr/>
              <a:t>6/22/2026</a:t>
            </a:fld>
            <a:endParaRPr 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24C6B-DFDE-4116-8184-6DF92E0A2347}"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qa-abacus-ewall.azurewebsites.net/searchdashboard"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geniusthingks.com/Uploads/aba-bd2multiflat%20animation1%20autorun.ppsx"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abacuspowermonitor.gentlecliff-67944531.westeurope.azurecontainerapps.io/"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0167" y="0"/>
            <a:ext cx="8608826" cy="646331"/>
          </a:xfrm>
          <a:prstGeom prst="rect">
            <a:avLst/>
          </a:prstGeom>
          <a:noFill/>
        </p:spPr>
        <p:txBody>
          <a:bodyPr wrap="square" rtlCol="0">
            <a:spAutoFit/>
          </a:bodyPr>
          <a:lstStyle/>
          <a:p>
            <a:pPr algn="ctr"/>
            <a:r>
              <a:rPr lang="de-DE" sz="3600" b="1" smtClean="0"/>
              <a:t>abacus team: lean management</a:t>
            </a:r>
            <a:endParaRPr lang="en-US" sz="3600" b="1"/>
          </a:p>
        </p:txBody>
      </p:sp>
      <p:pic>
        <p:nvPicPr>
          <p:cNvPr id="1026" name="Picture 2"/>
          <p:cNvPicPr>
            <a:picLocks noChangeAspect="1" noChangeArrowheads="1"/>
          </p:cNvPicPr>
          <p:nvPr/>
        </p:nvPicPr>
        <p:blipFill>
          <a:blip r:embed="rId2" cstate="print"/>
          <a:srcRect/>
          <a:stretch>
            <a:fillRect/>
          </a:stretch>
        </p:blipFill>
        <p:spPr bwMode="auto">
          <a:xfrm>
            <a:off x="-1" y="819150"/>
            <a:ext cx="9170273" cy="603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9144000" cy="633984"/>
          </a:xfrm>
          <a:prstGeom prst="rect">
            <a:avLst/>
          </a:prstGeom>
          <a:solidFill>
            <a:srgbClr val="1A2E44"/>
          </a:solidFill>
          <a:ln w="12700">
            <a:solidFill>
              <a:srgbClr val="1A2E44"/>
            </a:solidFill>
            <a:prstDash val="solid"/>
          </a:ln>
        </p:spPr>
      </p:sp>
      <p:sp>
        <p:nvSpPr>
          <p:cNvPr id="3" name="Shape 1"/>
          <p:cNvSpPr/>
          <p:nvPr/>
        </p:nvSpPr>
        <p:spPr>
          <a:xfrm>
            <a:off x="0" y="0"/>
            <a:ext cx="9144000" cy="73152"/>
          </a:xfrm>
          <a:prstGeom prst="rect">
            <a:avLst/>
          </a:prstGeom>
          <a:solidFill>
            <a:srgbClr val="E8650A"/>
          </a:solidFill>
          <a:ln w="12700">
            <a:solidFill>
              <a:srgbClr val="E8650A"/>
            </a:solidFill>
            <a:prstDash val="solid"/>
          </a:ln>
        </p:spPr>
      </p:sp>
      <p:sp>
        <p:nvSpPr>
          <p:cNvPr id="4" name="Text 2"/>
          <p:cNvSpPr/>
          <p:nvPr/>
        </p:nvSpPr>
        <p:spPr>
          <a:xfrm>
            <a:off x="201168" y="73152"/>
            <a:ext cx="6217920" cy="560832"/>
          </a:xfrm>
          <a:prstGeom prst="rect">
            <a:avLst/>
          </a:prstGeom>
          <a:noFill/>
          <a:ln/>
        </p:spPr>
        <p:txBody>
          <a:bodyPr wrap="square" lIns="0" tIns="0" rIns="0" bIns="0" rtlCol="0" anchor="ctr"/>
          <a:lstStyle/>
          <a:p>
            <a:pPr marL="0" indent="0">
              <a:buNone/>
            </a:pPr>
            <a:r>
              <a:rPr lang="en-US" sz="1700" b="1" smtClean="0">
                <a:solidFill>
                  <a:srgbClr val="FFFFFF"/>
                </a:solidFill>
                <a:latin typeface="Calibri" pitchFamily="34" charset="0"/>
                <a:ea typeface="Calibri" pitchFamily="34" charset="-122"/>
                <a:cs typeface="Calibri" pitchFamily="34" charset="-120"/>
              </a:rPr>
              <a:t>Powerprovider </a:t>
            </a:r>
            <a:r>
              <a:rPr lang="en-US" sz="1700" b="1" dirty="0">
                <a:solidFill>
                  <a:srgbClr val="FFFFFF"/>
                </a:solidFill>
                <a:latin typeface="Calibri" pitchFamily="34" charset="0"/>
                <a:ea typeface="Calibri" pitchFamily="34" charset="-122"/>
                <a:cs typeface="Calibri" pitchFamily="34" charset="-120"/>
              </a:rPr>
              <a:t>Deutschland AG</a:t>
            </a:r>
            <a:endParaRPr lang="en-US" sz="1700" dirty="0"/>
          </a:p>
        </p:txBody>
      </p:sp>
      <p:sp>
        <p:nvSpPr>
          <p:cNvPr id="5" name="Text 3"/>
          <p:cNvSpPr/>
          <p:nvPr/>
        </p:nvSpPr>
        <p:spPr>
          <a:xfrm>
            <a:off x="6492240" y="73152"/>
            <a:ext cx="2468880" cy="560832"/>
          </a:xfrm>
          <a:prstGeom prst="rect">
            <a:avLst/>
          </a:prstGeom>
          <a:noFill/>
          <a:ln/>
        </p:spPr>
        <p:txBody>
          <a:bodyPr wrap="square" lIns="0" tIns="0" rIns="0" bIns="0" rtlCol="0" anchor="ctr"/>
          <a:lstStyle/>
          <a:p>
            <a:pPr marL="0" indent="0" algn="r">
              <a:buNone/>
            </a:pPr>
            <a:r>
              <a:rPr lang="en-US" sz="1100" i="1" dirty="0">
                <a:solidFill>
                  <a:srgbClr val="E8650A"/>
                </a:solidFill>
                <a:latin typeface="Calibri" pitchFamily="34" charset="0"/>
                <a:ea typeface="Calibri" pitchFamily="34" charset="-122"/>
                <a:cs typeface="Calibri" pitchFamily="34" charset="-120"/>
              </a:rPr>
              <a:t>Systemwert EV-Steuerung</a:t>
            </a:r>
            <a:endParaRPr lang="en-US" sz="1100" dirty="0"/>
          </a:p>
        </p:txBody>
      </p:sp>
      <p:sp>
        <p:nvSpPr>
          <p:cNvPr id="6" name="Shape 4"/>
          <p:cNvSpPr/>
          <p:nvPr/>
        </p:nvSpPr>
        <p:spPr>
          <a:xfrm>
            <a:off x="0" y="633984"/>
            <a:ext cx="9144000" cy="536448"/>
          </a:xfrm>
          <a:prstGeom prst="rect">
            <a:avLst/>
          </a:prstGeom>
          <a:solidFill>
            <a:srgbClr val="FEF3C7"/>
          </a:solidFill>
          <a:ln w="6350">
            <a:solidFill>
              <a:srgbClr val="FCD34D"/>
            </a:solidFill>
            <a:prstDash val="solid"/>
          </a:ln>
        </p:spPr>
      </p:sp>
      <p:sp>
        <p:nvSpPr>
          <p:cNvPr id="7" name="Text 5"/>
          <p:cNvSpPr/>
          <p:nvPr/>
        </p:nvSpPr>
        <p:spPr>
          <a:xfrm>
            <a:off x="101600" y="633984"/>
            <a:ext cx="8915400" cy="536448"/>
          </a:xfrm>
          <a:prstGeom prst="rect">
            <a:avLst/>
          </a:prstGeom>
          <a:noFill/>
          <a:ln/>
        </p:spPr>
        <p:txBody>
          <a:bodyPr wrap="square" lIns="0" tIns="0" rIns="0" bIns="0" rtlCol="0" anchor="ctr"/>
          <a:lstStyle/>
          <a:p>
            <a:pPr marL="0" indent="0">
              <a:buNone/>
            </a:pPr>
            <a:r>
              <a:rPr lang="en-US" sz="1400" b="1" dirty="0">
                <a:solidFill>
                  <a:srgbClr val="1A2E44"/>
                </a:solidFill>
                <a:latin typeface="Calibri" pitchFamily="34" charset="0"/>
                <a:ea typeface="Calibri" pitchFamily="34" charset="-122"/>
                <a:cs typeface="Calibri" pitchFamily="34" charset="-120"/>
              </a:rPr>
              <a:t>Aufgabe: </a:t>
            </a:r>
            <a:r>
              <a:rPr lang="en-US" sz="1400" dirty="0">
                <a:solidFill>
                  <a:srgbClr val="1A2E44"/>
                </a:solidFill>
                <a:latin typeface="Calibri" pitchFamily="34" charset="0"/>
                <a:ea typeface="Calibri" pitchFamily="34" charset="-122"/>
                <a:cs typeface="Calibri" pitchFamily="34" charset="-120"/>
              </a:rPr>
              <a:t>Was kann ein nationaler Aggregator (fiktiv: Powerprovider Deutschland AG) einsparen und verdienen, </a:t>
            </a:r>
            <a:r>
              <a:rPr lang="en-US" sz="1400">
                <a:solidFill>
                  <a:srgbClr val="1A2E44"/>
                </a:solidFill>
                <a:latin typeface="Calibri" pitchFamily="34" charset="0"/>
                <a:ea typeface="Calibri" pitchFamily="34" charset="-122"/>
                <a:cs typeface="Calibri" pitchFamily="34" charset="-120"/>
              </a:rPr>
              <a:t>wenn </a:t>
            </a:r>
            <a:r>
              <a:rPr lang="en-US" sz="1400" smtClean="0">
                <a:solidFill>
                  <a:srgbClr val="1A2E44"/>
                </a:solidFill>
                <a:latin typeface="Calibri" pitchFamily="34" charset="0"/>
                <a:ea typeface="Calibri" pitchFamily="34" charset="-122"/>
                <a:cs typeface="Calibri" pitchFamily="34" charset="-120"/>
              </a:rPr>
              <a:t>abacus eWall </a:t>
            </a:r>
            <a:r>
              <a:rPr lang="en-US" sz="1400" dirty="0">
                <a:solidFill>
                  <a:srgbClr val="1A2E44"/>
                </a:solidFill>
                <a:latin typeface="Calibri" pitchFamily="34" charset="0"/>
                <a:ea typeface="Calibri" pitchFamily="34" charset="-122"/>
                <a:cs typeface="Calibri" pitchFamily="34" charset="-120"/>
              </a:rPr>
              <a:t>alle EV in Deutschland koordiniert und auf ihre Batterien zugreift</a:t>
            </a:r>
            <a:r>
              <a:rPr lang="en-US" sz="1400">
                <a:solidFill>
                  <a:srgbClr val="1A2E44"/>
                </a:solidFill>
                <a:latin typeface="Calibri" pitchFamily="34" charset="0"/>
                <a:ea typeface="Calibri" pitchFamily="34" charset="-122"/>
                <a:cs typeface="Calibri" pitchFamily="34" charset="-120"/>
              </a:rPr>
              <a:t>? </a:t>
            </a:r>
            <a:r>
              <a:rPr lang="en-US" sz="1400" smtClean="0">
                <a:solidFill>
                  <a:srgbClr val="1A2E44"/>
                </a:solidFill>
                <a:latin typeface="Calibri" pitchFamily="34" charset="0"/>
                <a:ea typeface="Calibri" pitchFamily="34" charset="-122"/>
                <a:cs typeface="Calibri" pitchFamily="34" charset="-120"/>
              </a:rPr>
              <a:t>    Simulation </a:t>
            </a:r>
            <a:r>
              <a:rPr lang="en-US" sz="1400" dirty="0">
                <a:solidFill>
                  <a:srgbClr val="1A2E44"/>
                </a:solidFill>
                <a:latin typeface="Calibri" pitchFamily="34" charset="0"/>
                <a:ea typeface="Calibri" pitchFamily="34" charset="-122"/>
                <a:cs typeface="Calibri" pitchFamily="34" charset="-120"/>
              </a:rPr>
              <a:t>für </a:t>
            </a:r>
            <a:r>
              <a:rPr lang="en-US" sz="1400">
                <a:solidFill>
                  <a:srgbClr val="1A2E44"/>
                </a:solidFill>
                <a:latin typeface="Calibri" pitchFamily="34" charset="0"/>
                <a:ea typeface="Calibri" pitchFamily="34" charset="-122"/>
                <a:cs typeface="Calibri" pitchFamily="34" charset="-120"/>
              </a:rPr>
              <a:t>zwei </a:t>
            </a:r>
            <a:r>
              <a:rPr lang="en-US" sz="1400" smtClean="0">
                <a:solidFill>
                  <a:srgbClr val="1A2E44"/>
                </a:solidFill>
                <a:latin typeface="Calibri" pitchFamily="34" charset="0"/>
                <a:ea typeface="Calibri" pitchFamily="34" charset="-122"/>
                <a:cs typeface="Calibri" pitchFamily="34" charset="-120"/>
              </a:rPr>
              <a:t>Tagesszenarien:</a:t>
            </a:r>
            <a:endParaRPr lang="en-US" sz="1400" dirty="0"/>
          </a:p>
        </p:txBody>
      </p:sp>
      <p:sp>
        <p:nvSpPr>
          <p:cNvPr id="8" name="Shape 6"/>
          <p:cNvSpPr/>
          <p:nvPr/>
        </p:nvSpPr>
        <p:spPr>
          <a:xfrm>
            <a:off x="0" y="1170432"/>
            <a:ext cx="9144000" cy="231648"/>
          </a:xfrm>
          <a:prstGeom prst="rect">
            <a:avLst/>
          </a:prstGeom>
          <a:solidFill>
            <a:srgbClr val="E8ECF0"/>
          </a:solidFill>
          <a:ln w="6350">
            <a:solidFill>
              <a:srgbClr val="D1D5DB"/>
            </a:solidFill>
            <a:prstDash val="solid"/>
          </a:ln>
        </p:spPr>
      </p:sp>
      <p:sp>
        <p:nvSpPr>
          <p:cNvPr id="9" name="Text 7"/>
          <p:cNvSpPr/>
          <p:nvPr/>
        </p:nvSpPr>
        <p:spPr>
          <a:xfrm>
            <a:off x="109728" y="1182624"/>
            <a:ext cx="2926080" cy="219456"/>
          </a:xfrm>
          <a:prstGeom prst="rect">
            <a:avLst/>
          </a:prstGeom>
          <a:noFill/>
          <a:ln/>
        </p:spPr>
        <p:txBody>
          <a:bodyPr wrap="square" lIns="0" tIns="0" rIns="0" bIns="0" rtlCol="0" anchor="ctr"/>
          <a:lstStyle/>
          <a:p>
            <a:pPr marL="0" indent="0">
              <a:buNone/>
            </a:pPr>
            <a:r>
              <a:rPr lang="en-US" sz="800" dirty="0">
                <a:solidFill>
                  <a:srgbClr val="1A2E44"/>
                </a:solidFill>
                <a:latin typeface="Calibri" pitchFamily="34" charset="0"/>
                <a:ea typeface="Calibri" pitchFamily="34" charset="-122"/>
                <a:cs typeface="Calibri" pitchFamily="34" charset="-120"/>
              </a:rPr>
              <a:t>▸ 40 Mio. EV (Vollausbau)</a:t>
            </a:r>
            <a:endParaRPr lang="en-US" sz="800" dirty="0"/>
          </a:p>
        </p:txBody>
      </p:sp>
      <p:sp>
        <p:nvSpPr>
          <p:cNvPr id="10" name="Text 8"/>
          <p:cNvSpPr/>
          <p:nvPr/>
        </p:nvSpPr>
        <p:spPr>
          <a:xfrm>
            <a:off x="4018547" y="1182624"/>
            <a:ext cx="2034780" cy="219456"/>
          </a:xfrm>
          <a:prstGeom prst="rect">
            <a:avLst/>
          </a:prstGeom>
          <a:noFill/>
          <a:ln/>
        </p:spPr>
        <p:txBody>
          <a:bodyPr wrap="square" lIns="0" tIns="0" rIns="0" bIns="0" rtlCol="0" anchor="ctr"/>
          <a:lstStyle/>
          <a:p>
            <a:pPr marL="0" indent="0">
              <a:buNone/>
            </a:pPr>
            <a:r>
              <a:rPr lang="en-US" sz="800" dirty="0">
                <a:solidFill>
                  <a:srgbClr val="1A2E44"/>
                </a:solidFill>
                <a:latin typeface="Calibri" pitchFamily="34" charset="0"/>
                <a:ea typeface="Calibri" pitchFamily="34" charset="-122"/>
                <a:cs typeface="Calibri" pitchFamily="34" charset="-120"/>
              </a:rPr>
              <a:t>▸ Flexibilität je EV: 20–40 kWh</a:t>
            </a:r>
            <a:endParaRPr lang="en-US" sz="800" dirty="0"/>
          </a:p>
        </p:txBody>
      </p:sp>
      <p:sp>
        <p:nvSpPr>
          <p:cNvPr id="11" name="Text 9"/>
          <p:cNvSpPr/>
          <p:nvPr/>
        </p:nvSpPr>
        <p:spPr>
          <a:xfrm>
            <a:off x="5360069" y="1182624"/>
            <a:ext cx="3710779" cy="219456"/>
          </a:xfrm>
          <a:prstGeom prst="rect">
            <a:avLst/>
          </a:prstGeom>
          <a:noFill/>
          <a:ln/>
        </p:spPr>
        <p:txBody>
          <a:bodyPr wrap="square" lIns="0" tIns="0" rIns="0" bIns="0" rtlCol="0" anchor="ctr"/>
          <a:lstStyle/>
          <a:p>
            <a:pPr marL="0" indent="0">
              <a:buNone/>
            </a:pPr>
            <a:r>
              <a:rPr lang="en-US" sz="800" dirty="0">
                <a:solidFill>
                  <a:srgbClr val="1A2E44"/>
                </a:solidFill>
                <a:latin typeface="Calibri" pitchFamily="34" charset="0"/>
                <a:ea typeface="Calibri" pitchFamily="34" charset="-122"/>
                <a:cs typeface="Calibri" pitchFamily="34" charset="-120"/>
              </a:rPr>
              <a:t>▸ Nationaler EV-Speicher: 800–1.600 GWh</a:t>
            </a:r>
            <a:endParaRPr lang="en-US" sz="800" dirty="0"/>
          </a:p>
        </p:txBody>
      </p:sp>
      <p:sp>
        <p:nvSpPr>
          <p:cNvPr id="12" name="Text 10"/>
          <p:cNvSpPr/>
          <p:nvPr/>
        </p:nvSpPr>
        <p:spPr>
          <a:xfrm>
            <a:off x="1413711" y="1182624"/>
            <a:ext cx="1622096" cy="219456"/>
          </a:xfrm>
          <a:prstGeom prst="rect">
            <a:avLst/>
          </a:prstGeom>
          <a:noFill/>
          <a:ln/>
        </p:spPr>
        <p:txBody>
          <a:bodyPr wrap="square" lIns="0" tIns="0" rIns="0" bIns="0" rtlCol="0" anchor="ctr"/>
          <a:lstStyle/>
          <a:p>
            <a:pPr marL="0" indent="0">
              <a:buNone/>
            </a:pPr>
            <a:r>
              <a:rPr lang="en-US" sz="800" dirty="0">
                <a:solidFill>
                  <a:srgbClr val="1A2E44"/>
                </a:solidFill>
                <a:latin typeface="Calibri" pitchFamily="34" charset="0"/>
                <a:ea typeface="Calibri" pitchFamily="34" charset="-122"/>
                <a:cs typeface="Calibri" pitchFamily="34" charset="-120"/>
              </a:rPr>
              <a:t>▸ Aktiv/Tag: 100–300 GWh</a:t>
            </a:r>
            <a:endParaRPr lang="en-US" sz="800" dirty="0"/>
          </a:p>
        </p:txBody>
      </p:sp>
      <p:sp>
        <p:nvSpPr>
          <p:cNvPr id="13" name="Text 11"/>
          <p:cNvSpPr/>
          <p:nvPr/>
        </p:nvSpPr>
        <p:spPr>
          <a:xfrm>
            <a:off x="2725153" y="1058779"/>
            <a:ext cx="1846846" cy="465221"/>
          </a:xfrm>
          <a:prstGeom prst="rect">
            <a:avLst/>
          </a:prstGeom>
          <a:noFill/>
          <a:ln/>
        </p:spPr>
        <p:txBody>
          <a:bodyPr wrap="square" lIns="0" tIns="0" rIns="0" bIns="0" rtlCol="0" anchor="ctr"/>
          <a:lstStyle/>
          <a:p>
            <a:pPr marL="0" indent="0">
              <a:buNone/>
            </a:pPr>
            <a:r>
              <a:rPr lang="en-US" sz="800" dirty="0">
                <a:solidFill>
                  <a:srgbClr val="1A2E44"/>
                </a:solidFill>
                <a:latin typeface="Calibri" pitchFamily="34" charset="0"/>
                <a:ea typeface="Calibri" pitchFamily="34" charset="-122"/>
                <a:cs typeface="Calibri" pitchFamily="34" charset="-120"/>
              </a:rPr>
              <a:t>▸ Lade-/Entladeverlust: 10%</a:t>
            </a:r>
            <a:endParaRPr lang="en-US" sz="800" dirty="0"/>
          </a:p>
        </p:txBody>
      </p:sp>
      <p:sp>
        <p:nvSpPr>
          <p:cNvPr id="14" name="Text 12"/>
          <p:cNvSpPr/>
          <p:nvPr/>
        </p:nvSpPr>
        <p:spPr>
          <a:xfrm>
            <a:off x="4180974" y="1182624"/>
            <a:ext cx="4889874" cy="219456"/>
          </a:xfrm>
          <a:prstGeom prst="rect">
            <a:avLst/>
          </a:prstGeom>
          <a:noFill/>
          <a:ln/>
        </p:spPr>
        <p:txBody>
          <a:bodyPr wrap="square" lIns="0" tIns="0" rIns="0" bIns="0" rtlCol="0" anchor="ctr"/>
          <a:lstStyle/>
          <a:p>
            <a:pPr marL="0" indent="0" algn="r">
              <a:buNone/>
            </a:pPr>
            <a:r>
              <a:rPr lang="en-US" sz="800" dirty="0">
                <a:solidFill>
                  <a:srgbClr val="1A2E44"/>
                </a:solidFill>
                <a:latin typeface="Calibri" pitchFamily="34" charset="0"/>
                <a:ea typeface="Calibri" pitchFamily="34" charset="-122"/>
                <a:cs typeface="Calibri" pitchFamily="34" charset="-120"/>
              </a:rPr>
              <a:t>▸ EUA: 77 €/t CO₂  |  Gas CCGT: 0,35 t/MWh</a:t>
            </a:r>
            <a:endParaRPr lang="en-US" sz="800" dirty="0"/>
          </a:p>
        </p:txBody>
      </p:sp>
      <p:sp>
        <p:nvSpPr>
          <p:cNvPr id="15" name="Shape 13"/>
          <p:cNvSpPr/>
          <p:nvPr/>
        </p:nvSpPr>
        <p:spPr>
          <a:xfrm>
            <a:off x="1920240" y="1414272"/>
            <a:ext cx="2651760" cy="292608"/>
          </a:xfrm>
          <a:prstGeom prst="roundRect">
            <a:avLst>
              <a:gd name="adj" fmla="val 16667"/>
            </a:avLst>
          </a:prstGeom>
          <a:solidFill>
            <a:srgbClr val="E8650A"/>
          </a:solidFill>
          <a:ln w="12700">
            <a:solidFill>
              <a:srgbClr val="E8650A"/>
            </a:solidFill>
            <a:prstDash val="solid"/>
          </a:ln>
        </p:spPr>
      </p:sp>
      <p:sp>
        <p:nvSpPr>
          <p:cNvPr id="16" name="Text 14"/>
          <p:cNvSpPr/>
          <p:nvPr/>
        </p:nvSpPr>
        <p:spPr>
          <a:xfrm>
            <a:off x="1920240" y="1414272"/>
            <a:ext cx="2651760" cy="292608"/>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  Windiger Sommer-Sonntag</a:t>
            </a:r>
            <a:endParaRPr lang="en-US" sz="1000" dirty="0"/>
          </a:p>
        </p:txBody>
      </p:sp>
      <p:sp>
        <p:nvSpPr>
          <p:cNvPr id="17" name="Shape 15"/>
          <p:cNvSpPr/>
          <p:nvPr/>
        </p:nvSpPr>
        <p:spPr>
          <a:xfrm>
            <a:off x="4846320" y="1414272"/>
            <a:ext cx="2651760" cy="292608"/>
          </a:xfrm>
          <a:prstGeom prst="roundRect">
            <a:avLst>
              <a:gd name="adj" fmla="val 16667"/>
            </a:avLst>
          </a:prstGeom>
          <a:solidFill>
            <a:srgbClr val="028090"/>
          </a:solidFill>
          <a:ln w="12700">
            <a:solidFill>
              <a:srgbClr val="028090"/>
            </a:solidFill>
            <a:prstDash val="solid"/>
          </a:ln>
        </p:spPr>
      </p:sp>
      <p:sp>
        <p:nvSpPr>
          <p:cNvPr id="18" name="Text 16"/>
          <p:cNvSpPr/>
          <p:nvPr/>
        </p:nvSpPr>
        <p:spPr>
          <a:xfrm>
            <a:off x="4846320" y="1414272"/>
            <a:ext cx="2651760" cy="292608"/>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  Absoluter Durchschnittstag</a:t>
            </a:r>
            <a:endParaRPr lang="en-US" sz="1000" dirty="0"/>
          </a:p>
        </p:txBody>
      </p:sp>
      <p:sp>
        <p:nvSpPr>
          <p:cNvPr id="19" name="Shape 17"/>
          <p:cNvSpPr/>
          <p:nvPr/>
        </p:nvSpPr>
        <p:spPr>
          <a:xfrm>
            <a:off x="1920240" y="1719072"/>
            <a:ext cx="2651760" cy="268224"/>
          </a:xfrm>
          <a:prstGeom prst="rect">
            <a:avLst/>
          </a:prstGeom>
          <a:solidFill>
            <a:srgbClr val="FFF0E8"/>
          </a:solidFill>
          <a:ln w="6350">
            <a:solidFill>
              <a:srgbClr val="FCD0B0"/>
            </a:solidFill>
            <a:prstDash val="solid"/>
          </a:ln>
        </p:spPr>
      </p:sp>
      <p:sp>
        <p:nvSpPr>
          <p:cNvPr id="20" name="Text 18"/>
          <p:cNvSpPr/>
          <p:nvPr/>
        </p:nvSpPr>
        <p:spPr>
          <a:xfrm>
            <a:off x="1920240" y="1719072"/>
            <a:ext cx="2651760" cy="268224"/>
          </a:xfrm>
          <a:prstGeom prst="rect">
            <a:avLst/>
          </a:prstGeom>
          <a:noFill/>
          <a:ln/>
        </p:spPr>
        <p:txBody>
          <a:bodyPr wrap="square" lIns="0" tIns="0" rIns="0" bIns="0" rtlCol="0" anchor="ctr"/>
          <a:lstStyle/>
          <a:p>
            <a:pPr marL="0" indent="0" algn="ctr">
              <a:buNone/>
            </a:pPr>
            <a:r>
              <a:rPr lang="en-US" sz="850" b="1" dirty="0">
                <a:solidFill>
                  <a:srgbClr val="E8650A"/>
                </a:solidFill>
                <a:latin typeface="Calibri" pitchFamily="34" charset="0"/>
                <a:ea typeface="Calibri" pitchFamily="34" charset="-122"/>
                <a:cs typeface="Calibri" pitchFamily="34" charset="-120"/>
              </a:rPr>
              <a:t>Sommer-Sonntag</a:t>
            </a:r>
            <a:endParaRPr lang="en-US" sz="850" dirty="0"/>
          </a:p>
        </p:txBody>
      </p:sp>
      <p:sp>
        <p:nvSpPr>
          <p:cNvPr id="21" name="Shape 19"/>
          <p:cNvSpPr/>
          <p:nvPr/>
        </p:nvSpPr>
        <p:spPr>
          <a:xfrm>
            <a:off x="4846320" y="1719072"/>
            <a:ext cx="2651760" cy="268224"/>
          </a:xfrm>
          <a:prstGeom prst="rect">
            <a:avLst/>
          </a:prstGeom>
          <a:solidFill>
            <a:srgbClr val="E8F5F7"/>
          </a:solidFill>
          <a:ln w="6350">
            <a:solidFill>
              <a:srgbClr val="B0DCE4"/>
            </a:solidFill>
            <a:prstDash val="solid"/>
          </a:ln>
        </p:spPr>
      </p:sp>
      <p:sp>
        <p:nvSpPr>
          <p:cNvPr id="22" name="Text 20"/>
          <p:cNvSpPr/>
          <p:nvPr/>
        </p:nvSpPr>
        <p:spPr>
          <a:xfrm>
            <a:off x="4846320" y="1719072"/>
            <a:ext cx="2651760" cy="268224"/>
          </a:xfrm>
          <a:prstGeom prst="rect">
            <a:avLst/>
          </a:prstGeom>
          <a:noFill/>
          <a:ln/>
        </p:spPr>
        <p:txBody>
          <a:bodyPr wrap="square" lIns="0" tIns="0" rIns="0" bIns="0" rtlCol="0" anchor="ctr"/>
          <a:lstStyle/>
          <a:p>
            <a:pPr marL="0" indent="0" algn="ctr">
              <a:buNone/>
            </a:pPr>
            <a:r>
              <a:rPr lang="en-US" sz="850" b="1" dirty="0">
                <a:solidFill>
                  <a:srgbClr val="028090"/>
                </a:solidFill>
                <a:latin typeface="Calibri" pitchFamily="34" charset="0"/>
                <a:ea typeface="Calibri" pitchFamily="34" charset="-122"/>
                <a:cs typeface="Calibri" pitchFamily="34" charset="-120"/>
              </a:rPr>
              <a:t>Durchschnittstag</a:t>
            </a:r>
            <a:endParaRPr lang="en-US" sz="850" dirty="0"/>
          </a:p>
        </p:txBody>
      </p:sp>
      <p:sp>
        <p:nvSpPr>
          <p:cNvPr id="23" name="Shape 21"/>
          <p:cNvSpPr/>
          <p:nvPr/>
        </p:nvSpPr>
        <p:spPr>
          <a:xfrm>
            <a:off x="73152" y="1999488"/>
            <a:ext cx="7406640" cy="243840"/>
          </a:xfrm>
          <a:prstGeom prst="rect">
            <a:avLst/>
          </a:prstGeom>
          <a:solidFill>
            <a:srgbClr val="1A2E44"/>
          </a:solidFill>
          <a:ln w="12700">
            <a:solidFill>
              <a:srgbClr val="1A2E44"/>
            </a:solidFill>
            <a:prstDash val="solid"/>
          </a:ln>
        </p:spPr>
      </p:sp>
      <p:sp>
        <p:nvSpPr>
          <p:cNvPr id="24" name="Text 22"/>
          <p:cNvSpPr/>
          <p:nvPr/>
        </p:nvSpPr>
        <p:spPr>
          <a:xfrm>
            <a:off x="164592" y="1999488"/>
            <a:ext cx="7223760" cy="243840"/>
          </a:xfrm>
          <a:prstGeom prst="rect">
            <a:avLst/>
          </a:prstGeom>
          <a:noFill/>
          <a:ln/>
        </p:spPr>
        <p:txBody>
          <a:bodyPr wrap="square" lIns="0" tIns="0" rIns="0" bIns="0" rtlCol="0" anchor="ctr"/>
          <a:lstStyle/>
          <a:p>
            <a:pPr marL="0" indent="0">
              <a:buNone/>
            </a:pPr>
            <a:r>
              <a:rPr lang="en-US" sz="800" b="1" dirty="0">
                <a:solidFill>
                  <a:srgbClr val="E8650A"/>
                </a:solidFill>
                <a:latin typeface="Calibri" pitchFamily="34" charset="0"/>
                <a:ea typeface="Calibri" pitchFamily="34" charset="-122"/>
                <a:cs typeface="Calibri" pitchFamily="34" charset="-120"/>
              </a:rPr>
              <a:t>VOLUMEN &amp; FLEXIBILITÄT</a:t>
            </a:r>
            <a:endParaRPr lang="en-US" sz="800" dirty="0"/>
          </a:p>
        </p:txBody>
      </p:sp>
      <p:sp>
        <p:nvSpPr>
          <p:cNvPr id="25" name="Shape 23"/>
          <p:cNvSpPr/>
          <p:nvPr/>
        </p:nvSpPr>
        <p:spPr>
          <a:xfrm>
            <a:off x="73152" y="2243328"/>
            <a:ext cx="1828800" cy="262128"/>
          </a:xfrm>
          <a:prstGeom prst="rect">
            <a:avLst/>
          </a:prstGeom>
          <a:solidFill>
            <a:srgbClr val="FFFFFF"/>
          </a:solidFill>
          <a:ln w="5080">
            <a:solidFill>
              <a:srgbClr val="D1D5DB"/>
            </a:solidFill>
            <a:prstDash val="solid"/>
          </a:ln>
        </p:spPr>
      </p:sp>
      <p:sp>
        <p:nvSpPr>
          <p:cNvPr id="26" name="Shape 24"/>
          <p:cNvSpPr/>
          <p:nvPr/>
        </p:nvSpPr>
        <p:spPr>
          <a:xfrm>
            <a:off x="1920240" y="2243328"/>
            <a:ext cx="2651760" cy="262128"/>
          </a:xfrm>
          <a:prstGeom prst="rect">
            <a:avLst/>
          </a:prstGeom>
          <a:solidFill>
            <a:srgbClr val="FFFFFF"/>
          </a:solidFill>
          <a:ln w="5080">
            <a:solidFill>
              <a:srgbClr val="D1D5DB"/>
            </a:solidFill>
            <a:prstDash val="solid"/>
          </a:ln>
        </p:spPr>
      </p:sp>
      <p:sp>
        <p:nvSpPr>
          <p:cNvPr id="27" name="Shape 25"/>
          <p:cNvSpPr/>
          <p:nvPr/>
        </p:nvSpPr>
        <p:spPr>
          <a:xfrm>
            <a:off x="4846320" y="2243328"/>
            <a:ext cx="2651760" cy="262128"/>
          </a:xfrm>
          <a:prstGeom prst="rect">
            <a:avLst/>
          </a:prstGeom>
          <a:solidFill>
            <a:srgbClr val="FFFFFF"/>
          </a:solidFill>
          <a:ln w="5080">
            <a:solidFill>
              <a:srgbClr val="D1D5DB"/>
            </a:solidFill>
            <a:prstDash val="solid"/>
          </a:ln>
        </p:spPr>
      </p:sp>
      <p:sp>
        <p:nvSpPr>
          <p:cNvPr id="28" name="Text 26"/>
          <p:cNvSpPr/>
          <p:nvPr/>
        </p:nvSpPr>
        <p:spPr>
          <a:xfrm>
            <a:off x="128016" y="2243328"/>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Stromverbrauch Deutschland</a:t>
            </a:r>
            <a:endParaRPr lang="en-US" sz="880" dirty="0"/>
          </a:p>
        </p:txBody>
      </p:sp>
      <p:sp>
        <p:nvSpPr>
          <p:cNvPr id="29" name="Text 27"/>
          <p:cNvSpPr/>
          <p:nvPr/>
        </p:nvSpPr>
        <p:spPr>
          <a:xfrm>
            <a:off x="1920240" y="2243328"/>
            <a:ext cx="2651760" cy="262128"/>
          </a:xfrm>
          <a:prstGeom prst="rect">
            <a:avLst/>
          </a:prstGeom>
          <a:noFill/>
          <a:ln/>
        </p:spPr>
        <p:txBody>
          <a:bodyPr wrap="square" lIns="0" tIns="0" rIns="0" bIns="0" rtlCol="0" anchor="ctr"/>
          <a:lstStyle/>
          <a:p>
            <a:pPr marL="0" indent="0" algn="ctr">
              <a:buNone/>
            </a:pPr>
            <a:r>
              <a:rPr lang="en-US" sz="950" dirty="0">
                <a:solidFill>
                  <a:srgbClr val="1A2E44"/>
                </a:solidFill>
                <a:latin typeface="Calibri" pitchFamily="34" charset="0"/>
                <a:ea typeface="Calibri" pitchFamily="34" charset="-122"/>
                <a:cs typeface="Calibri" pitchFamily="34" charset="-120"/>
              </a:rPr>
              <a:t>1.050 GWh</a:t>
            </a:r>
            <a:endParaRPr lang="en-US" sz="950" dirty="0"/>
          </a:p>
        </p:txBody>
      </p:sp>
      <p:sp>
        <p:nvSpPr>
          <p:cNvPr id="30" name="Text 28"/>
          <p:cNvSpPr/>
          <p:nvPr/>
        </p:nvSpPr>
        <p:spPr>
          <a:xfrm>
            <a:off x="4846320" y="2243328"/>
            <a:ext cx="2651760" cy="262128"/>
          </a:xfrm>
          <a:prstGeom prst="rect">
            <a:avLst/>
          </a:prstGeom>
          <a:noFill/>
          <a:ln/>
        </p:spPr>
        <p:txBody>
          <a:bodyPr wrap="square" lIns="0" tIns="0" rIns="0" bIns="0" rtlCol="0" anchor="ctr"/>
          <a:lstStyle/>
          <a:p>
            <a:pPr marL="0" indent="0" algn="ctr">
              <a:buNone/>
            </a:pPr>
            <a:r>
              <a:rPr lang="en-US" sz="950" dirty="0">
                <a:solidFill>
                  <a:srgbClr val="1A2E44"/>
                </a:solidFill>
                <a:latin typeface="Calibri" pitchFamily="34" charset="0"/>
                <a:ea typeface="Calibri" pitchFamily="34" charset="-122"/>
                <a:cs typeface="Calibri" pitchFamily="34" charset="-120"/>
              </a:rPr>
              <a:t>1.360 GWh</a:t>
            </a:r>
            <a:endParaRPr lang="en-US" sz="950" dirty="0"/>
          </a:p>
        </p:txBody>
      </p:sp>
      <p:sp>
        <p:nvSpPr>
          <p:cNvPr id="31" name="Shape 29"/>
          <p:cNvSpPr/>
          <p:nvPr/>
        </p:nvSpPr>
        <p:spPr>
          <a:xfrm>
            <a:off x="73152" y="2505456"/>
            <a:ext cx="1828800" cy="262128"/>
          </a:xfrm>
          <a:prstGeom prst="rect">
            <a:avLst/>
          </a:prstGeom>
          <a:solidFill>
            <a:srgbClr val="F4F6F9"/>
          </a:solidFill>
          <a:ln w="5080">
            <a:solidFill>
              <a:srgbClr val="D1D5DB"/>
            </a:solidFill>
            <a:prstDash val="solid"/>
          </a:ln>
        </p:spPr>
      </p:sp>
      <p:sp>
        <p:nvSpPr>
          <p:cNvPr id="32" name="Shape 30"/>
          <p:cNvSpPr/>
          <p:nvPr/>
        </p:nvSpPr>
        <p:spPr>
          <a:xfrm>
            <a:off x="1920240" y="2505456"/>
            <a:ext cx="2651760" cy="262128"/>
          </a:xfrm>
          <a:prstGeom prst="rect">
            <a:avLst/>
          </a:prstGeom>
          <a:solidFill>
            <a:srgbClr val="F4F6F9"/>
          </a:solidFill>
          <a:ln w="5080">
            <a:solidFill>
              <a:srgbClr val="D1D5DB"/>
            </a:solidFill>
            <a:prstDash val="solid"/>
          </a:ln>
        </p:spPr>
      </p:sp>
      <p:sp>
        <p:nvSpPr>
          <p:cNvPr id="33" name="Shape 31"/>
          <p:cNvSpPr/>
          <p:nvPr/>
        </p:nvSpPr>
        <p:spPr>
          <a:xfrm>
            <a:off x="4846320" y="2505456"/>
            <a:ext cx="2651760" cy="262128"/>
          </a:xfrm>
          <a:prstGeom prst="rect">
            <a:avLst/>
          </a:prstGeom>
          <a:solidFill>
            <a:srgbClr val="F4F6F9"/>
          </a:solidFill>
          <a:ln w="5080">
            <a:solidFill>
              <a:srgbClr val="D1D5DB"/>
            </a:solidFill>
            <a:prstDash val="solid"/>
          </a:ln>
        </p:spPr>
      </p:sp>
      <p:sp>
        <p:nvSpPr>
          <p:cNvPr id="34" name="Text 32"/>
          <p:cNvSpPr/>
          <p:nvPr/>
        </p:nvSpPr>
        <p:spPr>
          <a:xfrm>
            <a:off x="128016" y="2505456"/>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abacus nimmt mittags auf</a:t>
            </a:r>
            <a:endParaRPr lang="en-US" sz="880" dirty="0"/>
          </a:p>
        </p:txBody>
      </p:sp>
      <p:sp>
        <p:nvSpPr>
          <p:cNvPr id="35" name="Text 33"/>
          <p:cNvSpPr/>
          <p:nvPr/>
        </p:nvSpPr>
        <p:spPr>
          <a:xfrm>
            <a:off x="1920240" y="2505456"/>
            <a:ext cx="2651760" cy="262128"/>
          </a:xfrm>
          <a:prstGeom prst="rect">
            <a:avLst/>
          </a:prstGeom>
          <a:noFill/>
          <a:ln/>
        </p:spPr>
        <p:txBody>
          <a:bodyPr wrap="square" lIns="0" tIns="0" rIns="0" bIns="0" rtlCol="0" anchor="ctr"/>
          <a:lstStyle/>
          <a:p>
            <a:pPr marL="0" indent="0" algn="ctr">
              <a:buNone/>
            </a:pPr>
            <a:r>
              <a:rPr lang="en-US" sz="950" dirty="0">
                <a:solidFill>
                  <a:srgbClr val="1A2E44"/>
                </a:solidFill>
                <a:latin typeface="Calibri" pitchFamily="34" charset="0"/>
                <a:ea typeface="Calibri" pitchFamily="34" charset="-122"/>
                <a:cs typeface="Calibri" pitchFamily="34" charset="-120"/>
              </a:rPr>
              <a:t>150 GWh</a:t>
            </a:r>
            <a:endParaRPr lang="en-US" sz="950" dirty="0"/>
          </a:p>
        </p:txBody>
      </p:sp>
      <p:sp>
        <p:nvSpPr>
          <p:cNvPr id="36" name="Text 34"/>
          <p:cNvSpPr/>
          <p:nvPr/>
        </p:nvSpPr>
        <p:spPr>
          <a:xfrm>
            <a:off x="4846320" y="2505456"/>
            <a:ext cx="2651760" cy="262128"/>
          </a:xfrm>
          <a:prstGeom prst="rect">
            <a:avLst/>
          </a:prstGeom>
          <a:noFill/>
          <a:ln/>
        </p:spPr>
        <p:txBody>
          <a:bodyPr wrap="square" lIns="0" tIns="0" rIns="0" bIns="0" rtlCol="0" anchor="ctr"/>
          <a:lstStyle/>
          <a:p>
            <a:pPr marL="0" indent="0" algn="ctr">
              <a:buNone/>
            </a:pPr>
            <a:r>
              <a:rPr lang="en-US" sz="950" dirty="0">
                <a:solidFill>
                  <a:srgbClr val="1A2E44"/>
                </a:solidFill>
                <a:latin typeface="Calibri" pitchFamily="34" charset="0"/>
                <a:ea typeface="Calibri" pitchFamily="34" charset="-122"/>
                <a:cs typeface="Calibri" pitchFamily="34" charset="-120"/>
              </a:rPr>
              <a:t>50 GWh</a:t>
            </a:r>
            <a:endParaRPr lang="en-US" sz="950" dirty="0"/>
          </a:p>
        </p:txBody>
      </p:sp>
      <p:sp>
        <p:nvSpPr>
          <p:cNvPr id="37" name="Shape 35"/>
          <p:cNvSpPr/>
          <p:nvPr/>
        </p:nvSpPr>
        <p:spPr>
          <a:xfrm>
            <a:off x="73152" y="2767584"/>
            <a:ext cx="1828800" cy="262128"/>
          </a:xfrm>
          <a:prstGeom prst="rect">
            <a:avLst/>
          </a:prstGeom>
          <a:solidFill>
            <a:srgbClr val="FFFFFF"/>
          </a:solidFill>
          <a:ln w="5080">
            <a:solidFill>
              <a:srgbClr val="D1D5DB"/>
            </a:solidFill>
            <a:prstDash val="solid"/>
          </a:ln>
        </p:spPr>
      </p:sp>
      <p:sp>
        <p:nvSpPr>
          <p:cNvPr id="38" name="Shape 36"/>
          <p:cNvSpPr/>
          <p:nvPr/>
        </p:nvSpPr>
        <p:spPr>
          <a:xfrm>
            <a:off x="1920240" y="2767584"/>
            <a:ext cx="2651760" cy="262128"/>
          </a:xfrm>
          <a:prstGeom prst="rect">
            <a:avLst/>
          </a:prstGeom>
          <a:solidFill>
            <a:srgbClr val="FFFFFF"/>
          </a:solidFill>
          <a:ln w="5080">
            <a:solidFill>
              <a:srgbClr val="D1D5DB"/>
            </a:solidFill>
            <a:prstDash val="solid"/>
          </a:ln>
        </p:spPr>
      </p:sp>
      <p:sp>
        <p:nvSpPr>
          <p:cNvPr id="39" name="Shape 37"/>
          <p:cNvSpPr/>
          <p:nvPr/>
        </p:nvSpPr>
        <p:spPr>
          <a:xfrm>
            <a:off x="4846320" y="2767584"/>
            <a:ext cx="2651760" cy="262128"/>
          </a:xfrm>
          <a:prstGeom prst="rect">
            <a:avLst/>
          </a:prstGeom>
          <a:solidFill>
            <a:srgbClr val="FFFFFF"/>
          </a:solidFill>
          <a:ln w="5080">
            <a:solidFill>
              <a:srgbClr val="D1D5DB"/>
            </a:solidFill>
            <a:prstDash val="solid"/>
          </a:ln>
        </p:spPr>
      </p:sp>
      <p:sp>
        <p:nvSpPr>
          <p:cNvPr id="40" name="Text 38"/>
          <p:cNvSpPr/>
          <p:nvPr/>
        </p:nvSpPr>
        <p:spPr>
          <a:xfrm>
            <a:off x="128016" y="2767584"/>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Abends nutzbar (nach Verlusten)</a:t>
            </a:r>
            <a:endParaRPr lang="en-US" sz="880" dirty="0"/>
          </a:p>
        </p:txBody>
      </p:sp>
      <p:sp>
        <p:nvSpPr>
          <p:cNvPr id="41" name="Text 39"/>
          <p:cNvSpPr/>
          <p:nvPr/>
        </p:nvSpPr>
        <p:spPr>
          <a:xfrm>
            <a:off x="1920240" y="2767584"/>
            <a:ext cx="2651760" cy="262128"/>
          </a:xfrm>
          <a:prstGeom prst="rect">
            <a:avLst/>
          </a:prstGeom>
          <a:noFill/>
          <a:ln/>
        </p:spPr>
        <p:txBody>
          <a:bodyPr wrap="square" lIns="0" tIns="0" rIns="0" bIns="0" rtlCol="0" anchor="ctr"/>
          <a:lstStyle/>
          <a:p>
            <a:pPr marL="0" indent="0" algn="ctr">
              <a:buNone/>
            </a:pPr>
            <a:r>
              <a:rPr lang="en-US" sz="950" dirty="0">
                <a:solidFill>
                  <a:srgbClr val="1A2E44"/>
                </a:solidFill>
                <a:latin typeface="Calibri" pitchFamily="34" charset="0"/>
                <a:ea typeface="Calibri" pitchFamily="34" charset="-122"/>
                <a:cs typeface="Calibri" pitchFamily="34" charset="-120"/>
              </a:rPr>
              <a:t>135 GWh</a:t>
            </a:r>
            <a:endParaRPr lang="en-US" sz="950" dirty="0"/>
          </a:p>
        </p:txBody>
      </p:sp>
      <p:sp>
        <p:nvSpPr>
          <p:cNvPr id="42" name="Text 40"/>
          <p:cNvSpPr/>
          <p:nvPr/>
        </p:nvSpPr>
        <p:spPr>
          <a:xfrm>
            <a:off x="4846320" y="2767584"/>
            <a:ext cx="2651760" cy="262128"/>
          </a:xfrm>
          <a:prstGeom prst="rect">
            <a:avLst/>
          </a:prstGeom>
          <a:noFill/>
          <a:ln/>
        </p:spPr>
        <p:txBody>
          <a:bodyPr wrap="square" lIns="0" tIns="0" rIns="0" bIns="0" rtlCol="0" anchor="ctr"/>
          <a:lstStyle/>
          <a:p>
            <a:pPr marL="0" indent="0" algn="ctr">
              <a:buNone/>
            </a:pPr>
            <a:r>
              <a:rPr lang="en-US" sz="950" dirty="0">
                <a:solidFill>
                  <a:srgbClr val="1A2E44"/>
                </a:solidFill>
                <a:latin typeface="Calibri" pitchFamily="34" charset="0"/>
                <a:ea typeface="Calibri" pitchFamily="34" charset="-122"/>
                <a:cs typeface="Calibri" pitchFamily="34" charset="-120"/>
              </a:rPr>
              <a:t>45 GWh</a:t>
            </a:r>
            <a:endParaRPr lang="en-US" sz="950" dirty="0"/>
          </a:p>
        </p:txBody>
      </p:sp>
      <p:sp>
        <p:nvSpPr>
          <p:cNvPr id="43" name="Shape 41"/>
          <p:cNvSpPr/>
          <p:nvPr/>
        </p:nvSpPr>
        <p:spPr>
          <a:xfrm>
            <a:off x="73152" y="3029712"/>
            <a:ext cx="1828800" cy="262128"/>
          </a:xfrm>
          <a:prstGeom prst="rect">
            <a:avLst/>
          </a:prstGeom>
          <a:solidFill>
            <a:srgbClr val="F4F6F9"/>
          </a:solidFill>
          <a:ln w="5080">
            <a:solidFill>
              <a:srgbClr val="D1D5DB"/>
            </a:solidFill>
            <a:prstDash val="solid"/>
          </a:ln>
        </p:spPr>
      </p:sp>
      <p:sp>
        <p:nvSpPr>
          <p:cNvPr id="44" name="Shape 42"/>
          <p:cNvSpPr/>
          <p:nvPr/>
        </p:nvSpPr>
        <p:spPr>
          <a:xfrm>
            <a:off x="1920240" y="3029712"/>
            <a:ext cx="2651760" cy="262128"/>
          </a:xfrm>
          <a:prstGeom prst="rect">
            <a:avLst/>
          </a:prstGeom>
          <a:solidFill>
            <a:srgbClr val="F4F6F9"/>
          </a:solidFill>
          <a:ln w="5080">
            <a:solidFill>
              <a:srgbClr val="D1D5DB"/>
            </a:solidFill>
            <a:prstDash val="solid"/>
          </a:ln>
        </p:spPr>
      </p:sp>
      <p:sp>
        <p:nvSpPr>
          <p:cNvPr id="45" name="Shape 43"/>
          <p:cNvSpPr/>
          <p:nvPr/>
        </p:nvSpPr>
        <p:spPr>
          <a:xfrm>
            <a:off x="4846320" y="3029712"/>
            <a:ext cx="2651760" cy="262128"/>
          </a:xfrm>
          <a:prstGeom prst="rect">
            <a:avLst/>
          </a:prstGeom>
          <a:solidFill>
            <a:srgbClr val="F4F6F9"/>
          </a:solidFill>
          <a:ln w="5080">
            <a:solidFill>
              <a:srgbClr val="D1D5DB"/>
            </a:solidFill>
            <a:prstDash val="solid"/>
          </a:ln>
        </p:spPr>
      </p:sp>
      <p:sp>
        <p:nvSpPr>
          <p:cNvPr id="46" name="Text 44"/>
          <p:cNvSpPr/>
          <p:nvPr/>
        </p:nvSpPr>
        <p:spPr>
          <a:xfrm>
            <a:off x="128016" y="3029712"/>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Vermiedene Wind/PV-Abregelung</a:t>
            </a:r>
            <a:endParaRPr lang="en-US" sz="880" dirty="0"/>
          </a:p>
        </p:txBody>
      </p:sp>
      <p:sp>
        <p:nvSpPr>
          <p:cNvPr id="47" name="Text 45"/>
          <p:cNvSpPr/>
          <p:nvPr/>
        </p:nvSpPr>
        <p:spPr>
          <a:xfrm>
            <a:off x="1920240" y="3029712"/>
            <a:ext cx="2651760" cy="262128"/>
          </a:xfrm>
          <a:prstGeom prst="rect">
            <a:avLst/>
          </a:prstGeom>
          <a:noFill/>
          <a:ln/>
        </p:spPr>
        <p:txBody>
          <a:bodyPr wrap="square" lIns="0" tIns="0" rIns="0" bIns="0" rtlCol="0" anchor="ctr"/>
          <a:lstStyle/>
          <a:p>
            <a:pPr marL="0" indent="0" algn="ctr">
              <a:buNone/>
            </a:pPr>
            <a:r>
              <a:rPr lang="en-US" sz="950" smtClean="0">
                <a:solidFill>
                  <a:srgbClr val="1A2E44"/>
                </a:solidFill>
                <a:latin typeface="Calibri" pitchFamily="34" charset="0"/>
                <a:ea typeface="Calibri" pitchFamily="34" charset="-122"/>
                <a:cs typeface="Calibri" pitchFamily="34" charset="-120"/>
              </a:rPr>
              <a:t>100 </a:t>
            </a:r>
            <a:r>
              <a:rPr lang="en-US" sz="950" dirty="0">
                <a:solidFill>
                  <a:srgbClr val="1A2E44"/>
                </a:solidFill>
                <a:latin typeface="Calibri" pitchFamily="34" charset="0"/>
                <a:ea typeface="Calibri" pitchFamily="34" charset="-122"/>
                <a:cs typeface="Calibri" pitchFamily="34" charset="-120"/>
              </a:rPr>
              <a:t>GWh</a:t>
            </a:r>
            <a:endParaRPr lang="en-US" sz="950" dirty="0"/>
          </a:p>
        </p:txBody>
      </p:sp>
      <p:sp>
        <p:nvSpPr>
          <p:cNvPr id="48" name="Text 46"/>
          <p:cNvSpPr/>
          <p:nvPr/>
        </p:nvSpPr>
        <p:spPr>
          <a:xfrm>
            <a:off x="4846320" y="3029712"/>
            <a:ext cx="2651760" cy="262128"/>
          </a:xfrm>
          <a:prstGeom prst="rect">
            <a:avLst/>
          </a:prstGeom>
          <a:noFill/>
          <a:ln/>
        </p:spPr>
        <p:txBody>
          <a:bodyPr wrap="square" lIns="0" tIns="0" rIns="0" bIns="0" rtlCol="0" anchor="ctr"/>
          <a:lstStyle/>
          <a:p>
            <a:pPr marL="0" indent="0" algn="ctr">
              <a:buNone/>
            </a:pPr>
            <a:r>
              <a:rPr lang="en-US" sz="950" dirty="0">
                <a:solidFill>
                  <a:srgbClr val="1A2E44"/>
                </a:solidFill>
                <a:latin typeface="Calibri" pitchFamily="34" charset="0"/>
                <a:ea typeface="Calibri" pitchFamily="34" charset="-122"/>
                <a:cs typeface="Calibri" pitchFamily="34" charset="-120"/>
              </a:rPr>
              <a:t>30 GWh</a:t>
            </a:r>
            <a:endParaRPr lang="en-US" sz="950" dirty="0"/>
          </a:p>
        </p:txBody>
      </p:sp>
      <p:sp>
        <p:nvSpPr>
          <p:cNvPr id="49" name="Shape 47"/>
          <p:cNvSpPr/>
          <p:nvPr/>
        </p:nvSpPr>
        <p:spPr>
          <a:xfrm>
            <a:off x="73152" y="3291840"/>
            <a:ext cx="7406640" cy="243840"/>
          </a:xfrm>
          <a:prstGeom prst="rect">
            <a:avLst/>
          </a:prstGeom>
          <a:solidFill>
            <a:srgbClr val="1A2E44"/>
          </a:solidFill>
          <a:ln w="12700">
            <a:solidFill>
              <a:srgbClr val="1A2E44"/>
            </a:solidFill>
            <a:prstDash val="solid"/>
          </a:ln>
        </p:spPr>
      </p:sp>
      <p:sp>
        <p:nvSpPr>
          <p:cNvPr id="50" name="Text 48"/>
          <p:cNvSpPr/>
          <p:nvPr/>
        </p:nvSpPr>
        <p:spPr>
          <a:xfrm>
            <a:off x="164592" y="3291840"/>
            <a:ext cx="7223760" cy="243840"/>
          </a:xfrm>
          <a:prstGeom prst="rect">
            <a:avLst/>
          </a:prstGeom>
          <a:noFill/>
          <a:ln/>
        </p:spPr>
        <p:txBody>
          <a:bodyPr wrap="square" lIns="0" tIns="0" rIns="0" bIns="0" rtlCol="0" anchor="ctr"/>
          <a:lstStyle/>
          <a:p>
            <a:pPr marL="0" indent="0">
              <a:buNone/>
            </a:pPr>
            <a:r>
              <a:rPr lang="en-US" sz="800" b="1" dirty="0">
                <a:solidFill>
                  <a:srgbClr val="E8650A"/>
                </a:solidFill>
                <a:latin typeface="Calibri" pitchFamily="34" charset="0"/>
                <a:ea typeface="Calibri" pitchFamily="34" charset="-122"/>
                <a:cs typeface="Calibri" pitchFamily="34" charset="-120"/>
              </a:rPr>
              <a:t>SYSTEMEINSPARUNGEN</a:t>
            </a:r>
            <a:endParaRPr lang="en-US" sz="800" dirty="0"/>
          </a:p>
        </p:txBody>
      </p:sp>
      <p:sp>
        <p:nvSpPr>
          <p:cNvPr id="51" name="Shape 49"/>
          <p:cNvSpPr/>
          <p:nvPr/>
        </p:nvSpPr>
        <p:spPr>
          <a:xfrm>
            <a:off x="73152" y="3535680"/>
            <a:ext cx="1828800" cy="262128"/>
          </a:xfrm>
          <a:prstGeom prst="rect">
            <a:avLst/>
          </a:prstGeom>
          <a:solidFill>
            <a:srgbClr val="FFFFFF"/>
          </a:solidFill>
          <a:ln w="5080">
            <a:solidFill>
              <a:srgbClr val="D1D5DB"/>
            </a:solidFill>
            <a:prstDash val="solid"/>
          </a:ln>
        </p:spPr>
      </p:sp>
      <p:sp>
        <p:nvSpPr>
          <p:cNvPr id="52" name="Shape 50"/>
          <p:cNvSpPr/>
          <p:nvPr/>
        </p:nvSpPr>
        <p:spPr>
          <a:xfrm>
            <a:off x="1920240" y="3535680"/>
            <a:ext cx="2651760" cy="262128"/>
          </a:xfrm>
          <a:prstGeom prst="rect">
            <a:avLst/>
          </a:prstGeom>
          <a:solidFill>
            <a:srgbClr val="FFFFFF"/>
          </a:solidFill>
          <a:ln w="5080">
            <a:solidFill>
              <a:srgbClr val="D1D5DB"/>
            </a:solidFill>
            <a:prstDash val="solid"/>
          </a:ln>
        </p:spPr>
      </p:sp>
      <p:sp>
        <p:nvSpPr>
          <p:cNvPr id="53" name="Shape 51"/>
          <p:cNvSpPr/>
          <p:nvPr/>
        </p:nvSpPr>
        <p:spPr>
          <a:xfrm>
            <a:off x="4846320" y="3535680"/>
            <a:ext cx="2651760" cy="262128"/>
          </a:xfrm>
          <a:prstGeom prst="rect">
            <a:avLst/>
          </a:prstGeom>
          <a:solidFill>
            <a:srgbClr val="FFFFFF"/>
          </a:solidFill>
          <a:ln w="5080">
            <a:solidFill>
              <a:srgbClr val="D1D5DB"/>
            </a:solidFill>
            <a:prstDash val="solid"/>
          </a:ln>
        </p:spPr>
      </p:sp>
      <p:sp>
        <p:nvSpPr>
          <p:cNvPr id="54" name="Text 52"/>
          <p:cNvSpPr/>
          <p:nvPr/>
        </p:nvSpPr>
        <p:spPr>
          <a:xfrm>
            <a:off x="128016" y="3535680"/>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Verm. Abregel-/Redispatchkosten</a:t>
            </a:r>
            <a:endParaRPr lang="en-US" sz="880" dirty="0"/>
          </a:p>
        </p:txBody>
      </p:sp>
      <p:sp>
        <p:nvSpPr>
          <p:cNvPr id="55" name="Text 53"/>
          <p:cNvSpPr/>
          <p:nvPr/>
        </p:nvSpPr>
        <p:spPr>
          <a:xfrm>
            <a:off x="1920240" y="3535680"/>
            <a:ext cx="2651760" cy="262128"/>
          </a:xfrm>
          <a:prstGeom prst="rect">
            <a:avLst/>
          </a:prstGeom>
          <a:noFill/>
          <a:ln/>
        </p:spPr>
        <p:txBody>
          <a:bodyPr wrap="square" lIns="0" tIns="0" rIns="0" bIns="0" rtlCol="0" anchor="ctr"/>
          <a:lstStyle/>
          <a:p>
            <a:pPr marL="0" indent="0" algn="ctr">
              <a:buNone/>
            </a:pPr>
            <a:r>
              <a:rPr lang="en-US" sz="950" smtClean="0">
                <a:solidFill>
                  <a:srgbClr val="059669"/>
                </a:solidFill>
                <a:latin typeface="Calibri" pitchFamily="34" charset="0"/>
                <a:ea typeface="Calibri" pitchFamily="34" charset="-122"/>
                <a:cs typeface="Calibri" pitchFamily="34" charset="-120"/>
              </a:rPr>
              <a:t>5 </a:t>
            </a:r>
            <a:r>
              <a:rPr lang="en-US" sz="950" dirty="0">
                <a:solidFill>
                  <a:srgbClr val="059669"/>
                </a:solidFill>
                <a:latin typeface="Calibri" pitchFamily="34" charset="0"/>
                <a:ea typeface="Calibri" pitchFamily="34" charset="-122"/>
                <a:cs typeface="Calibri" pitchFamily="34" charset="-120"/>
              </a:rPr>
              <a:t>Mio. €</a:t>
            </a:r>
            <a:endParaRPr lang="en-US" sz="950" dirty="0"/>
          </a:p>
        </p:txBody>
      </p:sp>
      <p:sp>
        <p:nvSpPr>
          <p:cNvPr id="56" name="Text 54"/>
          <p:cNvSpPr/>
          <p:nvPr/>
        </p:nvSpPr>
        <p:spPr>
          <a:xfrm>
            <a:off x="4846320" y="3535680"/>
            <a:ext cx="2651760" cy="262128"/>
          </a:xfrm>
          <a:prstGeom prst="rect">
            <a:avLst/>
          </a:prstGeom>
          <a:noFill/>
          <a:ln/>
        </p:spPr>
        <p:txBody>
          <a:bodyPr wrap="square" lIns="0" tIns="0" rIns="0" bIns="0" rtlCol="0" anchor="ctr"/>
          <a:lstStyle/>
          <a:p>
            <a:pPr marL="0" indent="0" algn="ctr">
              <a:buNone/>
            </a:pPr>
            <a:r>
              <a:rPr lang="en-US" sz="950" smtClean="0">
                <a:solidFill>
                  <a:srgbClr val="059669"/>
                </a:solidFill>
                <a:latin typeface="Calibri" pitchFamily="34" charset="0"/>
                <a:ea typeface="Calibri" pitchFamily="34" charset="-122"/>
                <a:cs typeface="Calibri" pitchFamily="34" charset="-120"/>
              </a:rPr>
              <a:t>1,5 </a:t>
            </a:r>
            <a:r>
              <a:rPr lang="en-US" sz="950" dirty="0">
                <a:solidFill>
                  <a:srgbClr val="059669"/>
                </a:solidFill>
                <a:latin typeface="Calibri" pitchFamily="34" charset="0"/>
                <a:ea typeface="Calibri" pitchFamily="34" charset="-122"/>
                <a:cs typeface="Calibri" pitchFamily="34" charset="-120"/>
              </a:rPr>
              <a:t>Mio. €</a:t>
            </a:r>
            <a:endParaRPr lang="en-US" sz="950" dirty="0"/>
          </a:p>
        </p:txBody>
      </p:sp>
      <p:sp>
        <p:nvSpPr>
          <p:cNvPr id="57" name="Shape 55"/>
          <p:cNvSpPr/>
          <p:nvPr/>
        </p:nvSpPr>
        <p:spPr>
          <a:xfrm>
            <a:off x="73152" y="3797808"/>
            <a:ext cx="1828800" cy="262128"/>
          </a:xfrm>
          <a:prstGeom prst="rect">
            <a:avLst/>
          </a:prstGeom>
          <a:solidFill>
            <a:srgbClr val="F4F6F9"/>
          </a:solidFill>
          <a:ln w="5080">
            <a:solidFill>
              <a:srgbClr val="D1D5DB"/>
            </a:solidFill>
            <a:prstDash val="solid"/>
          </a:ln>
        </p:spPr>
      </p:sp>
      <p:sp>
        <p:nvSpPr>
          <p:cNvPr id="58" name="Shape 56"/>
          <p:cNvSpPr/>
          <p:nvPr/>
        </p:nvSpPr>
        <p:spPr>
          <a:xfrm>
            <a:off x="1920240" y="3797808"/>
            <a:ext cx="2651760" cy="262128"/>
          </a:xfrm>
          <a:prstGeom prst="rect">
            <a:avLst/>
          </a:prstGeom>
          <a:solidFill>
            <a:srgbClr val="F4F6F9"/>
          </a:solidFill>
          <a:ln w="5080">
            <a:solidFill>
              <a:srgbClr val="D1D5DB"/>
            </a:solidFill>
            <a:prstDash val="solid"/>
          </a:ln>
        </p:spPr>
      </p:sp>
      <p:sp>
        <p:nvSpPr>
          <p:cNvPr id="59" name="Shape 57"/>
          <p:cNvSpPr/>
          <p:nvPr/>
        </p:nvSpPr>
        <p:spPr>
          <a:xfrm>
            <a:off x="4846320" y="3797808"/>
            <a:ext cx="2651760" cy="262128"/>
          </a:xfrm>
          <a:prstGeom prst="rect">
            <a:avLst/>
          </a:prstGeom>
          <a:solidFill>
            <a:srgbClr val="F4F6F9"/>
          </a:solidFill>
          <a:ln w="5080">
            <a:solidFill>
              <a:srgbClr val="D1D5DB"/>
            </a:solidFill>
            <a:prstDash val="solid"/>
          </a:ln>
        </p:spPr>
      </p:sp>
      <p:sp>
        <p:nvSpPr>
          <p:cNvPr id="60" name="Text 58"/>
          <p:cNvSpPr/>
          <p:nvPr/>
        </p:nvSpPr>
        <p:spPr>
          <a:xfrm>
            <a:off x="128016" y="3797808"/>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Eingesparte variable Gaskosten</a:t>
            </a:r>
            <a:endParaRPr lang="en-US" sz="880" dirty="0"/>
          </a:p>
        </p:txBody>
      </p:sp>
      <p:sp>
        <p:nvSpPr>
          <p:cNvPr id="61" name="Text 59"/>
          <p:cNvSpPr/>
          <p:nvPr/>
        </p:nvSpPr>
        <p:spPr>
          <a:xfrm>
            <a:off x="1920240" y="3797808"/>
            <a:ext cx="2651760" cy="262128"/>
          </a:xfrm>
          <a:prstGeom prst="rect">
            <a:avLst/>
          </a:prstGeom>
          <a:noFill/>
          <a:ln/>
        </p:spPr>
        <p:txBody>
          <a:bodyPr wrap="square" lIns="0" tIns="0" rIns="0" bIns="0" rtlCol="0" anchor="ctr"/>
          <a:lstStyle/>
          <a:p>
            <a:pPr marL="0" indent="0" algn="ctr">
              <a:buNone/>
            </a:pPr>
            <a:r>
              <a:rPr lang="en-US" sz="950" dirty="0">
                <a:solidFill>
                  <a:srgbClr val="059669"/>
                </a:solidFill>
                <a:latin typeface="Calibri" pitchFamily="34" charset="0"/>
                <a:ea typeface="Calibri" pitchFamily="34" charset="-122"/>
                <a:cs typeface="Calibri" pitchFamily="34" charset="-120"/>
              </a:rPr>
              <a:t>11,5 Mio. €</a:t>
            </a:r>
            <a:endParaRPr lang="en-US" sz="950" dirty="0"/>
          </a:p>
        </p:txBody>
      </p:sp>
      <p:sp>
        <p:nvSpPr>
          <p:cNvPr id="62" name="Text 60"/>
          <p:cNvSpPr/>
          <p:nvPr/>
        </p:nvSpPr>
        <p:spPr>
          <a:xfrm>
            <a:off x="4846320" y="3797808"/>
            <a:ext cx="2651760" cy="262128"/>
          </a:xfrm>
          <a:prstGeom prst="rect">
            <a:avLst/>
          </a:prstGeom>
          <a:noFill/>
          <a:ln/>
        </p:spPr>
        <p:txBody>
          <a:bodyPr wrap="square" lIns="0" tIns="0" rIns="0" bIns="0" rtlCol="0" anchor="ctr"/>
          <a:lstStyle/>
          <a:p>
            <a:pPr marL="0" indent="0" algn="ctr">
              <a:buNone/>
            </a:pPr>
            <a:r>
              <a:rPr lang="en-US" sz="950" dirty="0">
                <a:solidFill>
                  <a:srgbClr val="059669"/>
                </a:solidFill>
                <a:latin typeface="Calibri" pitchFamily="34" charset="0"/>
                <a:ea typeface="Calibri" pitchFamily="34" charset="-122"/>
                <a:cs typeface="Calibri" pitchFamily="34" charset="-120"/>
              </a:rPr>
              <a:t>3,8 Mio. €</a:t>
            </a:r>
            <a:endParaRPr lang="en-US" sz="950" dirty="0"/>
          </a:p>
        </p:txBody>
      </p:sp>
      <p:sp>
        <p:nvSpPr>
          <p:cNvPr id="63" name="Shape 61"/>
          <p:cNvSpPr/>
          <p:nvPr/>
        </p:nvSpPr>
        <p:spPr>
          <a:xfrm>
            <a:off x="73152" y="4059936"/>
            <a:ext cx="1828800" cy="262128"/>
          </a:xfrm>
          <a:prstGeom prst="rect">
            <a:avLst/>
          </a:prstGeom>
          <a:solidFill>
            <a:srgbClr val="FFFFFF"/>
          </a:solidFill>
          <a:ln w="5080">
            <a:solidFill>
              <a:srgbClr val="D1D5DB"/>
            </a:solidFill>
            <a:prstDash val="solid"/>
          </a:ln>
        </p:spPr>
      </p:sp>
      <p:sp>
        <p:nvSpPr>
          <p:cNvPr id="64" name="Shape 62"/>
          <p:cNvSpPr/>
          <p:nvPr/>
        </p:nvSpPr>
        <p:spPr>
          <a:xfrm>
            <a:off x="1920240" y="4059936"/>
            <a:ext cx="2651760" cy="262128"/>
          </a:xfrm>
          <a:prstGeom prst="rect">
            <a:avLst/>
          </a:prstGeom>
          <a:solidFill>
            <a:srgbClr val="FFFFFF"/>
          </a:solidFill>
          <a:ln w="5080">
            <a:solidFill>
              <a:srgbClr val="D1D5DB"/>
            </a:solidFill>
            <a:prstDash val="solid"/>
          </a:ln>
        </p:spPr>
      </p:sp>
      <p:sp>
        <p:nvSpPr>
          <p:cNvPr id="65" name="Shape 63"/>
          <p:cNvSpPr/>
          <p:nvPr/>
        </p:nvSpPr>
        <p:spPr>
          <a:xfrm>
            <a:off x="4846320" y="4059936"/>
            <a:ext cx="2651760" cy="262128"/>
          </a:xfrm>
          <a:prstGeom prst="rect">
            <a:avLst/>
          </a:prstGeom>
          <a:solidFill>
            <a:srgbClr val="FFFFFF"/>
          </a:solidFill>
          <a:ln w="5080">
            <a:solidFill>
              <a:srgbClr val="D1D5DB"/>
            </a:solidFill>
            <a:prstDash val="solid"/>
          </a:ln>
        </p:spPr>
      </p:sp>
      <p:sp>
        <p:nvSpPr>
          <p:cNvPr id="66" name="Text 64"/>
          <p:cNvSpPr/>
          <p:nvPr/>
        </p:nvSpPr>
        <p:spPr>
          <a:xfrm>
            <a:off x="128016" y="4059936"/>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Eingespartes CO₂</a:t>
            </a:r>
            <a:endParaRPr lang="en-US" sz="880" dirty="0"/>
          </a:p>
        </p:txBody>
      </p:sp>
      <p:sp>
        <p:nvSpPr>
          <p:cNvPr id="67" name="Text 65"/>
          <p:cNvSpPr/>
          <p:nvPr/>
        </p:nvSpPr>
        <p:spPr>
          <a:xfrm>
            <a:off x="1920240" y="4059936"/>
            <a:ext cx="2651760" cy="262128"/>
          </a:xfrm>
          <a:prstGeom prst="rect">
            <a:avLst/>
          </a:prstGeom>
          <a:noFill/>
          <a:ln/>
        </p:spPr>
        <p:txBody>
          <a:bodyPr wrap="square" lIns="0" tIns="0" rIns="0" bIns="0" rtlCol="0" anchor="ctr"/>
          <a:lstStyle/>
          <a:p>
            <a:pPr marL="0" indent="0" algn="ctr">
              <a:buNone/>
            </a:pPr>
            <a:r>
              <a:rPr lang="en-US" sz="950" dirty="0">
                <a:solidFill>
                  <a:srgbClr val="1A2E44"/>
                </a:solidFill>
                <a:latin typeface="Calibri" pitchFamily="34" charset="0"/>
                <a:ea typeface="Calibri" pitchFamily="34" charset="-122"/>
                <a:cs typeface="Calibri" pitchFamily="34" charset="-120"/>
              </a:rPr>
              <a:t>47.250 t</a:t>
            </a:r>
            <a:endParaRPr lang="en-US" sz="950" dirty="0"/>
          </a:p>
        </p:txBody>
      </p:sp>
      <p:sp>
        <p:nvSpPr>
          <p:cNvPr id="68" name="Text 66"/>
          <p:cNvSpPr/>
          <p:nvPr/>
        </p:nvSpPr>
        <p:spPr>
          <a:xfrm>
            <a:off x="4846320" y="4059936"/>
            <a:ext cx="2651760" cy="262128"/>
          </a:xfrm>
          <a:prstGeom prst="rect">
            <a:avLst/>
          </a:prstGeom>
          <a:noFill/>
          <a:ln/>
        </p:spPr>
        <p:txBody>
          <a:bodyPr wrap="square" lIns="0" tIns="0" rIns="0" bIns="0" rtlCol="0" anchor="ctr"/>
          <a:lstStyle/>
          <a:p>
            <a:pPr marL="0" indent="0" algn="ctr">
              <a:buNone/>
            </a:pPr>
            <a:r>
              <a:rPr lang="en-US" sz="950" dirty="0">
                <a:solidFill>
                  <a:srgbClr val="1A2E44"/>
                </a:solidFill>
                <a:latin typeface="Calibri" pitchFamily="34" charset="0"/>
                <a:ea typeface="Calibri" pitchFamily="34" charset="-122"/>
                <a:cs typeface="Calibri" pitchFamily="34" charset="-120"/>
              </a:rPr>
              <a:t>15.750 t</a:t>
            </a:r>
            <a:endParaRPr lang="en-US" sz="950" dirty="0"/>
          </a:p>
        </p:txBody>
      </p:sp>
      <p:sp>
        <p:nvSpPr>
          <p:cNvPr id="69" name="Shape 67"/>
          <p:cNvSpPr/>
          <p:nvPr/>
        </p:nvSpPr>
        <p:spPr>
          <a:xfrm>
            <a:off x="73152" y="4322064"/>
            <a:ext cx="1828800" cy="262128"/>
          </a:xfrm>
          <a:prstGeom prst="rect">
            <a:avLst/>
          </a:prstGeom>
          <a:solidFill>
            <a:srgbClr val="F4F6F9"/>
          </a:solidFill>
          <a:ln w="5080">
            <a:solidFill>
              <a:srgbClr val="D1D5DB"/>
            </a:solidFill>
            <a:prstDash val="solid"/>
          </a:ln>
        </p:spPr>
      </p:sp>
      <p:sp>
        <p:nvSpPr>
          <p:cNvPr id="70" name="Shape 68"/>
          <p:cNvSpPr/>
          <p:nvPr/>
        </p:nvSpPr>
        <p:spPr>
          <a:xfrm>
            <a:off x="1920240" y="4322064"/>
            <a:ext cx="2651760" cy="262128"/>
          </a:xfrm>
          <a:prstGeom prst="rect">
            <a:avLst/>
          </a:prstGeom>
          <a:solidFill>
            <a:srgbClr val="F4F6F9"/>
          </a:solidFill>
          <a:ln w="5080">
            <a:solidFill>
              <a:srgbClr val="D1D5DB"/>
            </a:solidFill>
            <a:prstDash val="solid"/>
          </a:ln>
        </p:spPr>
      </p:sp>
      <p:sp>
        <p:nvSpPr>
          <p:cNvPr id="71" name="Shape 69"/>
          <p:cNvSpPr/>
          <p:nvPr/>
        </p:nvSpPr>
        <p:spPr>
          <a:xfrm>
            <a:off x="4846320" y="4322064"/>
            <a:ext cx="2651760" cy="262128"/>
          </a:xfrm>
          <a:prstGeom prst="rect">
            <a:avLst/>
          </a:prstGeom>
          <a:solidFill>
            <a:srgbClr val="F4F6F9"/>
          </a:solidFill>
          <a:ln w="5080">
            <a:solidFill>
              <a:srgbClr val="D1D5DB"/>
            </a:solidFill>
            <a:prstDash val="solid"/>
          </a:ln>
        </p:spPr>
      </p:sp>
      <p:sp>
        <p:nvSpPr>
          <p:cNvPr id="72" name="Text 70"/>
          <p:cNvSpPr/>
          <p:nvPr/>
        </p:nvSpPr>
        <p:spPr>
          <a:xfrm>
            <a:off x="128016" y="4322064"/>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Eingesparte CO₂-Zertifikate</a:t>
            </a:r>
            <a:endParaRPr lang="en-US" sz="880" dirty="0"/>
          </a:p>
        </p:txBody>
      </p:sp>
      <p:sp>
        <p:nvSpPr>
          <p:cNvPr id="73" name="Text 71"/>
          <p:cNvSpPr/>
          <p:nvPr/>
        </p:nvSpPr>
        <p:spPr>
          <a:xfrm>
            <a:off x="1920240" y="4322064"/>
            <a:ext cx="2651760" cy="262128"/>
          </a:xfrm>
          <a:prstGeom prst="rect">
            <a:avLst/>
          </a:prstGeom>
          <a:noFill/>
          <a:ln/>
        </p:spPr>
        <p:txBody>
          <a:bodyPr wrap="square" lIns="0" tIns="0" rIns="0" bIns="0" rtlCol="0" anchor="ctr"/>
          <a:lstStyle/>
          <a:p>
            <a:pPr marL="0" indent="0" algn="ctr">
              <a:buNone/>
            </a:pPr>
            <a:r>
              <a:rPr lang="en-US" sz="950" dirty="0">
                <a:solidFill>
                  <a:srgbClr val="059669"/>
                </a:solidFill>
                <a:latin typeface="Calibri" pitchFamily="34" charset="0"/>
                <a:ea typeface="Calibri" pitchFamily="34" charset="-122"/>
                <a:cs typeface="Calibri" pitchFamily="34" charset="-120"/>
              </a:rPr>
              <a:t>3,6 Mio. €</a:t>
            </a:r>
            <a:endParaRPr lang="en-US" sz="950" dirty="0"/>
          </a:p>
        </p:txBody>
      </p:sp>
      <p:sp>
        <p:nvSpPr>
          <p:cNvPr id="74" name="Text 72"/>
          <p:cNvSpPr/>
          <p:nvPr/>
        </p:nvSpPr>
        <p:spPr>
          <a:xfrm>
            <a:off x="4846320" y="4322064"/>
            <a:ext cx="2651760" cy="262128"/>
          </a:xfrm>
          <a:prstGeom prst="rect">
            <a:avLst/>
          </a:prstGeom>
          <a:noFill/>
          <a:ln/>
        </p:spPr>
        <p:txBody>
          <a:bodyPr wrap="square" lIns="0" tIns="0" rIns="0" bIns="0" rtlCol="0" anchor="ctr"/>
          <a:lstStyle/>
          <a:p>
            <a:pPr marL="0" indent="0" algn="ctr">
              <a:buNone/>
            </a:pPr>
            <a:r>
              <a:rPr lang="en-US" sz="950" dirty="0">
                <a:solidFill>
                  <a:srgbClr val="059669"/>
                </a:solidFill>
                <a:latin typeface="Calibri" pitchFamily="34" charset="0"/>
                <a:ea typeface="Calibri" pitchFamily="34" charset="-122"/>
                <a:cs typeface="Calibri" pitchFamily="34" charset="-120"/>
              </a:rPr>
              <a:t>1,2 Mio. €</a:t>
            </a:r>
            <a:endParaRPr lang="en-US" sz="950" dirty="0"/>
          </a:p>
        </p:txBody>
      </p:sp>
      <p:sp>
        <p:nvSpPr>
          <p:cNvPr id="75" name="Shape 73"/>
          <p:cNvSpPr/>
          <p:nvPr/>
        </p:nvSpPr>
        <p:spPr>
          <a:xfrm>
            <a:off x="73152" y="4584192"/>
            <a:ext cx="7406640" cy="243840"/>
          </a:xfrm>
          <a:prstGeom prst="rect">
            <a:avLst/>
          </a:prstGeom>
          <a:solidFill>
            <a:srgbClr val="1A2E44"/>
          </a:solidFill>
          <a:ln w="12700">
            <a:solidFill>
              <a:srgbClr val="1A2E44"/>
            </a:solidFill>
            <a:prstDash val="solid"/>
          </a:ln>
        </p:spPr>
      </p:sp>
      <p:sp>
        <p:nvSpPr>
          <p:cNvPr id="76" name="Text 74"/>
          <p:cNvSpPr/>
          <p:nvPr/>
        </p:nvSpPr>
        <p:spPr>
          <a:xfrm>
            <a:off x="164592" y="4584192"/>
            <a:ext cx="7223760" cy="243840"/>
          </a:xfrm>
          <a:prstGeom prst="rect">
            <a:avLst/>
          </a:prstGeom>
          <a:noFill/>
          <a:ln/>
        </p:spPr>
        <p:txBody>
          <a:bodyPr wrap="square" lIns="0" tIns="0" rIns="0" bIns="0" rtlCol="0" anchor="ctr"/>
          <a:lstStyle/>
          <a:p>
            <a:pPr marL="0" indent="0">
              <a:buNone/>
            </a:pPr>
            <a:r>
              <a:rPr lang="en-US" sz="800" b="1" dirty="0">
                <a:solidFill>
                  <a:srgbClr val="E8650A"/>
                </a:solidFill>
                <a:latin typeface="Calibri" pitchFamily="34" charset="0"/>
                <a:ea typeface="Calibri" pitchFamily="34" charset="-122"/>
                <a:cs typeface="Calibri" pitchFamily="34" charset="-120"/>
              </a:rPr>
              <a:t>HANDELSERGEBNIS (EPEX-Arbitrage)</a:t>
            </a:r>
            <a:endParaRPr lang="en-US" sz="800" dirty="0"/>
          </a:p>
        </p:txBody>
      </p:sp>
      <p:sp>
        <p:nvSpPr>
          <p:cNvPr id="77" name="Shape 75"/>
          <p:cNvSpPr/>
          <p:nvPr/>
        </p:nvSpPr>
        <p:spPr>
          <a:xfrm>
            <a:off x="73152" y="4828032"/>
            <a:ext cx="1828800" cy="262128"/>
          </a:xfrm>
          <a:prstGeom prst="rect">
            <a:avLst/>
          </a:prstGeom>
          <a:solidFill>
            <a:srgbClr val="FFFFFF"/>
          </a:solidFill>
          <a:ln w="5080">
            <a:solidFill>
              <a:srgbClr val="D1D5DB"/>
            </a:solidFill>
            <a:prstDash val="solid"/>
          </a:ln>
        </p:spPr>
      </p:sp>
      <p:sp>
        <p:nvSpPr>
          <p:cNvPr id="78" name="Shape 76"/>
          <p:cNvSpPr/>
          <p:nvPr/>
        </p:nvSpPr>
        <p:spPr>
          <a:xfrm>
            <a:off x="1920240" y="4828032"/>
            <a:ext cx="2651760" cy="262128"/>
          </a:xfrm>
          <a:prstGeom prst="rect">
            <a:avLst/>
          </a:prstGeom>
          <a:solidFill>
            <a:srgbClr val="FFFFFF"/>
          </a:solidFill>
          <a:ln w="5080">
            <a:solidFill>
              <a:srgbClr val="D1D5DB"/>
            </a:solidFill>
            <a:prstDash val="solid"/>
          </a:ln>
        </p:spPr>
      </p:sp>
      <p:sp>
        <p:nvSpPr>
          <p:cNvPr id="79" name="Shape 77"/>
          <p:cNvSpPr/>
          <p:nvPr/>
        </p:nvSpPr>
        <p:spPr>
          <a:xfrm>
            <a:off x="4846320" y="4828032"/>
            <a:ext cx="2651760" cy="262128"/>
          </a:xfrm>
          <a:prstGeom prst="rect">
            <a:avLst/>
          </a:prstGeom>
          <a:solidFill>
            <a:srgbClr val="FFFFFF"/>
          </a:solidFill>
          <a:ln w="5080">
            <a:solidFill>
              <a:srgbClr val="D1D5DB"/>
            </a:solidFill>
            <a:prstDash val="solid"/>
          </a:ln>
        </p:spPr>
      </p:sp>
      <p:sp>
        <p:nvSpPr>
          <p:cNvPr id="80" name="Text 78"/>
          <p:cNvSpPr/>
          <p:nvPr/>
        </p:nvSpPr>
        <p:spPr>
          <a:xfrm>
            <a:off x="128016" y="4828032"/>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Mittagseinkauf / neg. Preis</a:t>
            </a:r>
            <a:endParaRPr lang="en-US" sz="880" dirty="0"/>
          </a:p>
        </p:txBody>
      </p:sp>
      <p:sp>
        <p:nvSpPr>
          <p:cNvPr id="81" name="Text 79"/>
          <p:cNvSpPr/>
          <p:nvPr/>
        </p:nvSpPr>
        <p:spPr>
          <a:xfrm>
            <a:off x="1920240" y="4828032"/>
            <a:ext cx="2651760" cy="262128"/>
          </a:xfrm>
          <a:prstGeom prst="rect">
            <a:avLst/>
          </a:prstGeom>
          <a:noFill/>
          <a:ln/>
        </p:spPr>
        <p:txBody>
          <a:bodyPr wrap="square" lIns="0" tIns="0" rIns="0" bIns="0" rtlCol="0" anchor="ctr"/>
          <a:lstStyle/>
          <a:p>
            <a:pPr marL="0" indent="0" algn="ctr">
              <a:buNone/>
            </a:pPr>
            <a:r>
              <a:rPr lang="en-US" sz="950" dirty="0">
                <a:solidFill>
                  <a:srgbClr val="028090"/>
                </a:solidFill>
                <a:latin typeface="Calibri" pitchFamily="34" charset="0"/>
                <a:ea typeface="Calibri" pitchFamily="34" charset="-122"/>
                <a:cs typeface="Calibri" pitchFamily="34" charset="-120"/>
              </a:rPr>
              <a:t>+3,0 Mio. €</a:t>
            </a:r>
            <a:endParaRPr lang="en-US" sz="950" dirty="0"/>
          </a:p>
        </p:txBody>
      </p:sp>
      <p:sp>
        <p:nvSpPr>
          <p:cNvPr id="82" name="Text 80"/>
          <p:cNvSpPr/>
          <p:nvPr/>
        </p:nvSpPr>
        <p:spPr>
          <a:xfrm>
            <a:off x="4846320" y="4828032"/>
            <a:ext cx="2651760" cy="262128"/>
          </a:xfrm>
          <a:prstGeom prst="rect">
            <a:avLst/>
          </a:prstGeom>
          <a:noFill/>
          <a:ln/>
        </p:spPr>
        <p:txBody>
          <a:bodyPr wrap="square" lIns="0" tIns="0" rIns="0" bIns="0" rtlCol="0" anchor="ctr"/>
          <a:lstStyle/>
          <a:p>
            <a:pPr marL="0" indent="0" algn="ctr">
              <a:buNone/>
            </a:pPr>
            <a:r>
              <a:rPr lang="en-US" sz="950" dirty="0">
                <a:solidFill>
                  <a:srgbClr val="028090"/>
                </a:solidFill>
                <a:latin typeface="Calibri" pitchFamily="34" charset="0"/>
                <a:ea typeface="Calibri" pitchFamily="34" charset="-122"/>
                <a:cs typeface="Calibri" pitchFamily="34" charset="-120"/>
              </a:rPr>
              <a:t>−1,3 Mio. €</a:t>
            </a:r>
            <a:endParaRPr lang="en-US" sz="950" dirty="0"/>
          </a:p>
        </p:txBody>
      </p:sp>
      <p:sp>
        <p:nvSpPr>
          <p:cNvPr id="83" name="Shape 81"/>
          <p:cNvSpPr/>
          <p:nvPr/>
        </p:nvSpPr>
        <p:spPr>
          <a:xfrm>
            <a:off x="73152" y="5090160"/>
            <a:ext cx="1828800" cy="262128"/>
          </a:xfrm>
          <a:prstGeom prst="rect">
            <a:avLst/>
          </a:prstGeom>
          <a:solidFill>
            <a:srgbClr val="F4F6F9"/>
          </a:solidFill>
          <a:ln w="5080">
            <a:solidFill>
              <a:srgbClr val="D1D5DB"/>
            </a:solidFill>
            <a:prstDash val="solid"/>
          </a:ln>
        </p:spPr>
      </p:sp>
      <p:sp>
        <p:nvSpPr>
          <p:cNvPr id="84" name="Shape 82"/>
          <p:cNvSpPr/>
          <p:nvPr/>
        </p:nvSpPr>
        <p:spPr>
          <a:xfrm>
            <a:off x="1920240" y="5090160"/>
            <a:ext cx="2651760" cy="262128"/>
          </a:xfrm>
          <a:prstGeom prst="rect">
            <a:avLst/>
          </a:prstGeom>
          <a:solidFill>
            <a:srgbClr val="F4F6F9"/>
          </a:solidFill>
          <a:ln w="5080">
            <a:solidFill>
              <a:srgbClr val="D1D5DB"/>
            </a:solidFill>
            <a:prstDash val="solid"/>
          </a:ln>
        </p:spPr>
      </p:sp>
      <p:sp>
        <p:nvSpPr>
          <p:cNvPr id="85" name="Shape 83"/>
          <p:cNvSpPr/>
          <p:nvPr/>
        </p:nvSpPr>
        <p:spPr>
          <a:xfrm>
            <a:off x="4846320" y="5090160"/>
            <a:ext cx="2651760" cy="262128"/>
          </a:xfrm>
          <a:prstGeom prst="rect">
            <a:avLst/>
          </a:prstGeom>
          <a:solidFill>
            <a:srgbClr val="F4F6F9"/>
          </a:solidFill>
          <a:ln w="5080">
            <a:solidFill>
              <a:srgbClr val="D1D5DB"/>
            </a:solidFill>
            <a:prstDash val="solid"/>
          </a:ln>
        </p:spPr>
      </p:sp>
      <p:sp>
        <p:nvSpPr>
          <p:cNvPr id="86" name="Text 84"/>
          <p:cNvSpPr/>
          <p:nvPr/>
        </p:nvSpPr>
        <p:spPr>
          <a:xfrm>
            <a:off x="128016" y="5090160"/>
            <a:ext cx="1755648" cy="262128"/>
          </a:xfrm>
          <a:prstGeom prst="rect">
            <a:avLst/>
          </a:prstGeom>
          <a:noFill/>
          <a:ln/>
        </p:spPr>
        <p:txBody>
          <a:bodyPr wrap="square" lIns="0" tIns="0" rIns="0" bIns="0" rtlCol="0" anchor="ctr"/>
          <a:lstStyle/>
          <a:p>
            <a:pPr marL="0" indent="0">
              <a:buNone/>
            </a:pPr>
            <a:r>
              <a:rPr lang="en-US" sz="880" dirty="0">
                <a:solidFill>
                  <a:srgbClr val="1A2E44"/>
                </a:solidFill>
                <a:latin typeface="Calibri" pitchFamily="34" charset="0"/>
                <a:ea typeface="Calibri" pitchFamily="34" charset="-122"/>
                <a:cs typeface="Calibri" pitchFamily="34" charset="-120"/>
              </a:rPr>
              <a:t>Abendverkauf</a:t>
            </a:r>
            <a:endParaRPr lang="en-US" sz="880" dirty="0"/>
          </a:p>
        </p:txBody>
      </p:sp>
      <p:sp>
        <p:nvSpPr>
          <p:cNvPr id="87" name="Text 85"/>
          <p:cNvSpPr/>
          <p:nvPr/>
        </p:nvSpPr>
        <p:spPr>
          <a:xfrm>
            <a:off x="1920240" y="5090160"/>
            <a:ext cx="2651760" cy="262128"/>
          </a:xfrm>
          <a:prstGeom prst="rect">
            <a:avLst/>
          </a:prstGeom>
          <a:noFill/>
          <a:ln/>
        </p:spPr>
        <p:txBody>
          <a:bodyPr wrap="square" lIns="0" tIns="0" rIns="0" bIns="0" rtlCol="0" anchor="ctr"/>
          <a:lstStyle/>
          <a:p>
            <a:pPr marL="0" indent="0" algn="ctr">
              <a:buNone/>
            </a:pPr>
            <a:r>
              <a:rPr lang="en-US" sz="950" dirty="0">
                <a:solidFill>
                  <a:srgbClr val="028090"/>
                </a:solidFill>
                <a:latin typeface="Calibri" pitchFamily="34" charset="0"/>
                <a:ea typeface="Calibri" pitchFamily="34" charset="-122"/>
                <a:cs typeface="Calibri" pitchFamily="34" charset="-120"/>
              </a:rPr>
              <a:t>+16,2 Mio. €</a:t>
            </a:r>
            <a:endParaRPr lang="en-US" sz="950" dirty="0"/>
          </a:p>
        </p:txBody>
      </p:sp>
      <p:sp>
        <p:nvSpPr>
          <p:cNvPr id="88" name="Text 86"/>
          <p:cNvSpPr/>
          <p:nvPr/>
        </p:nvSpPr>
        <p:spPr>
          <a:xfrm>
            <a:off x="4846320" y="5090160"/>
            <a:ext cx="2651760" cy="262128"/>
          </a:xfrm>
          <a:prstGeom prst="rect">
            <a:avLst/>
          </a:prstGeom>
          <a:noFill/>
          <a:ln/>
        </p:spPr>
        <p:txBody>
          <a:bodyPr wrap="square" lIns="0" tIns="0" rIns="0" bIns="0" rtlCol="0" anchor="ctr"/>
          <a:lstStyle/>
          <a:p>
            <a:pPr marL="0" indent="0" algn="ctr">
              <a:buNone/>
            </a:pPr>
            <a:r>
              <a:rPr lang="en-US" sz="950" dirty="0">
                <a:solidFill>
                  <a:srgbClr val="028090"/>
                </a:solidFill>
                <a:latin typeface="Calibri" pitchFamily="34" charset="0"/>
                <a:ea typeface="Calibri" pitchFamily="34" charset="-122"/>
                <a:cs typeface="Calibri" pitchFamily="34" charset="-120"/>
              </a:rPr>
              <a:t>+4,5 Mio. €</a:t>
            </a:r>
            <a:endParaRPr lang="en-US" sz="950" dirty="0"/>
          </a:p>
        </p:txBody>
      </p:sp>
      <p:sp>
        <p:nvSpPr>
          <p:cNvPr id="89" name="Shape 87"/>
          <p:cNvSpPr/>
          <p:nvPr/>
        </p:nvSpPr>
        <p:spPr>
          <a:xfrm>
            <a:off x="73152" y="5352288"/>
            <a:ext cx="1828800" cy="262128"/>
          </a:xfrm>
          <a:prstGeom prst="rect">
            <a:avLst/>
          </a:prstGeom>
          <a:solidFill>
            <a:srgbClr val="FFFFFF"/>
          </a:solidFill>
          <a:ln w="5080">
            <a:solidFill>
              <a:srgbClr val="D1D5DB"/>
            </a:solidFill>
            <a:prstDash val="solid"/>
          </a:ln>
        </p:spPr>
      </p:sp>
      <p:sp>
        <p:nvSpPr>
          <p:cNvPr id="90" name="Shape 88"/>
          <p:cNvSpPr/>
          <p:nvPr/>
        </p:nvSpPr>
        <p:spPr>
          <a:xfrm>
            <a:off x="1920240" y="5352288"/>
            <a:ext cx="2651760" cy="262128"/>
          </a:xfrm>
          <a:prstGeom prst="rect">
            <a:avLst/>
          </a:prstGeom>
          <a:solidFill>
            <a:srgbClr val="FFFFFF"/>
          </a:solidFill>
          <a:ln w="5080">
            <a:solidFill>
              <a:srgbClr val="D1D5DB"/>
            </a:solidFill>
            <a:prstDash val="solid"/>
          </a:ln>
        </p:spPr>
      </p:sp>
      <p:sp>
        <p:nvSpPr>
          <p:cNvPr id="91" name="Shape 89"/>
          <p:cNvSpPr/>
          <p:nvPr/>
        </p:nvSpPr>
        <p:spPr>
          <a:xfrm>
            <a:off x="4846320" y="5352288"/>
            <a:ext cx="2651760" cy="262128"/>
          </a:xfrm>
          <a:prstGeom prst="rect">
            <a:avLst/>
          </a:prstGeom>
          <a:solidFill>
            <a:srgbClr val="FFFFFF"/>
          </a:solidFill>
          <a:ln w="5080">
            <a:solidFill>
              <a:srgbClr val="D1D5DB"/>
            </a:solidFill>
            <a:prstDash val="solid"/>
          </a:ln>
        </p:spPr>
      </p:sp>
      <p:sp>
        <p:nvSpPr>
          <p:cNvPr id="92" name="Text 90"/>
          <p:cNvSpPr/>
          <p:nvPr/>
        </p:nvSpPr>
        <p:spPr>
          <a:xfrm>
            <a:off x="128016" y="5352288"/>
            <a:ext cx="1755648" cy="262128"/>
          </a:xfrm>
          <a:prstGeom prst="rect">
            <a:avLst/>
          </a:prstGeom>
          <a:noFill/>
          <a:ln/>
        </p:spPr>
        <p:txBody>
          <a:bodyPr wrap="square" lIns="0" tIns="0" rIns="0" bIns="0" rtlCol="0" anchor="ctr"/>
          <a:lstStyle/>
          <a:p>
            <a:pPr marL="0" indent="0">
              <a:buNone/>
            </a:pPr>
            <a:r>
              <a:rPr lang="en-US" sz="880" b="1" dirty="0">
                <a:solidFill>
                  <a:srgbClr val="1A2E44"/>
                </a:solidFill>
                <a:latin typeface="Calibri" pitchFamily="34" charset="0"/>
                <a:ea typeface="Calibri" pitchFamily="34" charset="-122"/>
                <a:cs typeface="Calibri" pitchFamily="34" charset="-120"/>
              </a:rPr>
              <a:t>EPEX-Handelsergebnis brutto</a:t>
            </a:r>
            <a:endParaRPr lang="en-US" sz="880" dirty="0"/>
          </a:p>
        </p:txBody>
      </p:sp>
      <p:sp>
        <p:nvSpPr>
          <p:cNvPr id="93" name="Text 91"/>
          <p:cNvSpPr/>
          <p:nvPr/>
        </p:nvSpPr>
        <p:spPr>
          <a:xfrm>
            <a:off x="1920240" y="5352288"/>
            <a:ext cx="2651760" cy="262128"/>
          </a:xfrm>
          <a:prstGeom prst="rect">
            <a:avLst/>
          </a:prstGeom>
          <a:noFill/>
          <a:ln/>
        </p:spPr>
        <p:txBody>
          <a:bodyPr wrap="square" lIns="0" tIns="0" rIns="0" bIns="0" rtlCol="0" anchor="ctr"/>
          <a:lstStyle/>
          <a:p>
            <a:pPr marL="0" indent="0" algn="ctr">
              <a:buNone/>
            </a:pPr>
            <a:r>
              <a:rPr lang="en-US" sz="950" b="1" dirty="0">
                <a:solidFill>
                  <a:srgbClr val="028090"/>
                </a:solidFill>
                <a:latin typeface="Calibri" pitchFamily="34" charset="0"/>
                <a:ea typeface="Calibri" pitchFamily="34" charset="-122"/>
                <a:cs typeface="Calibri" pitchFamily="34" charset="-120"/>
              </a:rPr>
              <a:t>19,2 Mio. €</a:t>
            </a:r>
            <a:endParaRPr lang="en-US" sz="950" dirty="0"/>
          </a:p>
        </p:txBody>
      </p:sp>
      <p:sp>
        <p:nvSpPr>
          <p:cNvPr id="94" name="Text 92"/>
          <p:cNvSpPr/>
          <p:nvPr/>
        </p:nvSpPr>
        <p:spPr>
          <a:xfrm>
            <a:off x="4846320" y="5352288"/>
            <a:ext cx="2651760" cy="262128"/>
          </a:xfrm>
          <a:prstGeom prst="rect">
            <a:avLst/>
          </a:prstGeom>
          <a:noFill/>
          <a:ln/>
        </p:spPr>
        <p:txBody>
          <a:bodyPr wrap="square" lIns="0" tIns="0" rIns="0" bIns="0" rtlCol="0" anchor="ctr"/>
          <a:lstStyle/>
          <a:p>
            <a:pPr marL="0" indent="0" algn="ctr">
              <a:buNone/>
            </a:pPr>
            <a:r>
              <a:rPr lang="en-US" sz="950" b="1" dirty="0">
                <a:solidFill>
                  <a:srgbClr val="028090"/>
                </a:solidFill>
                <a:latin typeface="Calibri" pitchFamily="34" charset="0"/>
                <a:ea typeface="Calibri" pitchFamily="34" charset="-122"/>
                <a:cs typeface="Calibri" pitchFamily="34" charset="-120"/>
              </a:rPr>
              <a:t>3,2 Mio. €</a:t>
            </a:r>
            <a:endParaRPr lang="en-US" sz="950" dirty="0"/>
          </a:p>
        </p:txBody>
      </p:sp>
      <p:sp>
        <p:nvSpPr>
          <p:cNvPr id="95" name="Shape 93"/>
          <p:cNvSpPr/>
          <p:nvPr/>
        </p:nvSpPr>
        <p:spPr>
          <a:xfrm>
            <a:off x="73152" y="5614416"/>
            <a:ext cx="7406640" cy="243840"/>
          </a:xfrm>
          <a:prstGeom prst="rect">
            <a:avLst/>
          </a:prstGeom>
          <a:solidFill>
            <a:srgbClr val="1A2E44"/>
          </a:solidFill>
          <a:ln w="12700">
            <a:solidFill>
              <a:srgbClr val="1A2E44"/>
            </a:solidFill>
            <a:prstDash val="solid"/>
          </a:ln>
        </p:spPr>
      </p:sp>
      <p:sp>
        <p:nvSpPr>
          <p:cNvPr id="96" name="Text 94"/>
          <p:cNvSpPr/>
          <p:nvPr/>
        </p:nvSpPr>
        <p:spPr>
          <a:xfrm>
            <a:off x="164592" y="5614416"/>
            <a:ext cx="7223760" cy="243840"/>
          </a:xfrm>
          <a:prstGeom prst="rect">
            <a:avLst/>
          </a:prstGeom>
          <a:noFill/>
          <a:ln/>
        </p:spPr>
        <p:txBody>
          <a:bodyPr wrap="square" lIns="0" tIns="0" rIns="0" bIns="0" rtlCol="0" anchor="ctr"/>
          <a:lstStyle/>
          <a:p>
            <a:pPr marL="0" indent="0">
              <a:buNone/>
            </a:pPr>
            <a:r>
              <a:rPr lang="en-US" sz="800" b="1" dirty="0">
                <a:solidFill>
                  <a:srgbClr val="E8650A"/>
                </a:solidFill>
                <a:latin typeface="Calibri" pitchFamily="34" charset="0"/>
                <a:ea typeface="Calibri" pitchFamily="34" charset="-122"/>
                <a:cs typeface="Calibri" pitchFamily="34" charset="-120"/>
              </a:rPr>
              <a:t>GESAMTWERT FÜR POWERPROVIDER</a:t>
            </a:r>
            <a:endParaRPr lang="en-US" sz="800" dirty="0"/>
          </a:p>
        </p:txBody>
      </p:sp>
      <p:sp>
        <p:nvSpPr>
          <p:cNvPr id="97" name="Shape 95"/>
          <p:cNvSpPr/>
          <p:nvPr/>
        </p:nvSpPr>
        <p:spPr>
          <a:xfrm>
            <a:off x="73152" y="5858256"/>
            <a:ext cx="1828800" cy="275844"/>
          </a:xfrm>
          <a:prstGeom prst="rect">
            <a:avLst/>
          </a:prstGeom>
          <a:solidFill>
            <a:srgbClr val="1A2E44"/>
          </a:solidFill>
          <a:ln w="5080">
            <a:solidFill>
              <a:srgbClr val="D1D5DB"/>
            </a:solidFill>
            <a:prstDash val="solid"/>
          </a:ln>
        </p:spPr>
      </p:sp>
      <p:sp>
        <p:nvSpPr>
          <p:cNvPr id="98" name="Shape 96"/>
          <p:cNvSpPr/>
          <p:nvPr/>
        </p:nvSpPr>
        <p:spPr>
          <a:xfrm>
            <a:off x="1920240" y="5858256"/>
            <a:ext cx="2651760" cy="275844"/>
          </a:xfrm>
          <a:prstGeom prst="rect">
            <a:avLst/>
          </a:prstGeom>
          <a:solidFill>
            <a:srgbClr val="1A3D2B"/>
          </a:solidFill>
          <a:ln w="5080">
            <a:solidFill>
              <a:srgbClr val="D1D5DB"/>
            </a:solidFill>
            <a:prstDash val="solid"/>
          </a:ln>
        </p:spPr>
      </p:sp>
      <p:sp>
        <p:nvSpPr>
          <p:cNvPr id="99" name="Shape 97"/>
          <p:cNvSpPr/>
          <p:nvPr/>
        </p:nvSpPr>
        <p:spPr>
          <a:xfrm>
            <a:off x="4846320" y="5858256"/>
            <a:ext cx="2651760" cy="275844"/>
          </a:xfrm>
          <a:prstGeom prst="rect">
            <a:avLst/>
          </a:prstGeom>
          <a:solidFill>
            <a:srgbClr val="0D2E35"/>
          </a:solidFill>
          <a:ln w="5080">
            <a:solidFill>
              <a:srgbClr val="D1D5DB"/>
            </a:solidFill>
            <a:prstDash val="solid"/>
          </a:ln>
        </p:spPr>
      </p:sp>
      <p:sp>
        <p:nvSpPr>
          <p:cNvPr id="100" name="Text 98"/>
          <p:cNvSpPr/>
          <p:nvPr/>
        </p:nvSpPr>
        <p:spPr>
          <a:xfrm>
            <a:off x="128016" y="5858256"/>
            <a:ext cx="1755648" cy="365760"/>
          </a:xfrm>
          <a:prstGeom prst="rect">
            <a:avLst/>
          </a:prstGeom>
          <a:noFill/>
          <a:ln/>
        </p:spPr>
        <p:txBody>
          <a:bodyPr wrap="square" lIns="0" tIns="0" rIns="0" bIns="0" rtlCol="0" anchor="ctr"/>
          <a:lstStyle/>
          <a:p>
            <a:pPr marL="0" indent="0">
              <a:buNone/>
            </a:pPr>
            <a:r>
              <a:rPr lang="en-US" sz="950" b="1" dirty="0">
                <a:solidFill>
                  <a:srgbClr val="FFFFFF"/>
                </a:solidFill>
                <a:latin typeface="Calibri" pitchFamily="34" charset="0"/>
                <a:ea typeface="Calibri" pitchFamily="34" charset="-122"/>
                <a:cs typeface="Calibri" pitchFamily="34" charset="-120"/>
              </a:rPr>
              <a:t>Tagesgesamtwert</a:t>
            </a:r>
            <a:endParaRPr lang="en-US" sz="950" dirty="0"/>
          </a:p>
        </p:txBody>
      </p:sp>
      <p:sp>
        <p:nvSpPr>
          <p:cNvPr id="101" name="Text 99"/>
          <p:cNvSpPr/>
          <p:nvPr/>
        </p:nvSpPr>
        <p:spPr>
          <a:xfrm>
            <a:off x="1920240" y="5858256"/>
            <a:ext cx="2651760" cy="365760"/>
          </a:xfrm>
          <a:prstGeom prst="rect">
            <a:avLst/>
          </a:prstGeom>
          <a:noFill/>
          <a:ln/>
        </p:spPr>
        <p:txBody>
          <a:bodyPr wrap="square" lIns="0" tIns="0" rIns="0" bIns="0" rtlCol="0" anchor="ctr"/>
          <a:lstStyle/>
          <a:p>
            <a:pPr marL="0" indent="0" algn="ctr">
              <a:buNone/>
            </a:pPr>
            <a:r>
              <a:rPr lang="en-US" sz="1200" b="1">
                <a:solidFill>
                  <a:srgbClr val="FFFFFF"/>
                </a:solidFill>
                <a:latin typeface="Calibri" pitchFamily="34" charset="0"/>
                <a:ea typeface="Calibri" pitchFamily="34" charset="-122"/>
                <a:cs typeface="Calibri" pitchFamily="34" charset="-120"/>
              </a:rPr>
              <a:t>≈ </a:t>
            </a:r>
            <a:r>
              <a:rPr lang="en-US" sz="1200" b="1" smtClean="0">
                <a:solidFill>
                  <a:srgbClr val="FFFFFF"/>
                </a:solidFill>
                <a:latin typeface="Calibri" pitchFamily="34" charset="0"/>
                <a:ea typeface="Calibri" pitchFamily="34" charset="-122"/>
                <a:cs typeface="Calibri" pitchFamily="34" charset="-120"/>
              </a:rPr>
              <a:t>39 </a:t>
            </a:r>
            <a:r>
              <a:rPr lang="en-US" sz="1200" b="1" dirty="0">
                <a:solidFill>
                  <a:srgbClr val="FFFFFF"/>
                </a:solidFill>
                <a:latin typeface="Calibri" pitchFamily="34" charset="0"/>
                <a:ea typeface="Calibri" pitchFamily="34" charset="-122"/>
                <a:cs typeface="Calibri" pitchFamily="34" charset="-120"/>
              </a:rPr>
              <a:t>Mio. €/Tag</a:t>
            </a:r>
            <a:endParaRPr lang="en-US" sz="1200" dirty="0"/>
          </a:p>
        </p:txBody>
      </p:sp>
      <p:sp>
        <p:nvSpPr>
          <p:cNvPr id="102" name="Text 100"/>
          <p:cNvSpPr/>
          <p:nvPr/>
        </p:nvSpPr>
        <p:spPr>
          <a:xfrm>
            <a:off x="4846320" y="5858256"/>
            <a:ext cx="2651760" cy="365760"/>
          </a:xfrm>
          <a:prstGeom prst="rect">
            <a:avLst/>
          </a:prstGeom>
          <a:noFill/>
          <a:ln/>
        </p:spPr>
        <p:txBody>
          <a:bodyPr wrap="square" lIns="0" tIns="0" rIns="0" bIns="0" rtlCol="0" anchor="ctr"/>
          <a:lstStyle/>
          <a:p>
            <a:pPr marL="0" indent="0" algn="ctr">
              <a:buNone/>
            </a:pPr>
            <a:r>
              <a:rPr lang="en-US" sz="1200" b="1">
                <a:solidFill>
                  <a:srgbClr val="FFFFFF"/>
                </a:solidFill>
                <a:latin typeface="Calibri" pitchFamily="34" charset="0"/>
                <a:ea typeface="Calibri" pitchFamily="34" charset="-122"/>
                <a:cs typeface="Calibri" pitchFamily="34" charset="-120"/>
              </a:rPr>
              <a:t>≈ </a:t>
            </a:r>
            <a:r>
              <a:rPr lang="en-US" sz="1200" b="1" smtClean="0">
                <a:solidFill>
                  <a:srgbClr val="FFFFFF"/>
                </a:solidFill>
                <a:latin typeface="Calibri" pitchFamily="34" charset="0"/>
                <a:ea typeface="Calibri" pitchFamily="34" charset="-122"/>
                <a:cs typeface="Calibri" pitchFamily="34" charset="-120"/>
              </a:rPr>
              <a:t>10 </a:t>
            </a:r>
            <a:r>
              <a:rPr lang="en-US" sz="1200" b="1" dirty="0">
                <a:solidFill>
                  <a:srgbClr val="FFFFFF"/>
                </a:solidFill>
                <a:latin typeface="Calibri" pitchFamily="34" charset="0"/>
                <a:ea typeface="Calibri" pitchFamily="34" charset="-122"/>
                <a:cs typeface="Calibri" pitchFamily="34" charset="-120"/>
              </a:rPr>
              <a:t>Mio. €/Tag</a:t>
            </a:r>
            <a:endParaRPr lang="en-US" sz="1200" dirty="0"/>
          </a:p>
        </p:txBody>
      </p:sp>
      <p:sp>
        <p:nvSpPr>
          <p:cNvPr id="103" name="Shape 101"/>
          <p:cNvSpPr/>
          <p:nvPr/>
        </p:nvSpPr>
        <p:spPr>
          <a:xfrm>
            <a:off x="7611874" y="1558206"/>
            <a:ext cx="1408176" cy="4504944"/>
          </a:xfrm>
          <a:prstGeom prst="rect">
            <a:avLst/>
          </a:prstGeom>
          <a:solidFill>
            <a:srgbClr val="F4F6F9"/>
          </a:solidFill>
          <a:ln w="9525">
            <a:solidFill>
              <a:srgbClr val="D1D5DB"/>
            </a:solidFill>
            <a:prstDash val="solid"/>
          </a:ln>
        </p:spPr>
      </p:sp>
      <p:sp>
        <p:nvSpPr>
          <p:cNvPr id="104" name="Shape 102"/>
          <p:cNvSpPr/>
          <p:nvPr/>
        </p:nvSpPr>
        <p:spPr>
          <a:xfrm>
            <a:off x="7611874" y="1558206"/>
            <a:ext cx="1408176" cy="73152"/>
          </a:xfrm>
          <a:prstGeom prst="rect">
            <a:avLst/>
          </a:prstGeom>
          <a:solidFill>
            <a:srgbClr val="6D28D9"/>
          </a:solidFill>
          <a:ln w="12700">
            <a:solidFill>
              <a:srgbClr val="6D28D9"/>
            </a:solidFill>
            <a:prstDash val="solid"/>
          </a:ln>
        </p:spPr>
      </p:sp>
      <p:sp>
        <p:nvSpPr>
          <p:cNvPr id="105" name="Text 103"/>
          <p:cNvSpPr/>
          <p:nvPr/>
        </p:nvSpPr>
        <p:spPr>
          <a:xfrm>
            <a:off x="7666738" y="1643550"/>
            <a:ext cx="1316736" cy="219456"/>
          </a:xfrm>
          <a:prstGeom prst="rect">
            <a:avLst/>
          </a:prstGeom>
          <a:noFill/>
          <a:ln/>
        </p:spPr>
        <p:txBody>
          <a:bodyPr wrap="square" lIns="0" tIns="0" rIns="0" bIns="0" rtlCol="0" anchor="ctr"/>
          <a:lstStyle/>
          <a:p>
            <a:pPr marL="0" indent="0">
              <a:buNone/>
            </a:pPr>
            <a:r>
              <a:rPr lang="en-US" sz="800" b="1" dirty="0">
                <a:solidFill>
                  <a:srgbClr val="6D28D9"/>
                </a:solidFill>
                <a:latin typeface="Calibri" pitchFamily="34" charset="0"/>
                <a:ea typeface="Calibri" pitchFamily="34" charset="-122"/>
                <a:cs typeface="Calibri" pitchFamily="34" charset="-120"/>
              </a:rPr>
              <a:t>Parameter</a:t>
            </a:r>
            <a:endParaRPr lang="en-US" sz="800" dirty="0"/>
          </a:p>
        </p:txBody>
      </p:sp>
      <p:sp>
        <p:nvSpPr>
          <p:cNvPr id="106" name="Text 104"/>
          <p:cNvSpPr/>
          <p:nvPr/>
        </p:nvSpPr>
        <p:spPr>
          <a:xfrm>
            <a:off x="8105650" y="1875198"/>
            <a:ext cx="438912" cy="170688"/>
          </a:xfrm>
          <a:prstGeom prst="rect">
            <a:avLst/>
          </a:prstGeom>
          <a:noFill/>
          <a:ln/>
        </p:spPr>
        <p:txBody>
          <a:bodyPr wrap="square" lIns="0" tIns="0" rIns="0" bIns="0" rtlCol="0" anchor="ctr"/>
          <a:lstStyle/>
          <a:p>
            <a:pPr marL="0" indent="0" algn="ctr">
              <a:buNone/>
            </a:pPr>
            <a:r>
              <a:rPr lang="en-US" sz="700" b="1" dirty="0">
                <a:solidFill>
                  <a:srgbClr val="E8650A"/>
                </a:solidFill>
                <a:latin typeface="Calibri" pitchFamily="34" charset="0"/>
                <a:ea typeface="Calibri" pitchFamily="34" charset="-122"/>
                <a:cs typeface="Calibri" pitchFamily="34" charset="-120"/>
              </a:rPr>
              <a:t>So.</a:t>
            </a:r>
            <a:endParaRPr lang="en-US" sz="700" dirty="0"/>
          </a:p>
        </p:txBody>
      </p:sp>
      <p:sp>
        <p:nvSpPr>
          <p:cNvPr id="107" name="Text 105"/>
          <p:cNvSpPr/>
          <p:nvPr/>
        </p:nvSpPr>
        <p:spPr>
          <a:xfrm>
            <a:off x="8562850" y="1875198"/>
            <a:ext cx="438912" cy="170688"/>
          </a:xfrm>
          <a:prstGeom prst="rect">
            <a:avLst/>
          </a:prstGeom>
          <a:noFill/>
          <a:ln/>
        </p:spPr>
        <p:txBody>
          <a:bodyPr wrap="square" lIns="0" tIns="0" rIns="0" bIns="0" rtlCol="0" anchor="ctr"/>
          <a:lstStyle/>
          <a:p>
            <a:pPr marL="0" indent="0" algn="ctr">
              <a:buNone/>
            </a:pPr>
            <a:r>
              <a:rPr lang="en-US" sz="700" b="1" dirty="0">
                <a:solidFill>
                  <a:srgbClr val="028090"/>
                </a:solidFill>
                <a:latin typeface="Calibri" pitchFamily="34" charset="0"/>
                <a:ea typeface="Calibri" pitchFamily="34" charset="-122"/>
                <a:cs typeface="Calibri" pitchFamily="34" charset="-120"/>
              </a:rPr>
              <a:t>Ø</a:t>
            </a:r>
            <a:endParaRPr lang="en-US" sz="700" dirty="0"/>
          </a:p>
        </p:txBody>
      </p:sp>
      <p:sp>
        <p:nvSpPr>
          <p:cNvPr id="108" name="Shape 106"/>
          <p:cNvSpPr/>
          <p:nvPr/>
        </p:nvSpPr>
        <p:spPr>
          <a:xfrm>
            <a:off x="7648450" y="2058079"/>
            <a:ext cx="1335024" cy="570412"/>
          </a:xfrm>
          <a:prstGeom prst="rect">
            <a:avLst/>
          </a:prstGeom>
          <a:solidFill>
            <a:srgbClr val="FFFFFF"/>
          </a:solidFill>
          <a:ln w="3810">
            <a:solidFill>
              <a:srgbClr val="E5E7EB"/>
            </a:solidFill>
            <a:prstDash val="solid"/>
          </a:ln>
        </p:spPr>
      </p:sp>
      <p:sp>
        <p:nvSpPr>
          <p:cNvPr id="109" name="Text 107"/>
          <p:cNvSpPr/>
          <p:nvPr/>
        </p:nvSpPr>
        <p:spPr>
          <a:xfrm>
            <a:off x="7666738" y="2058079"/>
            <a:ext cx="420624" cy="570412"/>
          </a:xfrm>
          <a:prstGeom prst="rect">
            <a:avLst/>
          </a:prstGeom>
          <a:noFill/>
          <a:ln/>
        </p:spPr>
        <p:txBody>
          <a:bodyPr wrap="square" lIns="0" tIns="0" rIns="0" bIns="0" rtlCol="0" anchor="ctr"/>
          <a:lstStyle/>
          <a:p>
            <a:pPr marL="0" indent="0">
              <a:buNone/>
            </a:pPr>
            <a:r>
              <a:rPr lang="en-US" sz="680" dirty="0">
                <a:solidFill>
                  <a:srgbClr val="1A2E44"/>
                </a:solidFill>
                <a:latin typeface="Calibri" pitchFamily="34" charset="0"/>
                <a:ea typeface="Calibri" pitchFamily="34" charset="-122"/>
                <a:cs typeface="Calibri" pitchFamily="34" charset="-120"/>
              </a:rPr>
              <a:t>Mittags-</a:t>
            </a:r>
            <a:endParaRPr lang="en-US" sz="680" dirty="0"/>
          </a:p>
          <a:p>
            <a:pPr marL="0" indent="0">
              <a:buNone/>
            </a:pPr>
            <a:r>
              <a:rPr lang="en-US" sz="680" dirty="0">
                <a:solidFill>
                  <a:srgbClr val="1A2E44"/>
                </a:solidFill>
                <a:latin typeface="Calibri" pitchFamily="34" charset="0"/>
                <a:ea typeface="Calibri" pitchFamily="34" charset="-122"/>
                <a:cs typeface="Calibri" pitchFamily="34" charset="-120"/>
              </a:rPr>
              <a:t>preis</a:t>
            </a:r>
            <a:endParaRPr lang="en-US" sz="680" dirty="0"/>
          </a:p>
        </p:txBody>
      </p:sp>
      <p:sp>
        <p:nvSpPr>
          <p:cNvPr id="110" name="Text 108"/>
          <p:cNvSpPr/>
          <p:nvPr/>
        </p:nvSpPr>
        <p:spPr>
          <a:xfrm>
            <a:off x="8105650" y="2058079"/>
            <a:ext cx="438912" cy="570412"/>
          </a:xfrm>
          <a:prstGeom prst="rect">
            <a:avLst/>
          </a:prstGeom>
          <a:noFill/>
          <a:ln/>
        </p:spPr>
        <p:txBody>
          <a:bodyPr wrap="square" lIns="0" tIns="0" rIns="0" bIns="0" rtlCol="0" anchor="ctr"/>
          <a:lstStyle/>
          <a:p>
            <a:pPr marL="0" indent="0" algn="ctr">
              <a:buNone/>
            </a:pPr>
            <a:r>
              <a:rPr lang="en-US" sz="680" b="1" dirty="0">
                <a:solidFill>
                  <a:srgbClr val="E8650A"/>
                </a:solidFill>
                <a:latin typeface="Calibri" pitchFamily="34" charset="0"/>
                <a:ea typeface="Calibri" pitchFamily="34" charset="-122"/>
                <a:cs typeface="Calibri" pitchFamily="34" charset="-120"/>
              </a:rPr>
              <a:t>−20 €/MWh</a:t>
            </a:r>
            <a:endParaRPr lang="en-US" sz="680" dirty="0"/>
          </a:p>
        </p:txBody>
      </p:sp>
      <p:sp>
        <p:nvSpPr>
          <p:cNvPr id="111" name="Text 109"/>
          <p:cNvSpPr/>
          <p:nvPr/>
        </p:nvSpPr>
        <p:spPr>
          <a:xfrm>
            <a:off x="8562850" y="2058079"/>
            <a:ext cx="438912" cy="570412"/>
          </a:xfrm>
          <a:prstGeom prst="rect">
            <a:avLst/>
          </a:prstGeom>
          <a:noFill/>
          <a:ln/>
        </p:spPr>
        <p:txBody>
          <a:bodyPr wrap="square" lIns="0" tIns="0" rIns="0" bIns="0" rtlCol="0" anchor="ctr"/>
          <a:lstStyle/>
          <a:p>
            <a:pPr marL="0" indent="0" algn="ctr">
              <a:buNone/>
            </a:pPr>
            <a:r>
              <a:rPr lang="en-US" sz="680" b="1" dirty="0">
                <a:solidFill>
                  <a:srgbClr val="028090"/>
                </a:solidFill>
                <a:latin typeface="Calibri" pitchFamily="34" charset="0"/>
                <a:ea typeface="Calibri" pitchFamily="34" charset="-122"/>
                <a:cs typeface="Calibri" pitchFamily="34" charset="-120"/>
              </a:rPr>
              <a:t>25 €/MWh</a:t>
            </a:r>
            <a:endParaRPr lang="en-US" sz="680" dirty="0"/>
          </a:p>
        </p:txBody>
      </p:sp>
      <p:sp>
        <p:nvSpPr>
          <p:cNvPr id="112" name="Shape 110"/>
          <p:cNvSpPr/>
          <p:nvPr/>
        </p:nvSpPr>
        <p:spPr>
          <a:xfrm>
            <a:off x="7648450" y="2628491"/>
            <a:ext cx="1335024" cy="570412"/>
          </a:xfrm>
          <a:prstGeom prst="rect">
            <a:avLst/>
          </a:prstGeom>
          <a:solidFill>
            <a:srgbClr val="EEF0F4"/>
          </a:solidFill>
          <a:ln w="3810">
            <a:solidFill>
              <a:srgbClr val="E5E7EB"/>
            </a:solidFill>
            <a:prstDash val="solid"/>
          </a:ln>
        </p:spPr>
      </p:sp>
      <p:sp>
        <p:nvSpPr>
          <p:cNvPr id="113" name="Text 111"/>
          <p:cNvSpPr/>
          <p:nvPr/>
        </p:nvSpPr>
        <p:spPr>
          <a:xfrm>
            <a:off x="7666738" y="2628491"/>
            <a:ext cx="420624" cy="570412"/>
          </a:xfrm>
          <a:prstGeom prst="rect">
            <a:avLst/>
          </a:prstGeom>
          <a:noFill/>
          <a:ln/>
        </p:spPr>
        <p:txBody>
          <a:bodyPr wrap="square" lIns="0" tIns="0" rIns="0" bIns="0" rtlCol="0" anchor="ctr"/>
          <a:lstStyle/>
          <a:p>
            <a:pPr marL="0" indent="0">
              <a:buNone/>
            </a:pPr>
            <a:r>
              <a:rPr lang="en-US" sz="680" dirty="0">
                <a:solidFill>
                  <a:srgbClr val="1A2E44"/>
                </a:solidFill>
                <a:latin typeface="Calibri" pitchFamily="34" charset="0"/>
                <a:ea typeface="Calibri" pitchFamily="34" charset="-122"/>
                <a:cs typeface="Calibri" pitchFamily="34" charset="-120"/>
              </a:rPr>
              <a:t>Abend-</a:t>
            </a:r>
            <a:endParaRPr lang="en-US" sz="680" dirty="0"/>
          </a:p>
          <a:p>
            <a:pPr marL="0" indent="0">
              <a:buNone/>
            </a:pPr>
            <a:r>
              <a:rPr lang="en-US" sz="680" dirty="0">
                <a:solidFill>
                  <a:srgbClr val="1A2E44"/>
                </a:solidFill>
                <a:latin typeface="Calibri" pitchFamily="34" charset="0"/>
                <a:ea typeface="Calibri" pitchFamily="34" charset="-122"/>
                <a:cs typeface="Calibri" pitchFamily="34" charset="-120"/>
              </a:rPr>
              <a:t>preis</a:t>
            </a:r>
            <a:endParaRPr lang="en-US" sz="680" dirty="0"/>
          </a:p>
        </p:txBody>
      </p:sp>
      <p:sp>
        <p:nvSpPr>
          <p:cNvPr id="114" name="Text 112"/>
          <p:cNvSpPr/>
          <p:nvPr/>
        </p:nvSpPr>
        <p:spPr>
          <a:xfrm>
            <a:off x="8105650" y="2628491"/>
            <a:ext cx="438912" cy="570412"/>
          </a:xfrm>
          <a:prstGeom prst="rect">
            <a:avLst/>
          </a:prstGeom>
          <a:noFill/>
          <a:ln/>
        </p:spPr>
        <p:txBody>
          <a:bodyPr wrap="square" lIns="0" tIns="0" rIns="0" bIns="0" rtlCol="0" anchor="ctr"/>
          <a:lstStyle/>
          <a:p>
            <a:pPr marL="0" indent="0" algn="ctr">
              <a:buNone/>
            </a:pPr>
            <a:r>
              <a:rPr lang="en-US" sz="680" b="1" dirty="0">
                <a:solidFill>
                  <a:srgbClr val="E8650A"/>
                </a:solidFill>
                <a:latin typeface="Calibri" pitchFamily="34" charset="0"/>
                <a:ea typeface="Calibri" pitchFamily="34" charset="-122"/>
                <a:cs typeface="Calibri" pitchFamily="34" charset="-120"/>
              </a:rPr>
              <a:t>120 €/MWh</a:t>
            </a:r>
            <a:endParaRPr lang="en-US" sz="680" dirty="0"/>
          </a:p>
        </p:txBody>
      </p:sp>
      <p:sp>
        <p:nvSpPr>
          <p:cNvPr id="115" name="Text 113"/>
          <p:cNvSpPr/>
          <p:nvPr/>
        </p:nvSpPr>
        <p:spPr>
          <a:xfrm>
            <a:off x="8562850" y="2628491"/>
            <a:ext cx="438912" cy="570412"/>
          </a:xfrm>
          <a:prstGeom prst="rect">
            <a:avLst/>
          </a:prstGeom>
          <a:noFill/>
          <a:ln/>
        </p:spPr>
        <p:txBody>
          <a:bodyPr wrap="square" lIns="0" tIns="0" rIns="0" bIns="0" rtlCol="0" anchor="ctr"/>
          <a:lstStyle/>
          <a:p>
            <a:pPr marL="0" indent="0" algn="ctr">
              <a:buNone/>
            </a:pPr>
            <a:r>
              <a:rPr lang="en-US" sz="680" b="1" dirty="0">
                <a:solidFill>
                  <a:srgbClr val="028090"/>
                </a:solidFill>
                <a:latin typeface="Calibri" pitchFamily="34" charset="0"/>
                <a:ea typeface="Calibri" pitchFamily="34" charset="-122"/>
                <a:cs typeface="Calibri" pitchFamily="34" charset="-120"/>
              </a:rPr>
              <a:t>100 €/MWh</a:t>
            </a:r>
            <a:endParaRPr lang="en-US" sz="680" dirty="0"/>
          </a:p>
        </p:txBody>
      </p:sp>
      <p:sp>
        <p:nvSpPr>
          <p:cNvPr id="116" name="Shape 114"/>
          <p:cNvSpPr/>
          <p:nvPr/>
        </p:nvSpPr>
        <p:spPr>
          <a:xfrm>
            <a:off x="7648450" y="3198901"/>
            <a:ext cx="1335024" cy="570412"/>
          </a:xfrm>
          <a:prstGeom prst="rect">
            <a:avLst/>
          </a:prstGeom>
          <a:solidFill>
            <a:srgbClr val="FFFFFF"/>
          </a:solidFill>
          <a:ln w="3810">
            <a:solidFill>
              <a:srgbClr val="E5E7EB"/>
            </a:solidFill>
            <a:prstDash val="solid"/>
          </a:ln>
        </p:spPr>
      </p:sp>
      <p:sp>
        <p:nvSpPr>
          <p:cNvPr id="117" name="Text 115"/>
          <p:cNvSpPr/>
          <p:nvPr/>
        </p:nvSpPr>
        <p:spPr>
          <a:xfrm>
            <a:off x="7666738" y="3198901"/>
            <a:ext cx="420624" cy="570412"/>
          </a:xfrm>
          <a:prstGeom prst="rect">
            <a:avLst/>
          </a:prstGeom>
          <a:noFill/>
          <a:ln/>
        </p:spPr>
        <p:txBody>
          <a:bodyPr wrap="square" lIns="0" tIns="0" rIns="0" bIns="0" rtlCol="0" anchor="ctr"/>
          <a:lstStyle/>
          <a:p>
            <a:pPr marL="0" indent="0">
              <a:buNone/>
            </a:pPr>
            <a:r>
              <a:rPr lang="en-US" sz="680" dirty="0">
                <a:solidFill>
                  <a:srgbClr val="1A2E44"/>
                </a:solidFill>
                <a:latin typeface="Calibri" pitchFamily="34" charset="0"/>
                <a:ea typeface="Calibri" pitchFamily="34" charset="-122"/>
                <a:cs typeface="Calibri" pitchFamily="34" charset="-120"/>
              </a:rPr>
              <a:t>Spread</a:t>
            </a:r>
            <a:endParaRPr lang="en-US" sz="680" dirty="0"/>
          </a:p>
        </p:txBody>
      </p:sp>
      <p:sp>
        <p:nvSpPr>
          <p:cNvPr id="118" name="Text 116"/>
          <p:cNvSpPr/>
          <p:nvPr/>
        </p:nvSpPr>
        <p:spPr>
          <a:xfrm>
            <a:off x="8105650" y="3198901"/>
            <a:ext cx="438912" cy="570412"/>
          </a:xfrm>
          <a:prstGeom prst="rect">
            <a:avLst/>
          </a:prstGeom>
          <a:noFill/>
          <a:ln/>
        </p:spPr>
        <p:txBody>
          <a:bodyPr wrap="square" lIns="0" tIns="0" rIns="0" bIns="0" rtlCol="0" anchor="ctr"/>
          <a:lstStyle/>
          <a:p>
            <a:pPr marL="0" indent="0" algn="ctr">
              <a:buNone/>
            </a:pPr>
            <a:r>
              <a:rPr lang="en-US" sz="680" b="1" dirty="0">
                <a:solidFill>
                  <a:srgbClr val="E8650A"/>
                </a:solidFill>
                <a:latin typeface="Calibri" pitchFamily="34" charset="0"/>
                <a:ea typeface="Calibri" pitchFamily="34" charset="-122"/>
                <a:cs typeface="Calibri" pitchFamily="34" charset="-120"/>
              </a:rPr>
              <a:t>140 €/MWh</a:t>
            </a:r>
            <a:endParaRPr lang="en-US" sz="680" dirty="0"/>
          </a:p>
        </p:txBody>
      </p:sp>
      <p:sp>
        <p:nvSpPr>
          <p:cNvPr id="119" name="Text 117"/>
          <p:cNvSpPr/>
          <p:nvPr/>
        </p:nvSpPr>
        <p:spPr>
          <a:xfrm>
            <a:off x="8562850" y="3198901"/>
            <a:ext cx="438912" cy="570412"/>
          </a:xfrm>
          <a:prstGeom prst="rect">
            <a:avLst/>
          </a:prstGeom>
          <a:noFill/>
          <a:ln/>
        </p:spPr>
        <p:txBody>
          <a:bodyPr wrap="square" lIns="0" tIns="0" rIns="0" bIns="0" rtlCol="0" anchor="ctr"/>
          <a:lstStyle/>
          <a:p>
            <a:pPr marL="0" indent="0" algn="ctr">
              <a:buNone/>
            </a:pPr>
            <a:r>
              <a:rPr lang="en-US" sz="680" b="1" dirty="0">
                <a:solidFill>
                  <a:srgbClr val="028090"/>
                </a:solidFill>
                <a:latin typeface="Calibri" pitchFamily="34" charset="0"/>
                <a:ea typeface="Calibri" pitchFamily="34" charset="-122"/>
                <a:cs typeface="Calibri" pitchFamily="34" charset="-120"/>
              </a:rPr>
              <a:t>75 €/MWh</a:t>
            </a:r>
            <a:endParaRPr lang="en-US" sz="680" dirty="0"/>
          </a:p>
        </p:txBody>
      </p:sp>
      <p:sp>
        <p:nvSpPr>
          <p:cNvPr id="120" name="Shape 118"/>
          <p:cNvSpPr/>
          <p:nvPr/>
        </p:nvSpPr>
        <p:spPr>
          <a:xfrm>
            <a:off x="7648450" y="3769313"/>
            <a:ext cx="1335024" cy="570412"/>
          </a:xfrm>
          <a:prstGeom prst="rect">
            <a:avLst/>
          </a:prstGeom>
          <a:solidFill>
            <a:srgbClr val="EEF0F4"/>
          </a:solidFill>
          <a:ln w="3810">
            <a:solidFill>
              <a:srgbClr val="E5E7EB"/>
            </a:solidFill>
            <a:prstDash val="solid"/>
          </a:ln>
        </p:spPr>
      </p:sp>
      <p:sp>
        <p:nvSpPr>
          <p:cNvPr id="121" name="Text 119"/>
          <p:cNvSpPr/>
          <p:nvPr/>
        </p:nvSpPr>
        <p:spPr>
          <a:xfrm>
            <a:off x="7666738" y="3769313"/>
            <a:ext cx="420624" cy="570412"/>
          </a:xfrm>
          <a:prstGeom prst="rect">
            <a:avLst/>
          </a:prstGeom>
          <a:noFill/>
          <a:ln/>
        </p:spPr>
        <p:txBody>
          <a:bodyPr wrap="square" lIns="0" tIns="0" rIns="0" bIns="0" rtlCol="0" anchor="ctr"/>
          <a:lstStyle/>
          <a:p>
            <a:pPr marL="0" indent="0">
              <a:buNone/>
            </a:pPr>
            <a:r>
              <a:rPr lang="en-US" sz="680" dirty="0">
                <a:solidFill>
                  <a:srgbClr val="1A2E44"/>
                </a:solidFill>
                <a:latin typeface="Calibri" pitchFamily="34" charset="0"/>
                <a:ea typeface="Calibri" pitchFamily="34" charset="-122"/>
                <a:cs typeface="Calibri" pitchFamily="34" charset="-120"/>
              </a:rPr>
              <a:t>CO₂/MWh</a:t>
            </a:r>
            <a:endParaRPr lang="en-US" sz="680" dirty="0"/>
          </a:p>
          <a:p>
            <a:pPr marL="0" indent="0">
              <a:buNone/>
            </a:pPr>
            <a:r>
              <a:rPr lang="en-US" sz="680" dirty="0">
                <a:solidFill>
                  <a:srgbClr val="1A2E44"/>
                </a:solidFill>
                <a:latin typeface="Calibri" pitchFamily="34" charset="0"/>
                <a:ea typeface="Calibri" pitchFamily="34" charset="-122"/>
                <a:cs typeface="Calibri" pitchFamily="34" charset="-120"/>
              </a:rPr>
              <a:t>(CCGT)</a:t>
            </a:r>
            <a:endParaRPr lang="en-US" sz="680" dirty="0"/>
          </a:p>
        </p:txBody>
      </p:sp>
      <p:sp>
        <p:nvSpPr>
          <p:cNvPr id="122" name="Text 120"/>
          <p:cNvSpPr/>
          <p:nvPr/>
        </p:nvSpPr>
        <p:spPr>
          <a:xfrm>
            <a:off x="8105650" y="3769313"/>
            <a:ext cx="438912" cy="570412"/>
          </a:xfrm>
          <a:prstGeom prst="rect">
            <a:avLst/>
          </a:prstGeom>
          <a:noFill/>
          <a:ln/>
        </p:spPr>
        <p:txBody>
          <a:bodyPr wrap="square" lIns="0" tIns="0" rIns="0" bIns="0" rtlCol="0" anchor="ctr"/>
          <a:lstStyle/>
          <a:p>
            <a:pPr marL="0" indent="0" algn="ctr">
              <a:buNone/>
            </a:pPr>
            <a:r>
              <a:rPr lang="en-US" sz="680" b="1" dirty="0">
                <a:solidFill>
                  <a:srgbClr val="E8650A"/>
                </a:solidFill>
                <a:latin typeface="Calibri" pitchFamily="34" charset="0"/>
                <a:ea typeface="Calibri" pitchFamily="34" charset="-122"/>
                <a:cs typeface="Calibri" pitchFamily="34" charset="-120"/>
              </a:rPr>
              <a:t>0,35 t</a:t>
            </a:r>
            <a:endParaRPr lang="en-US" sz="680" dirty="0"/>
          </a:p>
        </p:txBody>
      </p:sp>
      <p:sp>
        <p:nvSpPr>
          <p:cNvPr id="123" name="Text 121"/>
          <p:cNvSpPr/>
          <p:nvPr/>
        </p:nvSpPr>
        <p:spPr>
          <a:xfrm>
            <a:off x="8562850" y="3769313"/>
            <a:ext cx="438912" cy="570412"/>
          </a:xfrm>
          <a:prstGeom prst="rect">
            <a:avLst/>
          </a:prstGeom>
          <a:noFill/>
          <a:ln/>
        </p:spPr>
        <p:txBody>
          <a:bodyPr wrap="square" lIns="0" tIns="0" rIns="0" bIns="0" rtlCol="0" anchor="ctr"/>
          <a:lstStyle/>
          <a:p>
            <a:pPr marL="0" indent="0" algn="ctr">
              <a:buNone/>
            </a:pPr>
            <a:r>
              <a:rPr lang="en-US" sz="680" b="1" dirty="0">
                <a:solidFill>
                  <a:srgbClr val="028090"/>
                </a:solidFill>
                <a:latin typeface="Calibri" pitchFamily="34" charset="0"/>
                <a:ea typeface="Calibri" pitchFamily="34" charset="-122"/>
                <a:cs typeface="Calibri" pitchFamily="34" charset="-120"/>
              </a:rPr>
              <a:t>0,35 t</a:t>
            </a:r>
            <a:endParaRPr lang="en-US" sz="680" dirty="0"/>
          </a:p>
        </p:txBody>
      </p:sp>
      <p:sp>
        <p:nvSpPr>
          <p:cNvPr id="124" name="Shape 122"/>
          <p:cNvSpPr/>
          <p:nvPr/>
        </p:nvSpPr>
        <p:spPr>
          <a:xfrm>
            <a:off x="7648450" y="4339724"/>
            <a:ext cx="1335024" cy="570412"/>
          </a:xfrm>
          <a:prstGeom prst="rect">
            <a:avLst/>
          </a:prstGeom>
          <a:solidFill>
            <a:srgbClr val="FFFFFF"/>
          </a:solidFill>
          <a:ln w="3810">
            <a:solidFill>
              <a:srgbClr val="E5E7EB"/>
            </a:solidFill>
            <a:prstDash val="solid"/>
          </a:ln>
        </p:spPr>
      </p:sp>
      <p:sp>
        <p:nvSpPr>
          <p:cNvPr id="125" name="Text 123"/>
          <p:cNvSpPr/>
          <p:nvPr/>
        </p:nvSpPr>
        <p:spPr>
          <a:xfrm>
            <a:off x="7666738" y="4339724"/>
            <a:ext cx="420624" cy="570412"/>
          </a:xfrm>
          <a:prstGeom prst="rect">
            <a:avLst/>
          </a:prstGeom>
          <a:noFill/>
          <a:ln/>
        </p:spPr>
        <p:txBody>
          <a:bodyPr wrap="square" lIns="0" tIns="0" rIns="0" bIns="0" rtlCol="0" anchor="ctr"/>
          <a:lstStyle/>
          <a:p>
            <a:pPr marL="0" indent="0">
              <a:buNone/>
            </a:pPr>
            <a:r>
              <a:rPr lang="en-US" sz="680" smtClean="0">
                <a:solidFill>
                  <a:srgbClr val="1A2E44"/>
                </a:solidFill>
                <a:latin typeface="Calibri" pitchFamily="34" charset="0"/>
                <a:ea typeface="Calibri" pitchFamily="34" charset="-122"/>
                <a:cs typeface="Calibri" pitchFamily="34" charset="-120"/>
              </a:rPr>
              <a:t>Gas-Brennstoff-kosten</a:t>
            </a:r>
            <a:endParaRPr lang="en-US" sz="680" dirty="0"/>
          </a:p>
        </p:txBody>
      </p:sp>
      <p:sp>
        <p:nvSpPr>
          <p:cNvPr id="126" name="Text 124"/>
          <p:cNvSpPr/>
          <p:nvPr/>
        </p:nvSpPr>
        <p:spPr>
          <a:xfrm>
            <a:off x="8105650" y="4339724"/>
            <a:ext cx="438912" cy="570412"/>
          </a:xfrm>
          <a:prstGeom prst="rect">
            <a:avLst/>
          </a:prstGeom>
          <a:noFill/>
          <a:ln/>
        </p:spPr>
        <p:txBody>
          <a:bodyPr wrap="square" lIns="0" tIns="0" rIns="0" bIns="0" rtlCol="0" anchor="ctr"/>
          <a:lstStyle/>
          <a:p>
            <a:pPr marL="0" indent="0" algn="ctr">
              <a:buNone/>
            </a:pPr>
            <a:r>
              <a:rPr lang="en-US" sz="680" b="1" dirty="0">
                <a:solidFill>
                  <a:srgbClr val="E8650A"/>
                </a:solidFill>
                <a:latin typeface="Calibri" pitchFamily="34" charset="0"/>
                <a:ea typeface="Calibri" pitchFamily="34" charset="-122"/>
                <a:cs typeface="Calibri" pitchFamily="34" charset="-120"/>
              </a:rPr>
              <a:t>85 €/MWh</a:t>
            </a:r>
            <a:endParaRPr lang="en-US" sz="680" dirty="0"/>
          </a:p>
        </p:txBody>
      </p:sp>
      <p:sp>
        <p:nvSpPr>
          <p:cNvPr id="127" name="Text 125"/>
          <p:cNvSpPr/>
          <p:nvPr/>
        </p:nvSpPr>
        <p:spPr>
          <a:xfrm>
            <a:off x="8562850" y="4339724"/>
            <a:ext cx="438912" cy="570412"/>
          </a:xfrm>
          <a:prstGeom prst="rect">
            <a:avLst/>
          </a:prstGeom>
          <a:noFill/>
          <a:ln/>
        </p:spPr>
        <p:txBody>
          <a:bodyPr wrap="square" lIns="0" tIns="0" rIns="0" bIns="0" rtlCol="0" anchor="ctr"/>
          <a:lstStyle/>
          <a:p>
            <a:pPr marL="0" indent="0" algn="ctr">
              <a:buNone/>
            </a:pPr>
            <a:r>
              <a:rPr lang="en-US" sz="680" b="1" dirty="0">
                <a:solidFill>
                  <a:srgbClr val="028090"/>
                </a:solidFill>
                <a:latin typeface="Calibri" pitchFamily="34" charset="0"/>
                <a:ea typeface="Calibri" pitchFamily="34" charset="-122"/>
                <a:cs typeface="Calibri" pitchFamily="34" charset="-120"/>
              </a:rPr>
              <a:t>85 €/MWh</a:t>
            </a:r>
            <a:endParaRPr lang="en-US" sz="680" dirty="0"/>
          </a:p>
        </p:txBody>
      </p:sp>
      <p:sp>
        <p:nvSpPr>
          <p:cNvPr id="128" name="Shape 126"/>
          <p:cNvSpPr/>
          <p:nvPr/>
        </p:nvSpPr>
        <p:spPr>
          <a:xfrm>
            <a:off x="7648450" y="4910136"/>
            <a:ext cx="1335024" cy="570412"/>
          </a:xfrm>
          <a:prstGeom prst="rect">
            <a:avLst/>
          </a:prstGeom>
          <a:solidFill>
            <a:srgbClr val="EEF0F4"/>
          </a:solidFill>
          <a:ln w="3810">
            <a:solidFill>
              <a:srgbClr val="E5E7EB"/>
            </a:solidFill>
            <a:prstDash val="solid"/>
          </a:ln>
        </p:spPr>
      </p:sp>
      <p:sp>
        <p:nvSpPr>
          <p:cNvPr id="129" name="Text 127"/>
          <p:cNvSpPr/>
          <p:nvPr/>
        </p:nvSpPr>
        <p:spPr>
          <a:xfrm>
            <a:off x="7666738" y="4910136"/>
            <a:ext cx="420624" cy="570412"/>
          </a:xfrm>
          <a:prstGeom prst="rect">
            <a:avLst/>
          </a:prstGeom>
          <a:noFill/>
          <a:ln/>
        </p:spPr>
        <p:txBody>
          <a:bodyPr wrap="square" lIns="0" tIns="0" rIns="0" bIns="0" rtlCol="0" anchor="ctr"/>
          <a:lstStyle/>
          <a:p>
            <a:pPr marL="0" indent="0">
              <a:buNone/>
            </a:pPr>
            <a:r>
              <a:rPr lang="en-US" sz="680" dirty="0">
                <a:solidFill>
                  <a:srgbClr val="1A2E44"/>
                </a:solidFill>
                <a:latin typeface="Calibri" pitchFamily="34" charset="0"/>
                <a:ea typeface="Calibri" pitchFamily="34" charset="-122"/>
                <a:cs typeface="Calibri" pitchFamily="34" charset="-120"/>
              </a:rPr>
              <a:t>Abregel-</a:t>
            </a:r>
            <a:endParaRPr lang="en-US" sz="680" dirty="0"/>
          </a:p>
          <a:p>
            <a:pPr marL="0" indent="0">
              <a:buNone/>
            </a:pPr>
            <a:r>
              <a:rPr lang="en-US" sz="680" dirty="0">
                <a:solidFill>
                  <a:srgbClr val="1A2E44"/>
                </a:solidFill>
                <a:latin typeface="Calibri" pitchFamily="34" charset="0"/>
                <a:ea typeface="Calibri" pitchFamily="34" charset="-122"/>
                <a:cs typeface="Calibri" pitchFamily="34" charset="-120"/>
              </a:rPr>
              <a:t>verg.</a:t>
            </a:r>
            <a:endParaRPr lang="en-US" sz="680" dirty="0"/>
          </a:p>
        </p:txBody>
      </p:sp>
      <p:sp>
        <p:nvSpPr>
          <p:cNvPr id="130" name="Text 128"/>
          <p:cNvSpPr/>
          <p:nvPr/>
        </p:nvSpPr>
        <p:spPr>
          <a:xfrm>
            <a:off x="8105650" y="4910136"/>
            <a:ext cx="438912" cy="570412"/>
          </a:xfrm>
          <a:prstGeom prst="rect">
            <a:avLst/>
          </a:prstGeom>
          <a:noFill/>
          <a:ln/>
        </p:spPr>
        <p:txBody>
          <a:bodyPr wrap="square" lIns="0" tIns="0" rIns="0" bIns="0" rtlCol="0" anchor="ctr"/>
          <a:lstStyle/>
          <a:p>
            <a:pPr marL="0" indent="0" algn="ctr">
              <a:buNone/>
            </a:pPr>
            <a:r>
              <a:rPr lang="en-US" sz="680" b="1" smtClean="0">
                <a:solidFill>
                  <a:srgbClr val="E8650A"/>
                </a:solidFill>
                <a:latin typeface="Calibri" pitchFamily="34" charset="0"/>
                <a:ea typeface="Calibri" pitchFamily="34" charset="-122"/>
                <a:cs typeface="Calibri" pitchFamily="34" charset="-120"/>
              </a:rPr>
              <a:t>50 </a:t>
            </a:r>
            <a:r>
              <a:rPr lang="en-US" sz="680" b="1" dirty="0">
                <a:solidFill>
                  <a:srgbClr val="E8650A"/>
                </a:solidFill>
                <a:latin typeface="Calibri" pitchFamily="34" charset="0"/>
                <a:ea typeface="Calibri" pitchFamily="34" charset="-122"/>
                <a:cs typeface="Calibri" pitchFamily="34" charset="-120"/>
              </a:rPr>
              <a:t>€/MWh</a:t>
            </a:r>
            <a:endParaRPr lang="en-US" sz="680" dirty="0"/>
          </a:p>
        </p:txBody>
      </p:sp>
      <p:sp>
        <p:nvSpPr>
          <p:cNvPr id="131" name="Text 129"/>
          <p:cNvSpPr/>
          <p:nvPr/>
        </p:nvSpPr>
        <p:spPr>
          <a:xfrm>
            <a:off x="8562850" y="4910136"/>
            <a:ext cx="438912" cy="570412"/>
          </a:xfrm>
          <a:prstGeom prst="rect">
            <a:avLst/>
          </a:prstGeom>
          <a:noFill/>
          <a:ln/>
        </p:spPr>
        <p:txBody>
          <a:bodyPr wrap="square" lIns="0" tIns="0" rIns="0" bIns="0" rtlCol="0" anchor="ctr"/>
          <a:lstStyle/>
          <a:p>
            <a:pPr marL="0" indent="0" algn="ctr">
              <a:buNone/>
            </a:pPr>
            <a:r>
              <a:rPr lang="en-US" sz="680" b="1" smtClean="0">
                <a:solidFill>
                  <a:srgbClr val="028090"/>
                </a:solidFill>
                <a:latin typeface="Calibri" pitchFamily="34" charset="0"/>
                <a:ea typeface="Calibri" pitchFamily="34" charset="-122"/>
                <a:cs typeface="Calibri" pitchFamily="34" charset="-120"/>
              </a:rPr>
              <a:t>50 </a:t>
            </a:r>
            <a:r>
              <a:rPr lang="en-US" sz="680" b="1" dirty="0">
                <a:solidFill>
                  <a:srgbClr val="028090"/>
                </a:solidFill>
                <a:latin typeface="Calibri" pitchFamily="34" charset="0"/>
                <a:ea typeface="Calibri" pitchFamily="34" charset="-122"/>
                <a:cs typeface="Calibri" pitchFamily="34" charset="-120"/>
              </a:rPr>
              <a:t>€/MWh</a:t>
            </a:r>
            <a:endParaRPr lang="en-US" sz="680" dirty="0"/>
          </a:p>
        </p:txBody>
      </p:sp>
      <p:sp>
        <p:nvSpPr>
          <p:cNvPr id="132" name="Shape 130"/>
          <p:cNvSpPr/>
          <p:nvPr/>
        </p:nvSpPr>
        <p:spPr>
          <a:xfrm>
            <a:off x="7648450" y="5480547"/>
            <a:ext cx="1335024" cy="570412"/>
          </a:xfrm>
          <a:prstGeom prst="rect">
            <a:avLst/>
          </a:prstGeom>
          <a:solidFill>
            <a:srgbClr val="FFFFFF"/>
          </a:solidFill>
          <a:ln w="3810">
            <a:solidFill>
              <a:srgbClr val="E5E7EB"/>
            </a:solidFill>
            <a:prstDash val="solid"/>
          </a:ln>
        </p:spPr>
      </p:sp>
      <p:sp>
        <p:nvSpPr>
          <p:cNvPr id="133" name="Text 131"/>
          <p:cNvSpPr/>
          <p:nvPr/>
        </p:nvSpPr>
        <p:spPr>
          <a:xfrm>
            <a:off x="7666738" y="5480547"/>
            <a:ext cx="420624" cy="570412"/>
          </a:xfrm>
          <a:prstGeom prst="rect">
            <a:avLst/>
          </a:prstGeom>
          <a:noFill/>
          <a:ln/>
        </p:spPr>
        <p:txBody>
          <a:bodyPr wrap="square" lIns="0" tIns="0" rIns="0" bIns="0" rtlCol="0" anchor="ctr"/>
          <a:lstStyle/>
          <a:p>
            <a:pPr marL="0" indent="0">
              <a:buNone/>
            </a:pPr>
            <a:r>
              <a:rPr lang="en-US" sz="680" dirty="0">
                <a:solidFill>
                  <a:srgbClr val="1A2E44"/>
                </a:solidFill>
                <a:latin typeface="Calibri" pitchFamily="34" charset="0"/>
                <a:ea typeface="Calibri" pitchFamily="34" charset="-122"/>
                <a:cs typeface="Calibri" pitchFamily="34" charset="-120"/>
              </a:rPr>
              <a:t>EUA/t CO₂</a:t>
            </a:r>
            <a:endParaRPr lang="en-US" sz="680" dirty="0"/>
          </a:p>
        </p:txBody>
      </p:sp>
      <p:sp>
        <p:nvSpPr>
          <p:cNvPr id="134" name="Text 132"/>
          <p:cNvSpPr/>
          <p:nvPr/>
        </p:nvSpPr>
        <p:spPr>
          <a:xfrm>
            <a:off x="8105650" y="5480547"/>
            <a:ext cx="438912" cy="570412"/>
          </a:xfrm>
          <a:prstGeom prst="rect">
            <a:avLst/>
          </a:prstGeom>
          <a:noFill/>
          <a:ln/>
        </p:spPr>
        <p:txBody>
          <a:bodyPr wrap="square" lIns="0" tIns="0" rIns="0" bIns="0" rtlCol="0" anchor="ctr"/>
          <a:lstStyle/>
          <a:p>
            <a:pPr marL="0" indent="0" algn="ctr">
              <a:buNone/>
            </a:pPr>
            <a:r>
              <a:rPr lang="en-US" sz="680" b="1" dirty="0">
                <a:solidFill>
                  <a:srgbClr val="E8650A"/>
                </a:solidFill>
                <a:latin typeface="Calibri" pitchFamily="34" charset="0"/>
                <a:ea typeface="Calibri" pitchFamily="34" charset="-122"/>
                <a:cs typeface="Calibri" pitchFamily="34" charset="-120"/>
              </a:rPr>
              <a:t>77 €/t</a:t>
            </a:r>
            <a:endParaRPr lang="en-US" sz="680" dirty="0"/>
          </a:p>
        </p:txBody>
      </p:sp>
      <p:sp>
        <p:nvSpPr>
          <p:cNvPr id="135" name="Text 133"/>
          <p:cNvSpPr/>
          <p:nvPr/>
        </p:nvSpPr>
        <p:spPr>
          <a:xfrm>
            <a:off x="8562850" y="5480547"/>
            <a:ext cx="438912" cy="570412"/>
          </a:xfrm>
          <a:prstGeom prst="rect">
            <a:avLst/>
          </a:prstGeom>
          <a:noFill/>
          <a:ln/>
        </p:spPr>
        <p:txBody>
          <a:bodyPr wrap="square" lIns="0" tIns="0" rIns="0" bIns="0" rtlCol="0" anchor="ctr"/>
          <a:lstStyle/>
          <a:p>
            <a:pPr marL="0" indent="0" algn="ctr">
              <a:buNone/>
            </a:pPr>
            <a:r>
              <a:rPr lang="en-US" sz="680" b="1" dirty="0">
                <a:solidFill>
                  <a:srgbClr val="028090"/>
                </a:solidFill>
                <a:latin typeface="Calibri" pitchFamily="34" charset="0"/>
                <a:ea typeface="Calibri" pitchFamily="34" charset="-122"/>
                <a:cs typeface="Calibri" pitchFamily="34" charset="-120"/>
              </a:rPr>
              <a:t>77 €/t</a:t>
            </a:r>
            <a:endParaRPr lang="en-US" sz="680" dirty="0"/>
          </a:p>
        </p:txBody>
      </p:sp>
      <p:sp>
        <p:nvSpPr>
          <p:cNvPr id="136" name="Shape 134"/>
          <p:cNvSpPr/>
          <p:nvPr/>
        </p:nvSpPr>
        <p:spPr>
          <a:xfrm>
            <a:off x="0" y="6162675"/>
            <a:ext cx="9144000" cy="695325"/>
          </a:xfrm>
          <a:prstGeom prst="rect">
            <a:avLst/>
          </a:prstGeom>
          <a:solidFill>
            <a:srgbClr val="1A2E44"/>
          </a:solidFill>
          <a:ln w="12700">
            <a:solidFill>
              <a:srgbClr val="1A2E44"/>
            </a:solidFill>
            <a:prstDash val="solid"/>
          </a:ln>
        </p:spPr>
      </p:sp>
      <p:sp>
        <p:nvSpPr>
          <p:cNvPr id="137" name="Shape 135"/>
          <p:cNvSpPr/>
          <p:nvPr/>
        </p:nvSpPr>
        <p:spPr>
          <a:xfrm flipV="1">
            <a:off x="0" y="6857999"/>
            <a:ext cx="9144000" cy="60959"/>
          </a:xfrm>
          <a:prstGeom prst="rect">
            <a:avLst/>
          </a:prstGeom>
          <a:solidFill>
            <a:srgbClr val="E8650A"/>
          </a:solidFill>
          <a:ln w="12700">
            <a:solidFill>
              <a:srgbClr val="E8650A"/>
            </a:solidFill>
            <a:prstDash val="solid"/>
          </a:ln>
        </p:spPr>
      </p:sp>
      <p:sp>
        <p:nvSpPr>
          <p:cNvPr id="138" name="Text 136"/>
          <p:cNvSpPr/>
          <p:nvPr/>
        </p:nvSpPr>
        <p:spPr>
          <a:xfrm>
            <a:off x="164592" y="6153151"/>
            <a:ext cx="8814816" cy="704848"/>
          </a:xfrm>
          <a:prstGeom prst="rect">
            <a:avLst/>
          </a:prstGeom>
          <a:noFill/>
          <a:ln/>
        </p:spPr>
        <p:txBody>
          <a:bodyPr wrap="square" lIns="0" tIns="0" rIns="0" bIns="0" rtlCol="0" anchor="ctr"/>
          <a:lstStyle/>
          <a:p>
            <a:r>
              <a:rPr lang="en-US" sz="900" b="1" dirty="0">
                <a:solidFill>
                  <a:srgbClr val="E8650A"/>
                </a:solidFill>
                <a:latin typeface="Calibri" pitchFamily="34" charset="0"/>
                <a:ea typeface="Calibri" pitchFamily="34" charset="-122"/>
                <a:cs typeface="Calibri" pitchFamily="34" charset="-120"/>
              </a:rPr>
              <a:t>Ergebnis: </a:t>
            </a:r>
            <a:r>
              <a:rPr lang="en-US" sz="900" dirty="0">
                <a:solidFill>
                  <a:srgbClr val="FFFFFF"/>
                </a:solidFill>
                <a:latin typeface="Calibri" pitchFamily="34" charset="0"/>
                <a:ea typeface="Calibri" pitchFamily="34" charset="-122"/>
                <a:cs typeface="Calibri" pitchFamily="34" charset="-120"/>
              </a:rPr>
              <a:t>An einem windigen Sommer-Sonntag erzeugt abacus als nationales EV-Speicherkraftwerk </a:t>
            </a:r>
            <a:r>
              <a:rPr lang="en-US" sz="900">
                <a:solidFill>
                  <a:srgbClr val="FFFFFF"/>
                </a:solidFill>
                <a:latin typeface="Calibri" pitchFamily="34" charset="0"/>
                <a:ea typeface="Calibri" pitchFamily="34" charset="-122"/>
                <a:cs typeface="Calibri" pitchFamily="34" charset="-120"/>
              </a:rPr>
              <a:t>rund </a:t>
            </a:r>
            <a:r>
              <a:rPr lang="en-US" sz="900" smtClean="0">
                <a:solidFill>
                  <a:srgbClr val="FFFFFF"/>
                </a:solidFill>
                <a:latin typeface="Calibri" pitchFamily="34" charset="0"/>
                <a:ea typeface="Calibri" pitchFamily="34" charset="-122"/>
                <a:cs typeface="Calibri" pitchFamily="34" charset="-120"/>
              </a:rPr>
              <a:t>39 </a:t>
            </a:r>
            <a:r>
              <a:rPr lang="en-US" sz="900" dirty="0">
                <a:solidFill>
                  <a:srgbClr val="FFFFFF"/>
                </a:solidFill>
                <a:latin typeface="Calibri" pitchFamily="34" charset="0"/>
                <a:ea typeface="Calibri" pitchFamily="34" charset="-122"/>
                <a:cs typeface="Calibri" pitchFamily="34" charset="-120"/>
              </a:rPr>
              <a:t>Mio. € </a:t>
            </a:r>
            <a:r>
              <a:rPr lang="en-US" sz="900">
                <a:solidFill>
                  <a:srgbClr val="FFFFFF"/>
                </a:solidFill>
                <a:latin typeface="Calibri" pitchFamily="34" charset="0"/>
                <a:ea typeface="Calibri" pitchFamily="34" charset="-122"/>
                <a:cs typeface="Calibri" pitchFamily="34" charset="-120"/>
              </a:rPr>
              <a:t>Tageswert </a:t>
            </a:r>
            <a:r>
              <a:rPr lang="en-US" sz="900" smtClean="0">
                <a:solidFill>
                  <a:srgbClr val="FFFFFF"/>
                </a:solidFill>
                <a:latin typeface="Calibri" pitchFamily="34" charset="0"/>
                <a:ea typeface="Calibri" pitchFamily="34" charset="-122"/>
                <a:cs typeface="Calibri" pitchFamily="34" charset="-120"/>
              </a:rPr>
              <a:t> - </a:t>
            </a:r>
            <a:r>
              <a:rPr lang="en-US" sz="900" dirty="0">
                <a:solidFill>
                  <a:srgbClr val="FFFFFF"/>
                </a:solidFill>
                <a:latin typeface="Calibri" pitchFamily="34" charset="0"/>
                <a:ea typeface="Calibri" pitchFamily="34" charset="-122"/>
                <a:cs typeface="Calibri" pitchFamily="34" charset="-120"/>
              </a:rPr>
              <a:t>am Durchschnittstag ca</a:t>
            </a:r>
            <a:r>
              <a:rPr lang="en-US" sz="900">
                <a:solidFill>
                  <a:srgbClr val="FFFFFF"/>
                </a:solidFill>
                <a:latin typeface="Calibri" pitchFamily="34" charset="0"/>
                <a:ea typeface="Calibri" pitchFamily="34" charset="-122"/>
                <a:cs typeface="Calibri" pitchFamily="34" charset="-120"/>
              </a:rPr>
              <a:t>. </a:t>
            </a:r>
            <a:r>
              <a:rPr lang="en-US" sz="900" smtClean="0">
                <a:solidFill>
                  <a:srgbClr val="FFFFFF"/>
                </a:solidFill>
                <a:latin typeface="Calibri" pitchFamily="34" charset="0"/>
                <a:ea typeface="Calibri" pitchFamily="34" charset="-122"/>
                <a:cs typeface="Calibri" pitchFamily="34" charset="-120"/>
              </a:rPr>
              <a:t>10 </a:t>
            </a:r>
            <a:r>
              <a:rPr lang="en-US" sz="900" dirty="0">
                <a:solidFill>
                  <a:srgbClr val="FFFFFF"/>
                </a:solidFill>
                <a:latin typeface="Calibri" pitchFamily="34" charset="0"/>
                <a:ea typeface="Calibri" pitchFamily="34" charset="-122"/>
                <a:cs typeface="Calibri" pitchFamily="34" charset="-120"/>
              </a:rPr>
              <a:t>Mio</a:t>
            </a:r>
            <a:r>
              <a:rPr lang="en-US" sz="900">
                <a:solidFill>
                  <a:srgbClr val="FFFFFF"/>
                </a:solidFill>
                <a:latin typeface="Calibri" pitchFamily="34" charset="0"/>
                <a:ea typeface="Calibri" pitchFamily="34" charset="-122"/>
                <a:cs typeface="Calibri" pitchFamily="34" charset="-120"/>
              </a:rPr>
              <a:t>. </a:t>
            </a:r>
            <a:r>
              <a:rPr lang="en-US" sz="900" smtClean="0">
                <a:solidFill>
                  <a:srgbClr val="FFFFFF"/>
                </a:solidFill>
                <a:latin typeface="Calibri" pitchFamily="34" charset="0"/>
                <a:ea typeface="Calibri" pitchFamily="34" charset="-122"/>
                <a:cs typeface="Calibri" pitchFamily="34" charset="-120"/>
              </a:rPr>
              <a:t>€ (bis ca 2035 ohne bidi, Sonne überwiegt Wind  in Zukunft bei Weitem). FCR und aFRR und Reservevermeidung können nochmal ca 3mio€/Tag ausmachen.</a:t>
            </a:r>
          </a:p>
          <a:p>
            <a:r>
              <a:rPr lang="en-US" sz="900" smtClean="0">
                <a:solidFill>
                  <a:srgbClr val="FFFFFF"/>
                </a:solidFill>
                <a:latin typeface="Calibri" pitchFamily="34" charset="0"/>
                <a:ea typeface="Calibri" pitchFamily="34" charset="-122"/>
                <a:cs typeface="Calibri" pitchFamily="34" charset="-120"/>
              </a:rPr>
              <a:t>Wind </a:t>
            </a:r>
            <a:r>
              <a:rPr lang="en-US" sz="900" dirty="0">
                <a:solidFill>
                  <a:srgbClr val="FFFFFF"/>
                </a:solidFill>
                <a:latin typeface="Calibri" pitchFamily="34" charset="0"/>
                <a:ea typeface="Calibri" pitchFamily="34" charset="-122"/>
                <a:cs typeface="Calibri" pitchFamily="34" charset="-120"/>
              </a:rPr>
              <a:t>und PV werden nicht abgeregelt, Gas am Abend verdrängt, CO₂-Zertifikate eingespart und der Preisspread vom billigen Mittag in den teuren Abend arbitriert</a:t>
            </a:r>
            <a:r>
              <a:rPr lang="en-US" sz="900">
                <a:solidFill>
                  <a:srgbClr val="FFFFFF"/>
                </a:solidFill>
                <a:latin typeface="Calibri" pitchFamily="34" charset="0"/>
                <a:ea typeface="Calibri" pitchFamily="34" charset="-122"/>
                <a:cs typeface="Calibri" pitchFamily="34" charset="-120"/>
              </a:rPr>
              <a:t>. </a:t>
            </a:r>
            <a:r>
              <a:rPr lang="en-US" sz="900" smtClean="0">
                <a:solidFill>
                  <a:srgbClr val="FFFFFF"/>
                </a:solidFill>
                <a:latin typeface="Calibri" pitchFamily="34" charset="0"/>
                <a:ea typeface="Calibri" pitchFamily="34" charset="-122"/>
                <a:cs typeface="Calibri" pitchFamily="34" charset="-120"/>
              </a:rPr>
              <a:t/>
            </a:r>
            <a:br>
              <a:rPr lang="en-US" sz="900" smtClean="0">
                <a:solidFill>
                  <a:srgbClr val="FFFFFF"/>
                </a:solidFill>
                <a:latin typeface="Calibri" pitchFamily="34" charset="0"/>
                <a:ea typeface="Calibri" pitchFamily="34" charset="-122"/>
                <a:cs typeface="Calibri" pitchFamily="34" charset="-120"/>
              </a:rPr>
            </a:br>
            <a:r>
              <a:rPr lang="de-DE" sz="900" smtClean="0">
                <a:solidFill>
                  <a:schemeClr val="bg1"/>
                </a:solidFill>
              </a:rPr>
              <a:t>Der Tagesgesamtwert ist der modellierte wirtschaftliche Gesamtnutzen, den ein nationaler Aggregator durch die intelligente Steuerung aller verfügbaren EV-Batterien an einem Tag erzielt. Er umfasst die Summe aus vermiedenen Abregel- und Brennstoffkosten, eingesparten CO₂-Kosten sowie Erlösen aus der zeitlichen Strompreis-Arbitrage.</a:t>
            </a:r>
            <a:endParaRPr lang="en-US" sz="9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9144000" cy="585216"/>
          </a:xfrm>
          <a:prstGeom prst="rect">
            <a:avLst/>
          </a:prstGeom>
          <a:solidFill>
            <a:srgbClr val="1A2E44"/>
          </a:solidFill>
          <a:ln w="12700">
            <a:solidFill>
              <a:srgbClr val="1A2E44"/>
            </a:solidFill>
            <a:prstDash val="solid"/>
          </a:ln>
        </p:spPr>
      </p:sp>
      <p:sp>
        <p:nvSpPr>
          <p:cNvPr id="3" name="Shape 1"/>
          <p:cNvSpPr/>
          <p:nvPr/>
        </p:nvSpPr>
        <p:spPr>
          <a:xfrm>
            <a:off x="0" y="0"/>
            <a:ext cx="9144000" cy="67056"/>
          </a:xfrm>
          <a:prstGeom prst="rect">
            <a:avLst/>
          </a:prstGeom>
          <a:solidFill>
            <a:srgbClr val="E8650A"/>
          </a:solidFill>
          <a:ln w="12700">
            <a:solidFill>
              <a:srgbClr val="E8650A"/>
            </a:solidFill>
            <a:prstDash val="solid"/>
          </a:ln>
        </p:spPr>
      </p:sp>
      <p:sp>
        <p:nvSpPr>
          <p:cNvPr id="4" name="Text 2"/>
          <p:cNvSpPr/>
          <p:nvPr/>
        </p:nvSpPr>
        <p:spPr>
          <a:xfrm>
            <a:off x="201168" y="67056"/>
            <a:ext cx="6858000" cy="512064"/>
          </a:xfrm>
          <a:prstGeom prst="rect">
            <a:avLst/>
          </a:prstGeom>
          <a:noFill/>
          <a:ln/>
        </p:spPr>
        <p:txBody>
          <a:bodyPr wrap="square" lIns="0" tIns="0" rIns="0" bIns="0" rtlCol="0" anchor="ctr"/>
          <a:lstStyle/>
          <a:p>
            <a:pPr marL="0" indent="0">
              <a:buNone/>
            </a:pPr>
            <a:r>
              <a:rPr lang="en-US" sz="1600" b="1" smtClean="0">
                <a:solidFill>
                  <a:srgbClr val="FFFFFF"/>
                </a:solidFill>
                <a:latin typeface="Calibri" pitchFamily="34" charset="0"/>
                <a:ea typeface="Calibri" pitchFamily="34" charset="-122"/>
                <a:cs typeface="Calibri" pitchFamily="34" charset="-120"/>
              </a:rPr>
              <a:t>Abacus eControl </a:t>
            </a:r>
            <a:r>
              <a:rPr lang="en-US" sz="1600" b="1" dirty="0">
                <a:solidFill>
                  <a:srgbClr val="FFFFFF"/>
                </a:solidFill>
                <a:latin typeface="Calibri" pitchFamily="34" charset="0"/>
                <a:ea typeface="Calibri" pitchFamily="34" charset="-122"/>
                <a:cs typeface="Calibri" pitchFamily="34" charset="-120"/>
              </a:rPr>
              <a:t>— Wachstumsszenario &amp; Unternehmensbewertung 2030–2050</a:t>
            </a:r>
            <a:endParaRPr lang="en-US" sz="1600" dirty="0"/>
          </a:p>
        </p:txBody>
      </p:sp>
      <p:sp>
        <p:nvSpPr>
          <p:cNvPr id="5" name="Text 3"/>
          <p:cNvSpPr/>
          <p:nvPr/>
        </p:nvSpPr>
        <p:spPr>
          <a:xfrm>
            <a:off x="7132320" y="67056"/>
            <a:ext cx="1828800" cy="512064"/>
          </a:xfrm>
          <a:prstGeom prst="rect">
            <a:avLst/>
          </a:prstGeom>
          <a:noFill/>
          <a:ln/>
        </p:spPr>
        <p:txBody>
          <a:bodyPr wrap="square" lIns="0" tIns="0" rIns="0" bIns="0" rtlCol="0" anchor="ctr"/>
          <a:lstStyle/>
          <a:p>
            <a:pPr marL="0" indent="0" algn="r">
              <a:buNone/>
            </a:pPr>
            <a:r>
              <a:rPr lang="en-US" sz="950" i="1" dirty="0">
                <a:solidFill>
                  <a:srgbClr val="E8650A"/>
                </a:solidFill>
                <a:latin typeface="Calibri" pitchFamily="34" charset="0"/>
                <a:ea typeface="Calibri" pitchFamily="34" charset="-122"/>
                <a:cs typeface="Calibri" pitchFamily="34" charset="-120"/>
              </a:rPr>
              <a:t>Modellrechnung · nicht Prognose</a:t>
            </a:r>
            <a:endParaRPr lang="en-US" sz="950" dirty="0"/>
          </a:p>
        </p:txBody>
      </p:sp>
      <p:sp>
        <p:nvSpPr>
          <p:cNvPr id="6" name="Shape 4"/>
          <p:cNvSpPr/>
          <p:nvPr/>
        </p:nvSpPr>
        <p:spPr>
          <a:xfrm>
            <a:off x="0" y="585215"/>
            <a:ext cx="9144000" cy="967539"/>
          </a:xfrm>
          <a:prstGeom prst="rect">
            <a:avLst/>
          </a:prstGeom>
          <a:solidFill>
            <a:srgbClr val="FEF3C7"/>
          </a:solidFill>
          <a:ln w="6350">
            <a:solidFill>
              <a:srgbClr val="FCD34D"/>
            </a:solidFill>
            <a:prstDash val="solid"/>
          </a:ln>
        </p:spPr>
      </p:sp>
      <p:sp>
        <p:nvSpPr>
          <p:cNvPr id="7" name="Shape 5"/>
          <p:cNvSpPr/>
          <p:nvPr/>
        </p:nvSpPr>
        <p:spPr>
          <a:xfrm>
            <a:off x="0" y="585216"/>
            <a:ext cx="54864" cy="950976"/>
          </a:xfrm>
          <a:prstGeom prst="rect">
            <a:avLst/>
          </a:prstGeom>
          <a:solidFill>
            <a:srgbClr val="D97706"/>
          </a:solidFill>
          <a:ln w="12700">
            <a:solidFill>
              <a:srgbClr val="D97706"/>
            </a:solidFill>
            <a:prstDash val="solid"/>
          </a:ln>
        </p:spPr>
      </p:sp>
      <p:sp>
        <p:nvSpPr>
          <p:cNvPr id="8" name="Text 6"/>
          <p:cNvSpPr/>
          <p:nvPr/>
        </p:nvSpPr>
        <p:spPr>
          <a:xfrm>
            <a:off x="91440" y="621792"/>
            <a:ext cx="9052560" cy="890016"/>
          </a:xfrm>
          <a:prstGeom prst="rect">
            <a:avLst/>
          </a:prstGeom>
          <a:noFill/>
          <a:ln/>
        </p:spPr>
        <p:txBody>
          <a:bodyPr wrap="square" lIns="0" tIns="0" rIns="0" bIns="0" rtlCol="0" anchor="t"/>
          <a:lstStyle/>
          <a:p>
            <a:pPr marL="0" indent="0">
              <a:buNone/>
            </a:pPr>
            <a:r>
              <a:rPr lang="en-US" sz="900" b="1" dirty="0">
                <a:solidFill>
                  <a:srgbClr val="D97706"/>
                </a:solidFill>
                <a:latin typeface="Calibri" pitchFamily="34" charset="0"/>
                <a:ea typeface="Calibri" pitchFamily="34" charset="-122"/>
                <a:cs typeface="Calibri" pitchFamily="34" charset="-120"/>
              </a:rPr>
              <a:t>Modellrechnung zur Illustration  </a:t>
            </a:r>
            <a:r>
              <a:rPr lang="en-US" sz="900" dirty="0">
                <a:solidFill>
                  <a:srgbClr val="1A2E44"/>
                </a:solidFill>
                <a:latin typeface="Calibri" pitchFamily="34" charset="0"/>
                <a:ea typeface="Calibri" pitchFamily="34" charset="-122"/>
                <a:cs typeface="Calibri" pitchFamily="34" charset="-120"/>
              </a:rPr>
              <a:t>Die nachfolgende Modellrechnung dient ausschließlich der Illustration eines konservativen Wachstumsszenarios für abacus in Deutschland. Ausgangspunkt ist die simulierte volkswirtschaftliche Einsparung eines fiktiven Powerproviders durch die intelligente Steuerung bidirektionaler Elektrofahrzeuge (u. a. vermiedene Redispatch- und Abregelungskosten, reduzierte Gaskraftwerksnutzung, geringere CO₂-Kosten sowie Arbitrage am </a:t>
            </a:r>
            <a:r>
              <a:rPr lang="en-US" sz="900">
                <a:solidFill>
                  <a:srgbClr val="1A2E44"/>
                </a:solidFill>
                <a:latin typeface="Calibri" pitchFamily="34" charset="0"/>
                <a:ea typeface="Calibri" pitchFamily="34" charset="-122"/>
                <a:cs typeface="Calibri" pitchFamily="34" charset="-120"/>
              </a:rPr>
              <a:t>Strommarkt</a:t>
            </a:r>
            <a:r>
              <a:rPr lang="en-US" sz="900" smtClean="0">
                <a:solidFill>
                  <a:srgbClr val="1A2E44"/>
                </a:solidFill>
                <a:latin typeface="Calibri" pitchFamily="34" charset="0"/>
                <a:ea typeface="Calibri" pitchFamily="34" charset="-122"/>
                <a:cs typeface="Calibri" pitchFamily="34" charset="-120"/>
              </a:rPr>
              <a:t>).</a:t>
            </a:r>
            <a:br>
              <a:rPr lang="en-US" sz="900" smtClean="0">
                <a:solidFill>
                  <a:srgbClr val="1A2E44"/>
                </a:solidFill>
                <a:latin typeface="Calibri" pitchFamily="34" charset="0"/>
                <a:ea typeface="Calibri" pitchFamily="34" charset="-122"/>
                <a:cs typeface="Calibri" pitchFamily="34" charset="-120"/>
              </a:rPr>
            </a:br>
            <a:r>
              <a:rPr lang="en-US" sz="900" dirty="0">
                <a:solidFill>
                  <a:srgbClr val="1A2E44"/>
                </a:solidFill>
                <a:latin typeface="Calibri" pitchFamily="34" charset="0"/>
                <a:ea typeface="Calibri" pitchFamily="34" charset="-122"/>
                <a:cs typeface="Calibri" pitchFamily="34" charset="-120"/>
              </a:rPr>
              <a:t>
</a:t>
            </a:r>
            <a:r>
              <a:rPr lang="en-US" sz="900" b="1" dirty="0">
                <a:solidFill>
                  <a:srgbClr val="D97706"/>
                </a:solidFill>
                <a:latin typeface="Calibri" pitchFamily="34" charset="0"/>
                <a:ea typeface="Calibri" pitchFamily="34" charset="-122"/>
                <a:cs typeface="Calibri" pitchFamily="34" charset="-120"/>
              </a:rPr>
              <a:t>Methodik:  </a:t>
            </a:r>
            <a:r>
              <a:rPr lang="en-US" sz="900" dirty="0">
                <a:solidFill>
                  <a:srgbClr val="1A2E44"/>
                </a:solidFill>
                <a:latin typeface="Calibri" pitchFamily="34" charset="0"/>
                <a:ea typeface="Calibri" pitchFamily="34" charset="-122"/>
                <a:cs typeface="Calibri" pitchFamily="34" charset="-120"/>
              </a:rPr>
              <a:t>Basis</a:t>
            </a:r>
            <a:r>
              <a:rPr lang="en-US" sz="900">
                <a:solidFill>
                  <a:srgbClr val="1A2E44"/>
                </a:solidFill>
                <a:latin typeface="Calibri" pitchFamily="34" charset="0"/>
                <a:ea typeface="Calibri" pitchFamily="34" charset="-122"/>
                <a:cs typeface="Calibri" pitchFamily="34" charset="-120"/>
              </a:rPr>
              <a:t>: </a:t>
            </a:r>
            <a:r>
              <a:rPr lang="en-US" sz="900" smtClean="0">
                <a:solidFill>
                  <a:srgbClr val="1A2E44"/>
                </a:solidFill>
                <a:latin typeface="Calibri" pitchFamily="34" charset="0"/>
                <a:ea typeface="Calibri" pitchFamily="34" charset="-122"/>
                <a:cs typeface="Calibri" pitchFamily="34" charset="-120"/>
              </a:rPr>
              <a:t>Durchschnittstag (o. bidi) </a:t>
            </a:r>
            <a:r>
              <a:rPr lang="en-US" sz="900" dirty="0">
                <a:solidFill>
                  <a:srgbClr val="1A2E44"/>
                </a:solidFill>
                <a:latin typeface="Calibri" pitchFamily="34" charset="0"/>
                <a:ea typeface="Calibri" pitchFamily="34" charset="-122"/>
                <a:cs typeface="Calibri" pitchFamily="34" charset="-120"/>
              </a:rPr>
              <a:t>mit 10,00 Mio. €/Tag Systemwert (Folie 9). Je Jahr wird der wirtschaftliche Nutzen pro gesteuertem Fahrzeug abgeleitet. Davon entfällt ein Anteil auf die von abacus gesteuerten Fahrzeuge; multipliziert mit dem vertraglichen Erfolgsanteil ergibt sich Umsatz und Nachsteuergewinn. Bewertung durch Multiplikation mit dem </a:t>
            </a:r>
            <a:r>
              <a:rPr lang="en-US" sz="900">
                <a:solidFill>
                  <a:srgbClr val="1A2E44"/>
                </a:solidFill>
                <a:latin typeface="Calibri" pitchFamily="34" charset="0"/>
                <a:ea typeface="Calibri" pitchFamily="34" charset="-122"/>
                <a:cs typeface="Calibri" pitchFamily="34" charset="-120"/>
              </a:rPr>
              <a:t>angenommenen </a:t>
            </a:r>
            <a:r>
              <a:rPr lang="en-US" sz="900" smtClean="0">
                <a:solidFill>
                  <a:srgbClr val="1A2E44"/>
                </a:solidFill>
                <a:latin typeface="Calibri" pitchFamily="34" charset="0"/>
                <a:ea typeface="Calibri" pitchFamily="34" charset="-122"/>
                <a:cs typeface="Calibri" pitchFamily="34" charset="-120"/>
              </a:rPr>
              <a:t>KGV</a:t>
            </a:r>
            <a:endParaRPr lang="en-US" sz="900" dirty="0"/>
          </a:p>
        </p:txBody>
      </p:sp>
      <p:sp>
        <p:nvSpPr>
          <p:cNvPr id="9" name="Shape 7"/>
          <p:cNvSpPr/>
          <p:nvPr/>
        </p:nvSpPr>
        <p:spPr>
          <a:xfrm>
            <a:off x="0" y="1466850"/>
            <a:ext cx="9144000" cy="569214"/>
          </a:xfrm>
          <a:prstGeom prst="rect">
            <a:avLst/>
          </a:prstGeom>
          <a:solidFill>
            <a:srgbClr val="1A2E44"/>
          </a:solidFill>
          <a:ln w="12700">
            <a:solidFill>
              <a:srgbClr val="1A2E44"/>
            </a:solidFill>
            <a:prstDash val="solid"/>
          </a:ln>
        </p:spPr>
      </p:sp>
      <p:sp>
        <p:nvSpPr>
          <p:cNvPr id="10" name="Text 8"/>
          <p:cNvSpPr/>
          <p:nvPr/>
        </p:nvSpPr>
        <p:spPr>
          <a:xfrm>
            <a:off x="0" y="1572768"/>
            <a:ext cx="723900" cy="463296"/>
          </a:xfrm>
          <a:prstGeom prst="rect">
            <a:avLst/>
          </a:prstGeom>
          <a:noFill/>
          <a:ln/>
        </p:spPr>
        <p:txBody>
          <a:bodyPr wrap="square" lIns="0" tIns="0" rIns="0" bIns="0" rtlCol="0" anchor="ctr"/>
          <a:lstStyle/>
          <a:p>
            <a:pPr marL="0" indent="0" algn="ctr">
              <a:buNone/>
            </a:pPr>
            <a:r>
              <a:rPr lang="en-US" sz="800" b="1" dirty="0">
                <a:solidFill>
                  <a:srgbClr val="FFFFFF"/>
                </a:solidFill>
                <a:latin typeface="Calibri" pitchFamily="34" charset="0"/>
                <a:ea typeface="Calibri" pitchFamily="34" charset="-122"/>
                <a:cs typeface="Calibri" pitchFamily="34" charset="-120"/>
              </a:rPr>
              <a:t>Jahr</a:t>
            </a:r>
            <a:endParaRPr lang="en-US" sz="700" dirty="0"/>
          </a:p>
        </p:txBody>
      </p:sp>
      <p:sp>
        <p:nvSpPr>
          <p:cNvPr id="11" name="Text 9"/>
          <p:cNvSpPr/>
          <p:nvPr/>
        </p:nvSpPr>
        <p:spPr>
          <a:xfrm>
            <a:off x="730250" y="1572768"/>
            <a:ext cx="438150" cy="463296"/>
          </a:xfrm>
          <a:prstGeom prst="rect">
            <a:avLst/>
          </a:prstGeom>
          <a:noFill/>
          <a:ln/>
        </p:spPr>
        <p:txBody>
          <a:bodyPr wrap="square" lIns="0" tIns="0" rIns="0" bIns="0" rtlCol="0" anchor="ctr"/>
          <a:lstStyle/>
          <a:p>
            <a:pPr marL="0" indent="0" algn="ctr">
              <a:buNone/>
            </a:pPr>
            <a:r>
              <a:rPr lang="en-US" sz="700" b="1" smtClean="0">
                <a:solidFill>
                  <a:srgbClr val="FFFFFF"/>
                </a:solidFill>
                <a:latin typeface="Calibri" pitchFamily="34" charset="0"/>
                <a:ea typeface="Calibri" pitchFamily="34" charset="-122"/>
                <a:cs typeface="Calibri" pitchFamily="34" charset="-120"/>
              </a:rPr>
              <a:t>bidi-EV</a:t>
            </a:r>
            <a:endParaRPr lang="en-US" sz="700" dirty="0"/>
          </a:p>
          <a:p>
            <a:pPr marL="0" indent="0" algn="ctr">
              <a:buNone/>
            </a:pPr>
            <a:r>
              <a:rPr lang="en-US" sz="700" b="1" smtClean="0">
                <a:solidFill>
                  <a:srgbClr val="FFFFFF"/>
                </a:solidFill>
                <a:latin typeface="Calibri" pitchFamily="34" charset="0"/>
                <a:ea typeface="Calibri" pitchFamily="34" charset="-122"/>
                <a:cs typeface="Calibri" pitchFamily="34" charset="-120"/>
              </a:rPr>
              <a:t>Anteil  an 40mio EV</a:t>
            </a:r>
            <a:endParaRPr lang="en-US" sz="700" dirty="0"/>
          </a:p>
        </p:txBody>
      </p:sp>
      <p:sp>
        <p:nvSpPr>
          <p:cNvPr id="12" name="Text 10"/>
          <p:cNvSpPr/>
          <p:nvPr/>
        </p:nvSpPr>
        <p:spPr>
          <a:xfrm>
            <a:off x="2082800" y="1572768"/>
            <a:ext cx="603250" cy="463296"/>
          </a:xfrm>
          <a:prstGeom prst="rect">
            <a:avLst/>
          </a:prstGeom>
          <a:noFill/>
          <a:ln/>
        </p:spPr>
        <p:txBody>
          <a:bodyPr wrap="square" lIns="0" tIns="0" rIns="0" bIns="0" rtlCol="0" anchor="ctr"/>
          <a:lstStyle/>
          <a:p>
            <a:pPr marL="0" indent="0" algn="ctr">
              <a:buNone/>
            </a:pPr>
            <a:r>
              <a:rPr lang="en-US" sz="700" b="1" dirty="0">
                <a:solidFill>
                  <a:srgbClr val="FFFFFF"/>
                </a:solidFill>
                <a:latin typeface="Calibri" pitchFamily="34" charset="0"/>
                <a:ea typeface="Calibri" pitchFamily="34" charset="-122"/>
                <a:cs typeface="Calibri" pitchFamily="34" charset="-120"/>
              </a:rPr>
              <a:t>abacus</a:t>
            </a:r>
            <a:endParaRPr lang="en-US" sz="700" dirty="0"/>
          </a:p>
          <a:p>
            <a:pPr marL="0" indent="0" algn="ctr">
              <a:buNone/>
            </a:pPr>
            <a:r>
              <a:rPr lang="en-US" sz="700" b="1" smtClean="0">
                <a:solidFill>
                  <a:srgbClr val="FFFFFF"/>
                </a:solidFill>
                <a:latin typeface="Calibri" pitchFamily="34" charset="0"/>
                <a:ea typeface="Calibri" pitchFamily="34" charset="-122"/>
                <a:cs typeface="Calibri" pitchFamily="34" charset="-120"/>
              </a:rPr>
              <a:t>Marktanteil daran</a:t>
            </a:r>
            <a:endParaRPr lang="en-US" sz="700" dirty="0"/>
          </a:p>
        </p:txBody>
      </p:sp>
      <p:sp>
        <p:nvSpPr>
          <p:cNvPr id="13" name="Text 11"/>
          <p:cNvSpPr/>
          <p:nvPr/>
        </p:nvSpPr>
        <p:spPr>
          <a:xfrm>
            <a:off x="2609850" y="1572768"/>
            <a:ext cx="704850" cy="463296"/>
          </a:xfrm>
          <a:prstGeom prst="rect">
            <a:avLst/>
          </a:prstGeom>
          <a:noFill/>
          <a:ln/>
        </p:spPr>
        <p:txBody>
          <a:bodyPr wrap="square" lIns="0" tIns="0" rIns="0" bIns="0" rtlCol="0" anchor="ctr"/>
          <a:lstStyle/>
          <a:p>
            <a:pPr marL="0" indent="0" algn="ctr">
              <a:buNone/>
            </a:pPr>
            <a:r>
              <a:rPr lang="en-US" sz="700" b="1" dirty="0">
                <a:solidFill>
                  <a:srgbClr val="FFFFFF"/>
                </a:solidFill>
                <a:latin typeface="Calibri" pitchFamily="34" charset="0"/>
                <a:ea typeface="Calibri" pitchFamily="34" charset="-122"/>
                <a:cs typeface="Calibri" pitchFamily="34" charset="-120"/>
              </a:rPr>
              <a:t>abacus</a:t>
            </a:r>
            <a:endParaRPr lang="en-US" sz="700" dirty="0"/>
          </a:p>
          <a:p>
            <a:pPr marL="0" indent="0" algn="ctr">
              <a:buNone/>
            </a:pPr>
            <a:r>
              <a:rPr lang="en-US" sz="700" b="1" smtClean="0">
                <a:solidFill>
                  <a:srgbClr val="FFFFFF"/>
                </a:solidFill>
                <a:latin typeface="Calibri" pitchFamily="34" charset="0"/>
                <a:ea typeface="Calibri" pitchFamily="34" charset="-122"/>
                <a:cs typeface="Calibri" pitchFamily="34" charset="-120"/>
              </a:rPr>
              <a:t>gesteuerte </a:t>
            </a:r>
            <a:r>
              <a:rPr lang="en-US" sz="700" b="1" dirty="0">
                <a:solidFill>
                  <a:srgbClr val="FFFFFF"/>
                </a:solidFill>
                <a:latin typeface="Calibri" pitchFamily="34" charset="0"/>
                <a:ea typeface="Calibri" pitchFamily="34" charset="-122"/>
                <a:cs typeface="Calibri" pitchFamily="34" charset="-120"/>
              </a:rPr>
              <a:t>EV</a:t>
            </a:r>
            <a:endParaRPr lang="en-US" sz="700" dirty="0"/>
          </a:p>
        </p:txBody>
      </p:sp>
      <p:sp>
        <p:nvSpPr>
          <p:cNvPr id="14" name="Text 12"/>
          <p:cNvSpPr/>
          <p:nvPr/>
        </p:nvSpPr>
        <p:spPr>
          <a:xfrm>
            <a:off x="3289300" y="1447800"/>
            <a:ext cx="990600" cy="575564"/>
          </a:xfrm>
          <a:prstGeom prst="rect">
            <a:avLst/>
          </a:prstGeom>
          <a:noFill/>
          <a:ln/>
        </p:spPr>
        <p:txBody>
          <a:bodyPr wrap="square" lIns="0" tIns="0" rIns="0" bIns="0" rtlCol="0" anchor="ctr"/>
          <a:lstStyle/>
          <a:p>
            <a:pPr algn="ctr"/>
            <a:r>
              <a:rPr lang="en-US" sz="700" b="1">
                <a:solidFill>
                  <a:srgbClr val="FFFFFF"/>
                </a:solidFill>
                <a:latin typeface="Calibri" pitchFamily="34" charset="0"/>
                <a:ea typeface="Calibri" pitchFamily="34" charset="-122"/>
                <a:cs typeface="Calibri" pitchFamily="34" charset="-120"/>
              </a:rPr>
              <a:t>Herleitung </a:t>
            </a:r>
            <a:r>
              <a:rPr lang="en-US" sz="700" b="1" smtClean="0">
                <a:solidFill>
                  <a:srgbClr val="FFFFFF"/>
                </a:solidFill>
                <a:latin typeface="Calibri" pitchFamily="34" charset="0"/>
                <a:ea typeface="Calibri" pitchFamily="34" charset="-122"/>
                <a:cs typeface="Calibri" pitchFamily="34" charset="-120"/>
              </a:rPr>
              <a:t>Systemwert</a:t>
            </a:r>
            <a:r>
              <a:rPr lang="en-US" sz="700" b="1" smtClean="0">
                <a:solidFill>
                  <a:schemeClr val="bg1"/>
                </a:solidFill>
                <a:latin typeface="Calibri" pitchFamily="34" charset="0"/>
                <a:ea typeface="Calibri" pitchFamily="34" charset="-122"/>
                <a:cs typeface="Calibri" pitchFamily="34" charset="-120"/>
              </a:rPr>
              <a:t>: </a:t>
            </a:r>
            <a:r>
              <a:rPr lang="en-US" sz="700" smtClean="0">
                <a:solidFill>
                  <a:schemeClr val="bg1"/>
                </a:solidFill>
                <a:latin typeface="Calibri" pitchFamily="34" charset="0"/>
                <a:ea typeface="Calibri" pitchFamily="34" charset="-122"/>
                <a:cs typeface="Calibri" pitchFamily="34" charset="-120"/>
              </a:rPr>
              <a:t>10,00 Mio.€/Tag ÷ 10 Mio.EV × 365 = 365€ </a:t>
            </a:r>
            <a:r>
              <a:rPr lang="en-US" sz="700" b="1" smtClean="0">
                <a:solidFill>
                  <a:srgbClr val="FFFFFF"/>
                </a:solidFill>
                <a:latin typeface="Calibri" pitchFamily="34" charset="0"/>
                <a:ea typeface="Calibri" pitchFamily="34" charset="-122"/>
                <a:cs typeface="Calibri" pitchFamily="34" charset="-120"/>
              </a:rPr>
              <a:t>je EV in 2030</a:t>
            </a:r>
            <a:endParaRPr lang="en-US" sz="700" dirty="0"/>
          </a:p>
        </p:txBody>
      </p:sp>
      <p:sp>
        <p:nvSpPr>
          <p:cNvPr id="15" name="Text 13"/>
          <p:cNvSpPr/>
          <p:nvPr/>
        </p:nvSpPr>
        <p:spPr>
          <a:xfrm>
            <a:off x="4235450" y="1572768"/>
            <a:ext cx="762000" cy="463296"/>
          </a:xfrm>
          <a:prstGeom prst="rect">
            <a:avLst/>
          </a:prstGeom>
          <a:noFill/>
          <a:ln/>
        </p:spPr>
        <p:txBody>
          <a:bodyPr wrap="square" lIns="0" tIns="0" rIns="0" bIns="0" rtlCol="0" anchor="ctr"/>
          <a:lstStyle/>
          <a:p>
            <a:pPr marL="0" indent="0" algn="ctr">
              <a:buNone/>
            </a:pPr>
            <a:r>
              <a:rPr lang="en-US" sz="700" b="1" dirty="0">
                <a:solidFill>
                  <a:srgbClr val="FFFFFF"/>
                </a:solidFill>
                <a:latin typeface="Calibri" pitchFamily="34" charset="0"/>
                <a:ea typeface="Calibri" pitchFamily="34" charset="-122"/>
                <a:cs typeface="Calibri" pitchFamily="34" charset="-120"/>
              </a:rPr>
              <a:t>Provider-</a:t>
            </a:r>
            <a:endParaRPr lang="en-US" sz="700" dirty="0"/>
          </a:p>
          <a:p>
            <a:pPr marL="0" indent="0" algn="ctr">
              <a:buNone/>
            </a:pPr>
            <a:r>
              <a:rPr lang="en-US" sz="700" b="1" dirty="0">
                <a:solidFill>
                  <a:srgbClr val="FFFFFF"/>
                </a:solidFill>
                <a:latin typeface="Calibri" pitchFamily="34" charset="0"/>
                <a:ea typeface="Calibri" pitchFamily="34" charset="-122"/>
                <a:cs typeface="Calibri" pitchFamily="34" charset="-120"/>
              </a:rPr>
              <a:t>Systemwert/Jahr</a:t>
            </a:r>
            <a:endParaRPr lang="en-US" sz="700" dirty="0"/>
          </a:p>
        </p:txBody>
      </p:sp>
      <p:sp>
        <p:nvSpPr>
          <p:cNvPr id="16" name="Text 14"/>
          <p:cNvSpPr/>
          <p:nvPr/>
        </p:nvSpPr>
        <p:spPr>
          <a:xfrm>
            <a:off x="5035550" y="1572768"/>
            <a:ext cx="457200" cy="463296"/>
          </a:xfrm>
          <a:prstGeom prst="rect">
            <a:avLst/>
          </a:prstGeom>
          <a:noFill/>
          <a:ln/>
        </p:spPr>
        <p:txBody>
          <a:bodyPr wrap="square" lIns="0" tIns="0" rIns="0" bIns="0" rtlCol="0" anchor="ctr"/>
          <a:lstStyle/>
          <a:p>
            <a:pPr marL="0" indent="0" algn="ctr">
              <a:buNone/>
            </a:pPr>
            <a:r>
              <a:rPr lang="en-US" sz="700" b="1" dirty="0">
                <a:solidFill>
                  <a:srgbClr val="FFFFFF"/>
                </a:solidFill>
                <a:latin typeface="Calibri" pitchFamily="34" charset="0"/>
                <a:ea typeface="Calibri" pitchFamily="34" charset="-122"/>
                <a:cs typeface="Calibri" pitchFamily="34" charset="-120"/>
              </a:rPr>
              <a:t>abacus-</a:t>
            </a:r>
            <a:endParaRPr lang="en-US" sz="700" dirty="0"/>
          </a:p>
          <a:p>
            <a:pPr marL="0" indent="0" algn="ctr">
              <a:buNone/>
            </a:pPr>
            <a:r>
              <a:rPr lang="en-US" sz="700" b="1" dirty="0">
                <a:solidFill>
                  <a:srgbClr val="FFFFFF"/>
                </a:solidFill>
                <a:latin typeface="Calibri" pitchFamily="34" charset="0"/>
                <a:ea typeface="Calibri" pitchFamily="34" charset="-122"/>
                <a:cs typeface="Calibri" pitchFamily="34" charset="-120"/>
              </a:rPr>
              <a:t>Anteil</a:t>
            </a:r>
            <a:endParaRPr lang="en-US" sz="700" dirty="0"/>
          </a:p>
        </p:txBody>
      </p:sp>
      <p:sp>
        <p:nvSpPr>
          <p:cNvPr id="17" name="Text 15"/>
          <p:cNvSpPr/>
          <p:nvPr/>
        </p:nvSpPr>
        <p:spPr>
          <a:xfrm>
            <a:off x="5454650" y="1572768"/>
            <a:ext cx="787400" cy="463296"/>
          </a:xfrm>
          <a:prstGeom prst="rect">
            <a:avLst/>
          </a:prstGeom>
          <a:noFill/>
          <a:ln/>
        </p:spPr>
        <p:txBody>
          <a:bodyPr wrap="square" lIns="0" tIns="0" rIns="0" bIns="0" rtlCol="0" anchor="ctr"/>
          <a:lstStyle/>
          <a:p>
            <a:pPr marL="0" indent="0" algn="ctr">
              <a:buNone/>
            </a:pPr>
            <a:r>
              <a:rPr lang="en-US" sz="700" b="1" dirty="0">
                <a:solidFill>
                  <a:srgbClr val="FFFFFF"/>
                </a:solidFill>
                <a:latin typeface="Calibri" pitchFamily="34" charset="0"/>
                <a:ea typeface="Calibri" pitchFamily="34" charset="-122"/>
                <a:cs typeface="Calibri" pitchFamily="34" charset="-120"/>
              </a:rPr>
              <a:t>abacus-</a:t>
            </a:r>
            <a:endParaRPr lang="en-US" sz="700" dirty="0"/>
          </a:p>
          <a:p>
            <a:pPr marL="0" indent="0" algn="ctr">
              <a:buNone/>
            </a:pPr>
            <a:r>
              <a:rPr lang="en-US" sz="700" b="1" dirty="0">
                <a:solidFill>
                  <a:srgbClr val="FFFFFF"/>
                </a:solidFill>
                <a:latin typeface="Calibri" pitchFamily="34" charset="0"/>
                <a:ea typeface="Calibri" pitchFamily="34" charset="-122"/>
                <a:cs typeface="Calibri" pitchFamily="34" charset="-120"/>
              </a:rPr>
              <a:t>Umsatz/Jahr</a:t>
            </a:r>
            <a:endParaRPr lang="en-US" sz="700" dirty="0"/>
          </a:p>
        </p:txBody>
      </p:sp>
      <p:sp>
        <p:nvSpPr>
          <p:cNvPr id="18" name="Text 16"/>
          <p:cNvSpPr/>
          <p:nvPr/>
        </p:nvSpPr>
        <p:spPr>
          <a:xfrm>
            <a:off x="6261100" y="1572768"/>
            <a:ext cx="431800" cy="463296"/>
          </a:xfrm>
          <a:prstGeom prst="rect">
            <a:avLst/>
          </a:prstGeom>
          <a:noFill/>
          <a:ln/>
        </p:spPr>
        <p:txBody>
          <a:bodyPr wrap="square" lIns="0" tIns="0" rIns="0" bIns="0" rtlCol="0" anchor="ctr"/>
          <a:lstStyle/>
          <a:p>
            <a:pPr marL="0" indent="0" algn="ctr">
              <a:buNone/>
            </a:pPr>
            <a:r>
              <a:rPr lang="en-US" sz="700" b="1" smtClean="0">
                <a:solidFill>
                  <a:srgbClr val="FFFFFF"/>
                </a:solidFill>
                <a:latin typeface="Calibri" pitchFamily="34" charset="0"/>
                <a:ea typeface="Calibri" pitchFamily="34" charset="-122"/>
                <a:cs typeface="Calibri" pitchFamily="34" charset="-120"/>
              </a:rPr>
              <a:t>Netto-Steuer-</a:t>
            </a:r>
            <a:endParaRPr lang="en-US" sz="700" dirty="0"/>
          </a:p>
          <a:p>
            <a:pPr marL="0" indent="0" algn="ctr">
              <a:buNone/>
            </a:pPr>
            <a:r>
              <a:rPr lang="en-US" sz="700" b="1" dirty="0">
                <a:solidFill>
                  <a:srgbClr val="FFFFFF"/>
                </a:solidFill>
                <a:latin typeface="Calibri" pitchFamily="34" charset="0"/>
                <a:ea typeface="Calibri" pitchFamily="34" charset="-122"/>
                <a:cs typeface="Calibri" pitchFamily="34" charset="-120"/>
              </a:rPr>
              <a:t>Marge</a:t>
            </a:r>
            <a:endParaRPr lang="en-US" sz="700" dirty="0"/>
          </a:p>
        </p:txBody>
      </p:sp>
      <p:sp>
        <p:nvSpPr>
          <p:cNvPr id="19" name="Text 17"/>
          <p:cNvSpPr/>
          <p:nvPr/>
        </p:nvSpPr>
        <p:spPr>
          <a:xfrm>
            <a:off x="6784848" y="1572768"/>
            <a:ext cx="658368" cy="463296"/>
          </a:xfrm>
          <a:prstGeom prst="rect">
            <a:avLst/>
          </a:prstGeom>
          <a:noFill/>
          <a:ln/>
        </p:spPr>
        <p:txBody>
          <a:bodyPr wrap="square" lIns="0" tIns="0" rIns="0" bIns="0" rtlCol="0" anchor="ctr"/>
          <a:lstStyle/>
          <a:p>
            <a:pPr marL="0" indent="0" algn="ctr">
              <a:buNone/>
            </a:pPr>
            <a:r>
              <a:rPr lang="en-US" sz="700" b="1">
                <a:solidFill>
                  <a:srgbClr val="FFFFFF"/>
                </a:solidFill>
                <a:latin typeface="Calibri" pitchFamily="34" charset="0"/>
                <a:ea typeface="Calibri" pitchFamily="34" charset="-122"/>
                <a:cs typeface="Calibri" pitchFamily="34" charset="-120"/>
              </a:rPr>
              <a:t>abacus </a:t>
            </a:r>
            <a:r>
              <a:rPr lang="en-US" sz="700" b="1" smtClean="0">
                <a:solidFill>
                  <a:srgbClr val="FFFFFF"/>
                </a:solidFill>
                <a:latin typeface="Calibri" pitchFamily="34" charset="0"/>
                <a:ea typeface="Calibri" pitchFamily="34" charset="-122"/>
                <a:cs typeface="Calibri" pitchFamily="34" charset="-120"/>
              </a:rPr>
              <a:t>Nachsteuer-</a:t>
            </a:r>
            <a:endParaRPr lang="en-US" sz="700" dirty="0"/>
          </a:p>
          <a:p>
            <a:pPr marL="0" indent="0" algn="ctr">
              <a:buNone/>
            </a:pPr>
            <a:r>
              <a:rPr lang="en-US" sz="700" b="1" dirty="0">
                <a:solidFill>
                  <a:srgbClr val="FFFFFF"/>
                </a:solidFill>
                <a:latin typeface="Calibri" pitchFamily="34" charset="0"/>
                <a:ea typeface="Calibri" pitchFamily="34" charset="-122"/>
                <a:cs typeface="Calibri" pitchFamily="34" charset="-120"/>
              </a:rPr>
              <a:t>Gewinn/Jahr</a:t>
            </a:r>
            <a:endParaRPr lang="en-US" sz="700" dirty="0"/>
          </a:p>
        </p:txBody>
      </p:sp>
      <p:sp>
        <p:nvSpPr>
          <p:cNvPr id="20" name="Text 18"/>
          <p:cNvSpPr/>
          <p:nvPr/>
        </p:nvSpPr>
        <p:spPr>
          <a:xfrm>
            <a:off x="7479792" y="1572768"/>
            <a:ext cx="274320" cy="463296"/>
          </a:xfrm>
          <a:prstGeom prst="rect">
            <a:avLst/>
          </a:prstGeom>
          <a:noFill/>
          <a:ln/>
        </p:spPr>
        <p:txBody>
          <a:bodyPr wrap="square" lIns="0" tIns="0" rIns="0" bIns="0" rtlCol="0" anchor="ctr"/>
          <a:lstStyle/>
          <a:p>
            <a:pPr marL="0" indent="0" algn="ctr">
              <a:buNone/>
            </a:pPr>
            <a:r>
              <a:rPr lang="en-US" sz="700" b="1" dirty="0">
                <a:solidFill>
                  <a:srgbClr val="FFFFFF"/>
                </a:solidFill>
                <a:latin typeface="Calibri" pitchFamily="34" charset="0"/>
                <a:ea typeface="Calibri" pitchFamily="34" charset="-122"/>
                <a:cs typeface="Calibri" pitchFamily="34" charset="-120"/>
              </a:rPr>
              <a:t>KGV</a:t>
            </a:r>
            <a:endParaRPr lang="en-US" sz="700" dirty="0"/>
          </a:p>
        </p:txBody>
      </p:sp>
      <p:sp>
        <p:nvSpPr>
          <p:cNvPr id="21" name="Text 19"/>
          <p:cNvSpPr/>
          <p:nvPr/>
        </p:nvSpPr>
        <p:spPr>
          <a:xfrm>
            <a:off x="7790688" y="1572768"/>
            <a:ext cx="1335024" cy="463296"/>
          </a:xfrm>
          <a:prstGeom prst="rect">
            <a:avLst/>
          </a:prstGeom>
          <a:noFill/>
          <a:ln/>
        </p:spPr>
        <p:txBody>
          <a:bodyPr wrap="square" lIns="0" tIns="0" rIns="0" bIns="0" rtlCol="0" anchor="ctr"/>
          <a:lstStyle/>
          <a:p>
            <a:pPr marL="0" indent="0" algn="ctr">
              <a:buNone/>
            </a:pPr>
            <a:r>
              <a:rPr lang="en-US" sz="700" b="1" dirty="0">
                <a:solidFill>
                  <a:srgbClr val="FFFFFF"/>
                </a:solidFill>
                <a:latin typeface="Calibri" pitchFamily="34" charset="0"/>
                <a:ea typeface="Calibri" pitchFamily="34" charset="-122"/>
                <a:cs typeface="Calibri" pitchFamily="34" charset="-120"/>
              </a:rPr>
              <a:t>abacus</a:t>
            </a:r>
            <a:endParaRPr lang="en-US" sz="700" dirty="0"/>
          </a:p>
          <a:p>
            <a:pPr marL="0" indent="0" algn="ctr">
              <a:buNone/>
            </a:pPr>
            <a:r>
              <a:rPr lang="en-US" sz="700" b="1" dirty="0">
                <a:solidFill>
                  <a:srgbClr val="FFFFFF"/>
                </a:solidFill>
                <a:latin typeface="Calibri" pitchFamily="34" charset="0"/>
                <a:ea typeface="Calibri" pitchFamily="34" charset="-122"/>
                <a:cs typeface="Calibri" pitchFamily="34" charset="-120"/>
              </a:rPr>
              <a:t>Marktwert</a:t>
            </a:r>
            <a:endParaRPr lang="en-US" sz="700" dirty="0"/>
          </a:p>
        </p:txBody>
      </p:sp>
      <p:sp>
        <p:nvSpPr>
          <p:cNvPr id="22" name="Shape 20"/>
          <p:cNvSpPr/>
          <p:nvPr/>
        </p:nvSpPr>
        <p:spPr>
          <a:xfrm>
            <a:off x="0" y="2133600"/>
            <a:ext cx="9144000" cy="876300"/>
          </a:xfrm>
          <a:prstGeom prst="rect">
            <a:avLst/>
          </a:prstGeom>
          <a:solidFill>
            <a:srgbClr val="FFFFFF"/>
          </a:solidFill>
          <a:ln w="5080">
            <a:solidFill>
              <a:srgbClr val="D1D5DB"/>
            </a:solidFill>
            <a:prstDash val="solid"/>
          </a:ln>
        </p:spPr>
      </p:sp>
      <p:sp>
        <p:nvSpPr>
          <p:cNvPr id="23" name="Shape 21"/>
          <p:cNvSpPr/>
          <p:nvPr/>
        </p:nvSpPr>
        <p:spPr>
          <a:xfrm>
            <a:off x="36576" y="2210308"/>
            <a:ext cx="680974" cy="718109"/>
          </a:xfrm>
          <a:prstGeom prst="roundRect">
            <a:avLst>
              <a:gd name="adj" fmla="val 13333"/>
            </a:avLst>
          </a:prstGeom>
          <a:solidFill>
            <a:srgbClr val="5B6F8A"/>
          </a:solidFill>
          <a:ln w="12700">
            <a:solidFill>
              <a:srgbClr val="5B6F8A"/>
            </a:solidFill>
            <a:prstDash val="solid"/>
          </a:ln>
        </p:spPr>
      </p:sp>
      <p:sp>
        <p:nvSpPr>
          <p:cNvPr id="24" name="Text 22"/>
          <p:cNvSpPr/>
          <p:nvPr/>
        </p:nvSpPr>
        <p:spPr>
          <a:xfrm>
            <a:off x="36576" y="2210308"/>
            <a:ext cx="680974" cy="718109"/>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2030</a:t>
            </a:r>
            <a:endParaRPr lang="en-US" sz="1100" dirty="0"/>
          </a:p>
        </p:txBody>
      </p:sp>
      <p:sp>
        <p:nvSpPr>
          <p:cNvPr id="25" name="Text 23"/>
          <p:cNvSpPr/>
          <p:nvPr/>
        </p:nvSpPr>
        <p:spPr>
          <a:xfrm>
            <a:off x="774954" y="2149348"/>
            <a:ext cx="402336"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1 %</a:t>
            </a:r>
            <a:endParaRPr lang="en-US" sz="1050" dirty="0"/>
          </a:p>
        </p:txBody>
      </p:sp>
      <p:sp>
        <p:nvSpPr>
          <p:cNvPr id="26" name="Text 24"/>
          <p:cNvSpPr/>
          <p:nvPr/>
        </p:nvSpPr>
        <p:spPr>
          <a:xfrm>
            <a:off x="2164486" y="2149348"/>
            <a:ext cx="510431"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1 </a:t>
            </a:r>
            <a:r>
              <a:rPr lang="en-US" sz="1050" b="1" dirty="0">
                <a:solidFill>
                  <a:srgbClr val="1A2E44"/>
                </a:solidFill>
                <a:latin typeface="Calibri" pitchFamily="34" charset="0"/>
                <a:ea typeface="Calibri" pitchFamily="34" charset="-122"/>
                <a:cs typeface="Calibri" pitchFamily="34" charset="-120"/>
              </a:rPr>
              <a:t>%</a:t>
            </a:r>
            <a:endParaRPr lang="en-US" sz="1050" dirty="0"/>
          </a:p>
        </p:txBody>
      </p:sp>
      <p:sp>
        <p:nvSpPr>
          <p:cNvPr id="27" name="Text 25"/>
          <p:cNvSpPr/>
          <p:nvPr/>
        </p:nvSpPr>
        <p:spPr>
          <a:xfrm>
            <a:off x="2665826" y="2149348"/>
            <a:ext cx="629469"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4.000</a:t>
            </a:r>
            <a:endParaRPr lang="en-US" sz="1050" dirty="0"/>
          </a:p>
        </p:txBody>
      </p:sp>
      <p:sp>
        <p:nvSpPr>
          <p:cNvPr id="29" name="Text 27"/>
          <p:cNvSpPr/>
          <p:nvPr/>
        </p:nvSpPr>
        <p:spPr>
          <a:xfrm>
            <a:off x="4274196" y="2149348"/>
            <a:ext cx="716904" cy="840029"/>
          </a:xfrm>
          <a:prstGeom prst="rect">
            <a:avLst/>
          </a:prstGeom>
          <a:noFill/>
          <a:ln/>
        </p:spPr>
        <p:txBody>
          <a:bodyPr wrap="square" lIns="0" tIns="0" rIns="0" bIns="0" rtlCol="0" anchor="ctr"/>
          <a:lstStyle/>
          <a:p>
            <a:pPr marL="0" indent="0" algn="ctr">
              <a:buNone/>
            </a:pPr>
            <a:r>
              <a:rPr lang="en-US" sz="1050" b="1" smtClean="0">
                <a:solidFill>
                  <a:srgbClr val="028090"/>
                </a:solidFill>
                <a:latin typeface="Calibri" pitchFamily="34" charset="0"/>
                <a:ea typeface="Calibri" pitchFamily="34" charset="-122"/>
                <a:cs typeface="Calibri" pitchFamily="34" charset="-120"/>
              </a:rPr>
              <a:t>1,46 </a:t>
            </a:r>
            <a:r>
              <a:rPr lang="en-US" sz="1050" b="1" dirty="0">
                <a:solidFill>
                  <a:srgbClr val="028090"/>
                </a:solidFill>
                <a:latin typeface="Calibri" pitchFamily="34" charset="0"/>
                <a:ea typeface="Calibri" pitchFamily="34" charset="-122"/>
                <a:cs typeface="Calibri" pitchFamily="34" charset="-120"/>
              </a:rPr>
              <a:t>Mio. €</a:t>
            </a:r>
            <a:endParaRPr lang="en-US" sz="1050" dirty="0"/>
          </a:p>
        </p:txBody>
      </p:sp>
      <p:sp>
        <p:nvSpPr>
          <p:cNvPr id="30" name="Text 28"/>
          <p:cNvSpPr/>
          <p:nvPr/>
        </p:nvSpPr>
        <p:spPr>
          <a:xfrm>
            <a:off x="5004848" y="2149348"/>
            <a:ext cx="481552"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35 %</a:t>
            </a:r>
            <a:endParaRPr lang="en-US" sz="1050" dirty="0"/>
          </a:p>
        </p:txBody>
      </p:sp>
      <p:sp>
        <p:nvSpPr>
          <p:cNvPr id="31" name="Text 29"/>
          <p:cNvSpPr/>
          <p:nvPr/>
        </p:nvSpPr>
        <p:spPr>
          <a:xfrm>
            <a:off x="5499100" y="2149348"/>
            <a:ext cx="755650"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0,51 </a:t>
            </a:r>
            <a:r>
              <a:rPr lang="en-US" sz="1050" b="1" dirty="0">
                <a:solidFill>
                  <a:srgbClr val="1A2E44"/>
                </a:solidFill>
                <a:latin typeface="Calibri" pitchFamily="34" charset="0"/>
                <a:ea typeface="Calibri" pitchFamily="34" charset="-122"/>
                <a:cs typeface="Calibri" pitchFamily="34" charset="-120"/>
              </a:rPr>
              <a:t>Mio. €</a:t>
            </a:r>
            <a:endParaRPr lang="en-US" sz="1050" dirty="0"/>
          </a:p>
        </p:txBody>
      </p:sp>
      <p:sp>
        <p:nvSpPr>
          <p:cNvPr id="32" name="Text 30"/>
          <p:cNvSpPr/>
          <p:nvPr/>
        </p:nvSpPr>
        <p:spPr>
          <a:xfrm>
            <a:off x="6273800" y="2149348"/>
            <a:ext cx="412750"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50 %</a:t>
            </a:r>
            <a:endParaRPr lang="en-US" sz="1050" dirty="0"/>
          </a:p>
        </p:txBody>
      </p:sp>
      <p:sp>
        <p:nvSpPr>
          <p:cNvPr id="33" name="Text 31"/>
          <p:cNvSpPr/>
          <p:nvPr/>
        </p:nvSpPr>
        <p:spPr>
          <a:xfrm>
            <a:off x="6705600" y="2149348"/>
            <a:ext cx="755650" cy="840029"/>
          </a:xfrm>
          <a:prstGeom prst="rect">
            <a:avLst/>
          </a:prstGeom>
          <a:noFill/>
          <a:ln/>
        </p:spPr>
        <p:txBody>
          <a:bodyPr wrap="square" lIns="0" tIns="0" rIns="0" bIns="0" rtlCol="0" anchor="ctr"/>
          <a:lstStyle/>
          <a:p>
            <a:pPr marL="0" indent="0" algn="ctr">
              <a:buNone/>
            </a:pPr>
            <a:r>
              <a:rPr lang="en-US" sz="1050" b="1" smtClean="0">
                <a:solidFill>
                  <a:srgbClr val="059669"/>
                </a:solidFill>
                <a:latin typeface="Calibri" pitchFamily="34" charset="0"/>
                <a:ea typeface="Calibri" pitchFamily="34" charset="-122"/>
                <a:cs typeface="Calibri" pitchFamily="34" charset="-120"/>
              </a:rPr>
              <a:t>0,26 </a:t>
            </a:r>
            <a:r>
              <a:rPr lang="en-US" sz="1050" b="1" dirty="0">
                <a:solidFill>
                  <a:srgbClr val="059669"/>
                </a:solidFill>
                <a:latin typeface="Calibri" pitchFamily="34" charset="0"/>
                <a:ea typeface="Calibri" pitchFamily="34" charset="-122"/>
                <a:cs typeface="Calibri" pitchFamily="34" charset="-120"/>
              </a:rPr>
              <a:t>Mio. €</a:t>
            </a:r>
            <a:endParaRPr lang="en-US" sz="1050" dirty="0"/>
          </a:p>
        </p:txBody>
      </p:sp>
      <p:sp>
        <p:nvSpPr>
          <p:cNvPr id="34" name="Text 32"/>
          <p:cNvSpPr/>
          <p:nvPr/>
        </p:nvSpPr>
        <p:spPr>
          <a:xfrm>
            <a:off x="7488936" y="2149348"/>
            <a:ext cx="256032"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4</a:t>
            </a:r>
            <a:r>
              <a:rPr lang="en-US" sz="1050" smtClean="0">
                <a:solidFill>
                  <a:srgbClr val="5A6272"/>
                </a:solidFill>
                <a:latin typeface="Calibri" pitchFamily="34" charset="0"/>
                <a:ea typeface="Calibri" pitchFamily="34" charset="-122"/>
                <a:cs typeface="Calibri" pitchFamily="34" charset="-120"/>
              </a:rPr>
              <a:t>0</a:t>
            </a:r>
            <a:endParaRPr lang="en-US" sz="1050" dirty="0"/>
          </a:p>
        </p:txBody>
      </p:sp>
      <p:sp>
        <p:nvSpPr>
          <p:cNvPr id="35" name="Shape 33"/>
          <p:cNvSpPr/>
          <p:nvPr/>
        </p:nvSpPr>
        <p:spPr>
          <a:xfrm>
            <a:off x="7790688" y="2198116"/>
            <a:ext cx="1335024" cy="742493"/>
          </a:xfrm>
          <a:prstGeom prst="rect">
            <a:avLst/>
          </a:prstGeom>
          <a:solidFill>
            <a:srgbClr val="5B6F8A"/>
          </a:solidFill>
          <a:ln w="12700">
            <a:solidFill>
              <a:srgbClr val="5B6F8A"/>
            </a:solidFill>
            <a:prstDash val="solid"/>
          </a:ln>
        </p:spPr>
      </p:sp>
      <p:sp>
        <p:nvSpPr>
          <p:cNvPr id="36" name="Text 34"/>
          <p:cNvSpPr/>
          <p:nvPr/>
        </p:nvSpPr>
        <p:spPr>
          <a:xfrm>
            <a:off x="7790688" y="2198116"/>
            <a:ext cx="1335024" cy="742493"/>
          </a:xfrm>
          <a:prstGeom prst="rect">
            <a:avLst/>
          </a:prstGeom>
          <a:noFill/>
          <a:ln/>
        </p:spPr>
        <p:txBody>
          <a:bodyPr wrap="square" lIns="0" tIns="0" rIns="0" bIns="0" rtlCol="0" anchor="ctr"/>
          <a:lstStyle/>
          <a:p>
            <a:pPr marL="0" indent="0" algn="ctr">
              <a:buNone/>
            </a:pPr>
            <a:r>
              <a:rPr lang="en-US" sz="1100" b="1" smtClean="0">
                <a:solidFill>
                  <a:srgbClr val="FFFFFF"/>
                </a:solidFill>
                <a:latin typeface="Calibri" pitchFamily="34" charset="0"/>
                <a:ea typeface="Calibri" pitchFamily="34" charset="-122"/>
                <a:cs typeface="Calibri" pitchFamily="34" charset="-120"/>
              </a:rPr>
              <a:t>10 </a:t>
            </a:r>
            <a:r>
              <a:rPr lang="en-US" sz="1100" b="1" dirty="0">
                <a:solidFill>
                  <a:srgbClr val="FFFFFF"/>
                </a:solidFill>
                <a:latin typeface="Calibri" pitchFamily="34" charset="0"/>
                <a:ea typeface="Calibri" pitchFamily="34" charset="-122"/>
                <a:cs typeface="Calibri" pitchFamily="34" charset="-120"/>
              </a:rPr>
              <a:t>Mio. €</a:t>
            </a:r>
            <a:endParaRPr lang="en-US" sz="1100" dirty="0"/>
          </a:p>
        </p:txBody>
      </p:sp>
      <p:sp>
        <p:nvSpPr>
          <p:cNvPr id="37" name="Shape 35"/>
          <p:cNvSpPr/>
          <p:nvPr/>
        </p:nvSpPr>
        <p:spPr>
          <a:xfrm>
            <a:off x="0" y="3013762"/>
            <a:ext cx="9144000" cy="888797"/>
          </a:xfrm>
          <a:prstGeom prst="rect">
            <a:avLst/>
          </a:prstGeom>
          <a:solidFill>
            <a:srgbClr val="F7F8FA"/>
          </a:solidFill>
          <a:ln w="5080">
            <a:solidFill>
              <a:srgbClr val="D1D5DB"/>
            </a:solidFill>
            <a:prstDash val="solid"/>
          </a:ln>
        </p:spPr>
      </p:sp>
      <p:sp>
        <p:nvSpPr>
          <p:cNvPr id="38" name="Shape 36"/>
          <p:cNvSpPr/>
          <p:nvPr/>
        </p:nvSpPr>
        <p:spPr>
          <a:xfrm>
            <a:off x="36576" y="3099106"/>
            <a:ext cx="687324" cy="718109"/>
          </a:xfrm>
          <a:prstGeom prst="roundRect">
            <a:avLst>
              <a:gd name="adj" fmla="val 13333"/>
            </a:avLst>
          </a:prstGeom>
          <a:solidFill>
            <a:srgbClr val="028090"/>
          </a:solidFill>
          <a:ln w="12700">
            <a:solidFill>
              <a:srgbClr val="028090"/>
            </a:solidFill>
            <a:prstDash val="solid"/>
          </a:ln>
        </p:spPr>
      </p:sp>
      <p:sp>
        <p:nvSpPr>
          <p:cNvPr id="39" name="Text 37"/>
          <p:cNvSpPr/>
          <p:nvPr/>
        </p:nvSpPr>
        <p:spPr>
          <a:xfrm>
            <a:off x="36576" y="3099106"/>
            <a:ext cx="700024" cy="718109"/>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2035</a:t>
            </a:r>
            <a:endParaRPr lang="en-US" sz="1100" dirty="0"/>
          </a:p>
        </p:txBody>
      </p:sp>
      <p:sp>
        <p:nvSpPr>
          <p:cNvPr id="40" name="Text 38"/>
          <p:cNvSpPr/>
          <p:nvPr/>
        </p:nvSpPr>
        <p:spPr>
          <a:xfrm>
            <a:off x="774954" y="3038146"/>
            <a:ext cx="402336"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5 %</a:t>
            </a:r>
            <a:endParaRPr lang="en-US" sz="1050" dirty="0"/>
          </a:p>
        </p:txBody>
      </p:sp>
      <p:sp>
        <p:nvSpPr>
          <p:cNvPr id="41" name="Text 39"/>
          <p:cNvSpPr/>
          <p:nvPr/>
        </p:nvSpPr>
        <p:spPr>
          <a:xfrm>
            <a:off x="2168091" y="3038146"/>
            <a:ext cx="515565"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1,5 </a:t>
            </a:r>
            <a:r>
              <a:rPr lang="en-US" sz="1050" b="1" dirty="0">
                <a:solidFill>
                  <a:srgbClr val="1A2E44"/>
                </a:solidFill>
                <a:latin typeface="Calibri" pitchFamily="34" charset="0"/>
                <a:ea typeface="Calibri" pitchFamily="34" charset="-122"/>
                <a:cs typeface="Calibri" pitchFamily="34" charset="-120"/>
              </a:rPr>
              <a:t>%</a:t>
            </a:r>
            <a:endParaRPr lang="en-US" sz="1050" dirty="0"/>
          </a:p>
        </p:txBody>
      </p:sp>
      <p:sp>
        <p:nvSpPr>
          <p:cNvPr id="42" name="Text 40"/>
          <p:cNvSpPr/>
          <p:nvPr/>
        </p:nvSpPr>
        <p:spPr>
          <a:xfrm>
            <a:off x="2668172" y="3038146"/>
            <a:ext cx="640531" cy="840029"/>
          </a:xfrm>
          <a:prstGeom prst="rect">
            <a:avLst/>
          </a:prstGeom>
          <a:noFill/>
          <a:ln/>
        </p:spPr>
        <p:txBody>
          <a:bodyPr wrap="square" lIns="0" tIns="0" rIns="0" bIns="0" rtlCol="0" anchor="ctr"/>
          <a:lstStyle/>
          <a:p>
            <a:pPr marL="0" indent="0" algn="ctr">
              <a:buNone/>
            </a:pPr>
            <a:r>
              <a:rPr lang="en-US" sz="1050" b="1" dirty="0">
                <a:solidFill>
                  <a:srgbClr val="1A2E44"/>
                </a:solidFill>
                <a:latin typeface="Calibri" pitchFamily="34" charset="0"/>
                <a:ea typeface="Calibri" pitchFamily="34" charset="-122"/>
                <a:cs typeface="Calibri" pitchFamily="34" charset="-120"/>
              </a:rPr>
              <a:t>3</a:t>
            </a:r>
            <a:r>
              <a:rPr lang="en-US" sz="1050" b="1" smtClean="0">
                <a:solidFill>
                  <a:srgbClr val="1A2E44"/>
                </a:solidFill>
                <a:latin typeface="Calibri" pitchFamily="34" charset="0"/>
                <a:ea typeface="Calibri" pitchFamily="34" charset="-122"/>
                <a:cs typeface="Calibri" pitchFamily="34" charset="-120"/>
              </a:rPr>
              <a:t>0.000</a:t>
            </a:r>
            <a:endParaRPr lang="en-US" sz="1050" dirty="0"/>
          </a:p>
        </p:txBody>
      </p:sp>
      <p:sp>
        <p:nvSpPr>
          <p:cNvPr id="43" name="Text 41"/>
          <p:cNvSpPr/>
          <p:nvPr/>
        </p:nvSpPr>
        <p:spPr>
          <a:xfrm>
            <a:off x="3392460" y="3038146"/>
            <a:ext cx="910699" cy="840029"/>
          </a:xfrm>
          <a:prstGeom prst="rect">
            <a:avLst/>
          </a:prstGeom>
          <a:noFill/>
          <a:ln/>
        </p:spPr>
        <p:txBody>
          <a:bodyPr wrap="square" lIns="0" tIns="0" rIns="0" bIns="0" rtlCol="0" anchor="ctr"/>
          <a:lstStyle/>
          <a:p>
            <a:pPr algn="ctr"/>
            <a:r>
              <a:rPr lang="en-US" sz="1000" smtClean="0">
                <a:solidFill>
                  <a:srgbClr val="5A6272"/>
                </a:solidFill>
                <a:latin typeface="Calibri" pitchFamily="34" charset="0"/>
                <a:ea typeface="Calibri" pitchFamily="34" charset="-122"/>
                <a:cs typeface="Calibri" pitchFamily="34" charset="-120"/>
              </a:rPr>
              <a:t>320 €</a:t>
            </a:r>
            <a:endParaRPr lang="en-US" sz="1000" dirty="0"/>
          </a:p>
        </p:txBody>
      </p:sp>
      <p:sp>
        <p:nvSpPr>
          <p:cNvPr id="44" name="Text 42"/>
          <p:cNvSpPr/>
          <p:nvPr/>
        </p:nvSpPr>
        <p:spPr>
          <a:xfrm>
            <a:off x="4274196" y="3038146"/>
            <a:ext cx="716904" cy="840029"/>
          </a:xfrm>
          <a:prstGeom prst="rect">
            <a:avLst/>
          </a:prstGeom>
          <a:noFill/>
          <a:ln/>
        </p:spPr>
        <p:txBody>
          <a:bodyPr wrap="square" lIns="0" tIns="0" rIns="0" bIns="0" rtlCol="0" anchor="ctr"/>
          <a:lstStyle/>
          <a:p>
            <a:pPr marL="0" indent="0" algn="ctr">
              <a:buNone/>
            </a:pPr>
            <a:r>
              <a:rPr lang="en-US" sz="1050" b="1" smtClean="0">
                <a:solidFill>
                  <a:srgbClr val="028090"/>
                </a:solidFill>
                <a:latin typeface="Calibri" pitchFamily="34" charset="0"/>
                <a:ea typeface="Calibri" pitchFamily="34" charset="-122"/>
                <a:cs typeface="Calibri" pitchFamily="34" charset="-120"/>
              </a:rPr>
              <a:t>9,58 </a:t>
            </a:r>
            <a:r>
              <a:rPr lang="en-US" sz="1050" b="1" dirty="0">
                <a:solidFill>
                  <a:srgbClr val="028090"/>
                </a:solidFill>
                <a:latin typeface="Calibri" pitchFamily="34" charset="0"/>
                <a:ea typeface="Calibri" pitchFamily="34" charset="-122"/>
                <a:cs typeface="Calibri" pitchFamily="34" charset="-120"/>
              </a:rPr>
              <a:t>Mio. €</a:t>
            </a:r>
            <a:endParaRPr lang="en-US" sz="1050" dirty="0"/>
          </a:p>
        </p:txBody>
      </p:sp>
      <p:sp>
        <p:nvSpPr>
          <p:cNvPr id="45" name="Text 43"/>
          <p:cNvSpPr/>
          <p:nvPr/>
        </p:nvSpPr>
        <p:spPr>
          <a:xfrm>
            <a:off x="5004848" y="3038146"/>
            <a:ext cx="481552"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32 %</a:t>
            </a:r>
            <a:endParaRPr lang="en-US" sz="1050" dirty="0"/>
          </a:p>
        </p:txBody>
      </p:sp>
      <p:sp>
        <p:nvSpPr>
          <p:cNvPr id="46" name="Text 44"/>
          <p:cNvSpPr/>
          <p:nvPr/>
        </p:nvSpPr>
        <p:spPr>
          <a:xfrm>
            <a:off x="5505450" y="3038146"/>
            <a:ext cx="755650"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3,07 </a:t>
            </a:r>
            <a:r>
              <a:rPr lang="en-US" sz="1050" b="1" dirty="0">
                <a:solidFill>
                  <a:srgbClr val="1A2E44"/>
                </a:solidFill>
                <a:latin typeface="Calibri" pitchFamily="34" charset="0"/>
                <a:ea typeface="Calibri" pitchFamily="34" charset="-122"/>
                <a:cs typeface="Calibri" pitchFamily="34" charset="-120"/>
              </a:rPr>
              <a:t>Mio. €</a:t>
            </a:r>
            <a:endParaRPr lang="en-US" sz="1050" dirty="0"/>
          </a:p>
        </p:txBody>
      </p:sp>
      <p:sp>
        <p:nvSpPr>
          <p:cNvPr id="47" name="Text 45"/>
          <p:cNvSpPr/>
          <p:nvPr/>
        </p:nvSpPr>
        <p:spPr>
          <a:xfrm>
            <a:off x="6280150" y="3038146"/>
            <a:ext cx="406400"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55 %</a:t>
            </a:r>
            <a:endParaRPr lang="en-US" sz="1050" dirty="0"/>
          </a:p>
        </p:txBody>
      </p:sp>
      <p:sp>
        <p:nvSpPr>
          <p:cNvPr id="48" name="Text 46"/>
          <p:cNvSpPr/>
          <p:nvPr/>
        </p:nvSpPr>
        <p:spPr>
          <a:xfrm>
            <a:off x="6692900" y="3050846"/>
            <a:ext cx="768350" cy="840029"/>
          </a:xfrm>
          <a:prstGeom prst="rect">
            <a:avLst/>
          </a:prstGeom>
          <a:noFill/>
          <a:ln/>
        </p:spPr>
        <p:txBody>
          <a:bodyPr wrap="square" lIns="0" tIns="0" rIns="0" bIns="0" rtlCol="0" anchor="ctr"/>
          <a:lstStyle/>
          <a:p>
            <a:pPr marL="0" indent="0" algn="ctr">
              <a:buNone/>
            </a:pPr>
            <a:r>
              <a:rPr lang="en-US" sz="1050" b="1" smtClean="0">
                <a:solidFill>
                  <a:srgbClr val="059669"/>
                </a:solidFill>
                <a:latin typeface="Calibri" pitchFamily="34" charset="0"/>
                <a:ea typeface="Calibri" pitchFamily="34" charset="-122"/>
                <a:cs typeface="Calibri" pitchFamily="34" charset="-120"/>
              </a:rPr>
              <a:t>1,69 </a:t>
            </a:r>
            <a:r>
              <a:rPr lang="en-US" sz="1050" b="1" dirty="0">
                <a:solidFill>
                  <a:srgbClr val="059669"/>
                </a:solidFill>
                <a:latin typeface="Calibri" pitchFamily="34" charset="0"/>
                <a:ea typeface="Calibri" pitchFamily="34" charset="-122"/>
                <a:cs typeface="Calibri" pitchFamily="34" charset="-120"/>
              </a:rPr>
              <a:t>Mio. €</a:t>
            </a:r>
            <a:endParaRPr lang="en-US" sz="1050" dirty="0"/>
          </a:p>
        </p:txBody>
      </p:sp>
      <p:sp>
        <p:nvSpPr>
          <p:cNvPr id="49" name="Text 47"/>
          <p:cNvSpPr/>
          <p:nvPr/>
        </p:nvSpPr>
        <p:spPr>
          <a:xfrm>
            <a:off x="7488936" y="3038146"/>
            <a:ext cx="256032" cy="840029"/>
          </a:xfrm>
          <a:prstGeom prst="rect">
            <a:avLst/>
          </a:prstGeom>
          <a:noFill/>
          <a:ln/>
        </p:spPr>
        <p:txBody>
          <a:bodyPr wrap="square" lIns="0" tIns="0" rIns="0" bIns="0" rtlCol="0" anchor="ctr"/>
          <a:lstStyle/>
          <a:p>
            <a:pPr marL="0" indent="0" algn="ctr">
              <a:buNone/>
            </a:pPr>
            <a:r>
              <a:rPr lang="de-DE" sz="1050" smtClean="0">
                <a:solidFill>
                  <a:srgbClr val="5A6272"/>
                </a:solidFill>
                <a:latin typeface="Calibri" pitchFamily="34" charset="0"/>
                <a:cs typeface="Calibri" pitchFamily="34" charset="-120"/>
              </a:rPr>
              <a:t>35</a:t>
            </a:r>
            <a:endParaRPr lang="en-US" sz="1050" dirty="0"/>
          </a:p>
        </p:txBody>
      </p:sp>
      <p:sp>
        <p:nvSpPr>
          <p:cNvPr id="50" name="Shape 48"/>
          <p:cNvSpPr/>
          <p:nvPr/>
        </p:nvSpPr>
        <p:spPr>
          <a:xfrm>
            <a:off x="7790688" y="3086914"/>
            <a:ext cx="1335024" cy="742493"/>
          </a:xfrm>
          <a:prstGeom prst="rect">
            <a:avLst/>
          </a:prstGeom>
          <a:solidFill>
            <a:srgbClr val="028090"/>
          </a:solidFill>
          <a:ln w="12700">
            <a:solidFill>
              <a:srgbClr val="028090"/>
            </a:solidFill>
            <a:prstDash val="solid"/>
          </a:ln>
        </p:spPr>
      </p:sp>
      <p:sp>
        <p:nvSpPr>
          <p:cNvPr id="51" name="Text 49"/>
          <p:cNvSpPr/>
          <p:nvPr/>
        </p:nvSpPr>
        <p:spPr>
          <a:xfrm>
            <a:off x="7790688" y="3086914"/>
            <a:ext cx="1335024" cy="742493"/>
          </a:xfrm>
          <a:prstGeom prst="rect">
            <a:avLst/>
          </a:prstGeom>
          <a:noFill/>
          <a:ln/>
        </p:spPr>
        <p:txBody>
          <a:bodyPr wrap="square" lIns="0" tIns="0" rIns="0" bIns="0" rtlCol="0" anchor="ctr"/>
          <a:lstStyle/>
          <a:p>
            <a:pPr marL="0" indent="0" algn="ctr">
              <a:buNone/>
            </a:pPr>
            <a:r>
              <a:rPr lang="en-US" sz="1100" b="1" smtClean="0">
                <a:solidFill>
                  <a:srgbClr val="FFFFFF"/>
                </a:solidFill>
                <a:latin typeface="Calibri" pitchFamily="34" charset="0"/>
                <a:ea typeface="Calibri" pitchFamily="34" charset="-122"/>
                <a:cs typeface="Calibri" pitchFamily="34" charset="-120"/>
              </a:rPr>
              <a:t>59 Mio</a:t>
            </a:r>
            <a:r>
              <a:rPr lang="en-US" sz="1100" b="1" dirty="0">
                <a:solidFill>
                  <a:srgbClr val="FFFFFF"/>
                </a:solidFill>
                <a:latin typeface="Calibri" pitchFamily="34" charset="0"/>
                <a:ea typeface="Calibri" pitchFamily="34" charset="-122"/>
                <a:cs typeface="Calibri" pitchFamily="34" charset="-120"/>
              </a:rPr>
              <a:t>. €</a:t>
            </a:r>
            <a:endParaRPr lang="en-US" sz="1100" dirty="0"/>
          </a:p>
        </p:txBody>
      </p:sp>
      <p:sp>
        <p:nvSpPr>
          <p:cNvPr id="52" name="Shape 50"/>
          <p:cNvSpPr/>
          <p:nvPr/>
        </p:nvSpPr>
        <p:spPr>
          <a:xfrm>
            <a:off x="0" y="3902558"/>
            <a:ext cx="9144000" cy="888797"/>
          </a:xfrm>
          <a:prstGeom prst="rect">
            <a:avLst/>
          </a:prstGeom>
          <a:solidFill>
            <a:srgbClr val="FFFFFF"/>
          </a:solidFill>
          <a:ln w="5080">
            <a:solidFill>
              <a:srgbClr val="D1D5DB"/>
            </a:solidFill>
            <a:prstDash val="solid"/>
          </a:ln>
        </p:spPr>
      </p:sp>
      <p:sp>
        <p:nvSpPr>
          <p:cNvPr id="53" name="Shape 51"/>
          <p:cNvSpPr/>
          <p:nvPr/>
        </p:nvSpPr>
        <p:spPr>
          <a:xfrm>
            <a:off x="36576" y="3987902"/>
            <a:ext cx="680974" cy="718109"/>
          </a:xfrm>
          <a:prstGeom prst="roundRect">
            <a:avLst>
              <a:gd name="adj" fmla="val 13333"/>
            </a:avLst>
          </a:prstGeom>
          <a:solidFill>
            <a:srgbClr val="E8650A"/>
          </a:solidFill>
          <a:ln w="12700">
            <a:solidFill>
              <a:srgbClr val="E8650A"/>
            </a:solidFill>
            <a:prstDash val="solid"/>
          </a:ln>
        </p:spPr>
      </p:sp>
      <p:sp>
        <p:nvSpPr>
          <p:cNvPr id="54" name="Text 52"/>
          <p:cNvSpPr/>
          <p:nvPr/>
        </p:nvSpPr>
        <p:spPr>
          <a:xfrm>
            <a:off x="36576" y="3987902"/>
            <a:ext cx="687324" cy="718109"/>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2040</a:t>
            </a:r>
            <a:endParaRPr lang="en-US" sz="1100" dirty="0"/>
          </a:p>
        </p:txBody>
      </p:sp>
      <p:sp>
        <p:nvSpPr>
          <p:cNvPr id="55" name="Text 53"/>
          <p:cNvSpPr/>
          <p:nvPr/>
        </p:nvSpPr>
        <p:spPr>
          <a:xfrm>
            <a:off x="774954" y="3926942"/>
            <a:ext cx="402336"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15 %</a:t>
            </a:r>
            <a:endParaRPr lang="en-US" sz="1050" dirty="0"/>
          </a:p>
        </p:txBody>
      </p:sp>
      <p:sp>
        <p:nvSpPr>
          <p:cNvPr id="56" name="Text 54"/>
          <p:cNvSpPr/>
          <p:nvPr/>
        </p:nvSpPr>
        <p:spPr>
          <a:xfrm>
            <a:off x="2171700" y="3926942"/>
            <a:ext cx="520700" cy="840029"/>
          </a:xfrm>
          <a:prstGeom prst="rect">
            <a:avLst/>
          </a:prstGeom>
          <a:noFill/>
          <a:ln/>
        </p:spPr>
        <p:txBody>
          <a:bodyPr wrap="square" lIns="0" tIns="0" rIns="0" bIns="0" rtlCol="0" anchor="ctr"/>
          <a:lstStyle/>
          <a:p>
            <a:pPr marL="0" indent="0" algn="ctr">
              <a:buNone/>
            </a:pPr>
            <a:r>
              <a:rPr lang="en-US" sz="1050" b="1" dirty="0">
                <a:solidFill>
                  <a:srgbClr val="1A2E44"/>
                </a:solidFill>
                <a:latin typeface="Calibri" pitchFamily="34" charset="0"/>
                <a:ea typeface="Calibri" pitchFamily="34" charset="-122"/>
                <a:cs typeface="Calibri" pitchFamily="34" charset="-120"/>
              </a:rPr>
              <a:t>2</a:t>
            </a:r>
            <a:r>
              <a:rPr lang="en-US" sz="1050" b="1" smtClean="0">
                <a:solidFill>
                  <a:srgbClr val="1A2E44"/>
                </a:solidFill>
                <a:latin typeface="Calibri" pitchFamily="34" charset="0"/>
                <a:ea typeface="Calibri" pitchFamily="34" charset="-122"/>
                <a:cs typeface="Calibri" pitchFamily="34" charset="-120"/>
              </a:rPr>
              <a:t>,00 </a:t>
            </a:r>
            <a:r>
              <a:rPr lang="en-US" sz="1050" b="1" dirty="0">
                <a:solidFill>
                  <a:srgbClr val="1A2E44"/>
                </a:solidFill>
                <a:latin typeface="Calibri" pitchFamily="34" charset="0"/>
                <a:ea typeface="Calibri" pitchFamily="34" charset="-122"/>
                <a:cs typeface="Calibri" pitchFamily="34" charset="-120"/>
              </a:rPr>
              <a:t>%</a:t>
            </a:r>
            <a:endParaRPr lang="en-US" sz="1050" dirty="0"/>
          </a:p>
        </p:txBody>
      </p:sp>
      <p:sp>
        <p:nvSpPr>
          <p:cNvPr id="57" name="Text 55"/>
          <p:cNvSpPr/>
          <p:nvPr/>
        </p:nvSpPr>
        <p:spPr>
          <a:xfrm>
            <a:off x="2664653" y="3926942"/>
            <a:ext cx="623937"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120.000</a:t>
            </a:r>
            <a:endParaRPr lang="en-US" sz="1050" dirty="0"/>
          </a:p>
        </p:txBody>
      </p:sp>
      <p:sp>
        <p:nvSpPr>
          <p:cNvPr id="58" name="Text 56"/>
          <p:cNvSpPr/>
          <p:nvPr/>
        </p:nvSpPr>
        <p:spPr>
          <a:xfrm>
            <a:off x="3386145" y="3926942"/>
            <a:ext cx="890235" cy="840029"/>
          </a:xfrm>
          <a:prstGeom prst="rect">
            <a:avLst/>
          </a:prstGeom>
          <a:noFill/>
          <a:ln/>
        </p:spPr>
        <p:txBody>
          <a:bodyPr wrap="square" lIns="0" tIns="0" rIns="0" bIns="0" rtlCol="0" anchor="ctr"/>
          <a:lstStyle/>
          <a:p>
            <a:pPr algn="ctr"/>
            <a:r>
              <a:rPr lang="en-US" sz="1000" smtClean="0">
                <a:solidFill>
                  <a:srgbClr val="5A6272"/>
                </a:solidFill>
                <a:latin typeface="Calibri" pitchFamily="34" charset="0"/>
                <a:ea typeface="Calibri" pitchFamily="34" charset="-122"/>
                <a:cs typeface="Calibri" pitchFamily="34" charset="-120"/>
              </a:rPr>
              <a:t>274 €</a:t>
            </a:r>
            <a:endParaRPr lang="en-US" sz="1000" dirty="0"/>
          </a:p>
        </p:txBody>
      </p:sp>
      <p:sp>
        <p:nvSpPr>
          <p:cNvPr id="59" name="Text 57"/>
          <p:cNvSpPr/>
          <p:nvPr/>
        </p:nvSpPr>
        <p:spPr>
          <a:xfrm>
            <a:off x="4279900" y="3926942"/>
            <a:ext cx="726548" cy="840029"/>
          </a:xfrm>
          <a:prstGeom prst="rect">
            <a:avLst/>
          </a:prstGeom>
          <a:noFill/>
          <a:ln/>
        </p:spPr>
        <p:txBody>
          <a:bodyPr wrap="square" lIns="0" tIns="0" rIns="0" bIns="0" rtlCol="0" anchor="ctr"/>
          <a:lstStyle/>
          <a:p>
            <a:pPr marL="0" indent="0" algn="ctr">
              <a:buNone/>
            </a:pPr>
            <a:r>
              <a:rPr lang="en-US" sz="1050" b="1" smtClean="0">
                <a:solidFill>
                  <a:srgbClr val="028090"/>
                </a:solidFill>
                <a:latin typeface="Calibri" pitchFamily="34" charset="0"/>
                <a:ea typeface="Calibri" pitchFamily="34" charset="-122"/>
                <a:cs typeface="Calibri" pitchFamily="34" charset="-120"/>
              </a:rPr>
              <a:t>32,85 </a:t>
            </a:r>
            <a:r>
              <a:rPr lang="en-US" sz="1050" b="1" dirty="0">
                <a:solidFill>
                  <a:srgbClr val="028090"/>
                </a:solidFill>
                <a:latin typeface="Calibri" pitchFamily="34" charset="0"/>
                <a:ea typeface="Calibri" pitchFamily="34" charset="-122"/>
                <a:cs typeface="Calibri" pitchFamily="34" charset="-120"/>
              </a:rPr>
              <a:t>Mio. €</a:t>
            </a:r>
            <a:endParaRPr lang="en-US" sz="1050" dirty="0"/>
          </a:p>
        </p:txBody>
      </p:sp>
      <p:sp>
        <p:nvSpPr>
          <p:cNvPr id="60" name="Text 58"/>
          <p:cNvSpPr/>
          <p:nvPr/>
        </p:nvSpPr>
        <p:spPr>
          <a:xfrm>
            <a:off x="5011198" y="3926942"/>
            <a:ext cx="481552"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30 %</a:t>
            </a:r>
            <a:endParaRPr lang="en-US" sz="1050" dirty="0"/>
          </a:p>
        </p:txBody>
      </p:sp>
      <p:sp>
        <p:nvSpPr>
          <p:cNvPr id="61" name="Text 59"/>
          <p:cNvSpPr/>
          <p:nvPr/>
        </p:nvSpPr>
        <p:spPr>
          <a:xfrm>
            <a:off x="5499100" y="3926942"/>
            <a:ext cx="762000"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9,86 </a:t>
            </a:r>
            <a:r>
              <a:rPr lang="en-US" sz="1050" b="1" dirty="0">
                <a:solidFill>
                  <a:srgbClr val="1A2E44"/>
                </a:solidFill>
                <a:latin typeface="Calibri" pitchFamily="34" charset="0"/>
                <a:ea typeface="Calibri" pitchFamily="34" charset="-122"/>
                <a:cs typeface="Calibri" pitchFamily="34" charset="-120"/>
              </a:rPr>
              <a:t>Mio. €</a:t>
            </a:r>
            <a:endParaRPr lang="en-US" sz="1050" dirty="0"/>
          </a:p>
        </p:txBody>
      </p:sp>
      <p:sp>
        <p:nvSpPr>
          <p:cNvPr id="62" name="Text 60"/>
          <p:cNvSpPr/>
          <p:nvPr/>
        </p:nvSpPr>
        <p:spPr>
          <a:xfrm>
            <a:off x="6273800" y="3926942"/>
            <a:ext cx="425450"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60 %</a:t>
            </a:r>
            <a:endParaRPr lang="en-US" sz="1050" dirty="0"/>
          </a:p>
        </p:txBody>
      </p:sp>
      <p:sp>
        <p:nvSpPr>
          <p:cNvPr id="63" name="Text 61"/>
          <p:cNvSpPr/>
          <p:nvPr/>
        </p:nvSpPr>
        <p:spPr>
          <a:xfrm>
            <a:off x="6711950" y="3926942"/>
            <a:ext cx="742950" cy="840029"/>
          </a:xfrm>
          <a:prstGeom prst="rect">
            <a:avLst/>
          </a:prstGeom>
          <a:noFill/>
          <a:ln/>
        </p:spPr>
        <p:txBody>
          <a:bodyPr wrap="square" lIns="0" tIns="0" rIns="0" bIns="0" rtlCol="0" anchor="ctr"/>
          <a:lstStyle/>
          <a:p>
            <a:pPr marL="0" indent="0" algn="ctr">
              <a:buNone/>
            </a:pPr>
            <a:r>
              <a:rPr lang="en-US" sz="1050" b="1" smtClean="0">
                <a:solidFill>
                  <a:srgbClr val="059669"/>
                </a:solidFill>
                <a:latin typeface="Calibri" pitchFamily="34" charset="0"/>
                <a:ea typeface="Calibri" pitchFamily="34" charset="-122"/>
                <a:cs typeface="Calibri" pitchFamily="34" charset="-120"/>
              </a:rPr>
              <a:t>5,91 </a:t>
            </a:r>
            <a:r>
              <a:rPr lang="en-US" sz="1050" b="1" dirty="0">
                <a:solidFill>
                  <a:srgbClr val="059669"/>
                </a:solidFill>
                <a:latin typeface="Calibri" pitchFamily="34" charset="0"/>
                <a:ea typeface="Calibri" pitchFamily="34" charset="-122"/>
                <a:cs typeface="Calibri" pitchFamily="34" charset="-120"/>
              </a:rPr>
              <a:t>Mio. €</a:t>
            </a:r>
            <a:endParaRPr lang="en-US" sz="1050" dirty="0"/>
          </a:p>
        </p:txBody>
      </p:sp>
      <p:sp>
        <p:nvSpPr>
          <p:cNvPr id="64" name="Text 62"/>
          <p:cNvSpPr/>
          <p:nvPr/>
        </p:nvSpPr>
        <p:spPr>
          <a:xfrm>
            <a:off x="7488936" y="3926942"/>
            <a:ext cx="256032"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3</a:t>
            </a:r>
            <a:r>
              <a:rPr lang="en-US" sz="1050" smtClean="0">
                <a:solidFill>
                  <a:srgbClr val="5A6272"/>
                </a:solidFill>
                <a:latin typeface="Calibri" pitchFamily="34" charset="0"/>
                <a:ea typeface="Calibri" pitchFamily="34" charset="-122"/>
                <a:cs typeface="Calibri" pitchFamily="34" charset="-120"/>
              </a:rPr>
              <a:t>0</a:t>
            </a:r>
            <a:endParaRPr lang="en-US" sz="1050" dirty="0"/>
          </a:p>
        </p:txBody>
      </p:sp>
      <p:sp>
        <p:nvSpPr>
          <p:cNvPr id="65" name="Shape 63"/>
          <p:cNvSpPr/>
          <p:nvPr/>
        </p:nvSpPr>
        <p:spPr>
          <a:xfrm>
            <a:off x="7790688" y="3975710"/>
            <a:ext cx="1335024" cy="742493"/>
          </a:xfrm>
          <a:prstGeom prst="rect">
            <a:avLst/>
          </a:prstGeom>
          <a:solidFill>
            <a:srgbClr val="E8650A"/>
          </a:solidFill>
          <a:ln w="12700">
            <a:solidFill>
              <a:srgbClr val="E8650A"/>
            </a:solidFill>
            <a:prstDash val="solid"/>
          </a:ln>
        </p:spPr>
      </p:sp>
      <p:sp>
        <p:nvSpPr>
          <p:cNvPr id="66" name="Text 64"/>
          <p:cNvSpPr/>
          <p:nvPr/>
        </p:nvSpPr>
        <p:spPr>
          <a:xfrm>
            <a:off x="7790688" y="3975710"/>
            <a:ext cx="1335024" cy="742493"/>
          </a:xfrm>
          <a:prstGeom prst="rect">
            <a:avLst/>
          </a:prstGeom>
          <a:noFill/>
          <a:ln/>
        </p:spPr>
        <p:txBody>
          <a:bodyPr wrap="square" lIns="0" tIns="0" rIns="0" bIns="0" rtlCol="0" anchor="ctr"/>
          <a:lstStyle/>
          <a:p>
            <a:pPr marL="0" indent="0" algn="ctr">
              <a:buNone/>
            </a:pPr>
            <a:r>
              <a:rPr lang="en-US" sz="1100" b="1" smtClean="0">
                <a:solidFill>
                  <a:srgbClr val="FFFFFF"/>
                </a:solidFill>
                <a:latin typeface="Calibri" pitchFamily="34" charset="0"/>
                <a:ea typeface="Calibri" pitchFamily="34" charset="-122"/>
                <a:cs typeface="Calibri" pitchFamily="34" charset="-120"/>
              </a:rPr>
              <a:t>177 Mio</a:t>
            </a:r>
            <a:r>
              <a:rPr lang="en-US" sz="1100" b="1" dirty="0">
                <a:solidFill>
                  <a:srgbClr val="FFFFFF"/>
                </a:solidFill>
                <a:latin typeface="Calibri" pitchFamily="34" charset="0"/>
                <a:ea typeface="Calibri" pitchFamily="34" charset="-122"/>
                <a:cs typeface="Calibri" pitchFamily="34" charset="-120"/>
              </a:rPr>
              <a:t>. €</a:t>
            </a:r>
            <a:endParaRPr lang="en-US" sz="1100" dirty="0"/>
          </a:p>
        </p:txBody>
      </p:sp>
      <p:sp>
        <p:nvSpPr>
          <p:cNvPr id="67" name="Shape 65"/>
          <p:cNvSpPr/>
          <p:nvPr/>
        </p:nvSpPr>
        <p:spPr>
          <a:xfrm>
            <a:off x="0" y="4791355"/>
            <a:ext cx="9144000" cy="888797"/>
          </a:xfrm>
          <a:prstGeom prst="rect">
            <a:avLst/>
          </a:prstGeom>
          <a:solidFill>
            <a:srgbClr val="F7F8FA"/>
          </a:solidFill>
          <a:ln w="5080">
            <a:solidFill>
              <a:srgbClr val="D1D5DB"/>
            </a:solidFill>
            <a:prstDash val="solid"/>
          </a:ln>
        </p:spPr>
      </p:sp>
      <p:sp>
        <p:nvSpPr>
          <p:cNvPr id="68" name="Shape 66"/>
          <p:cNvSpPr/>
          <p:nvPr/>
        </p:nvSpPr>
        <p:spPr>
          <a:xfrm>
            <a:off x="36576" y="4876699"/>
            <a:ext cx="674624" cy="718109"/>
          </a:xfrm>
          <a:prstGeom prst="roundRect">
            <a:avLst>
              <a:gd name="adj" fmla="val 13333"/>
            </a:avLst>
          </a:prstGeom>
          <a:solidFill>
            <a:srgbClr val="059669"/>
          </a:solidFill>
          <a:ln w="12700">
            <a:solidFill>
              <a:srgbClr val="059669"/>
            </a:solidFill>
            <a:prstDash val="solid"/>
          </a:ln>
        </p:spPr>
      </p:sp>
      <p:sp>
        <p:nvSpPr>
          <p:cNvPr id="69" name="Text 67"/>
          <p:cNvSpPr/>
          <p:nvPr/>
        </p:nvSpPr>
        <p:spPr>
          <a:xfrm>
            <a:off x="36576" y="4876699"/>
            <a:ext cx="668274" cy="718109"/>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2045</a:t>
            </a:r>
            <a:endParaRPr lang="en-US" sz="1100" dirty="0"/>
          </a:p>
        </p:txBody>
      </p:sp>
      <p:sp>
        <p:nvSpPr>
          <p:cNvPr id="70" name="Text 68"/>
          <p:cNvSpPr/>
          <p:nvPr/>
        </p:nvSpPr>
        <p:spPr>
          <a:xfrm>
            <a:off x="774954" y="4815739"/>
            <a:ext cx="402336"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40 %</a:t>
            </a:r>
            <a:endParaRPr lang="en-US" sz="1050" dirty="0"/>
          </a:p>
        </p:txBody>
      </p:sp>
      <p:sp>
        <p:nvSpPr>
          <p:cNvPr id="71" name="Text 69"/>
          <p:cNvSpPr/>
          <p:nvPr/>
        </p:nvSpPr>
        <p:spPr>
          <a:xfrm>
            <a:off x="2171700" y="4815739"/>
            <a:ext cx="520700"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2,50 </a:t>
            </a:r>
            <a:r>
              <a:rPr lang="en-US" sz="1050" b="1" dirty="0">
                <a:solidFill>
                  <a:srgbClr val="1A2E44"/>
                </a:solidFill>
                <a:latin typeface="Calibri" pitchFamily="34" charset="0"/>
                <a:ea typeface="Calibri" pitchFamily="34" charset="-122"/>
                <a:cs typeface="Calibri" pitchFamily="34" charset="-120"/>
              </a:rPr>
              <a:t>%</a:t>
            </a:r>
            <a:endParaRPr lang="en-US" sz="1050" dirty="0"/>
          </a:p>
        </p:txBody>
      </p:sp>
      <p:sp>
        <p:nvSpPr>
          <p:cNvPr id="72" name="Text 70"/>
          <p:cNvSpPr/>
          <p:nvPr/>
        </p:nvSpPr>
        <p:spPr>
          <a:xfrm>
            <a:off x="2667000" y="4815739"/>
            <a:ext cx="635000"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400.000</a:t>
            </a:r>
            <a:endParaRPr lang="en-US" sz="1050" dirty="0"/>
          </a:p>
        </p:txBody>
      </p:sp>
      <p:sp>
        <p:nvSpPr>
          <p:cNvPr id="73" name="Text 71"/>
          <p:cNvSpPr/>
          <p:nvPr/>
        </p:nvSpPr>
        <p:spPr>
          <a:xfrm>
            <a:off x="3379795" y="4815739"/>
            <a:ext cx="890235" cy="840029"/>
          </a:xfrm>
          <a:prstGeom prst="rect">
            <a:avLst/>
          </a:prstGeom>
          <a:noFill/>
          <a:ln/>
        </p:spPr>
        <p:txBody>
          <a:bodyPr wrap="square" lIns="0" tIns="0" rIns="0" bIns="0" rtlCol="0" anchor="ctr"/>
          <a:lstStyle/>
          <a:p>
            <a:pPr algn="ctr"/>
            <a:r>
              <a:rPr lang="en-US" sz="1000" smtClean="0">
                <a:solidFill>
                  <a:srgbClr val="5A6272"/>
                </a:solidFill>
                <a:latin typeface="Calibri" pitchFamily="34" charset="0"/>
                <a:ea typeface="Calibri" pitchFamily="34" charset="-122"/>
                <a:cs typeface="Calibri" pitchFamily="34" charset="-120"/>
              </a:rPr>
              <a:t>228 €</a:t>
            </a:r>
            <a:endParaRPr lang="en-US" sz="1000" dirty="0"/>
          </a:p>
        </p:txBody>
      </p:sp>
      <p:sp>
        <p:nvSpPr>
          <p:cNvPr id="74" name="Text 72"/>
          <p:cNvSpPr/>
          <p:nvPr/>
        </p:nvSpPr>
        <p:spPr>
          <a:xfrm>
            <a:off x="4279900" y="4815739"/>
            <a:ext cx="726548" cy="840029"/>
          </a:xfrm>
          <a:prstGeom prst="rect">
            <a:avLst/>
          </a:prstGeom>
          <a:noFill/>
          <a:ln/>
        </p:spPr>
        <p:txBody>
          <a:bodyPr wrap="square" lIns="0" tIns="0" rIns="0" bIns="0" rtlCol="0" anchor="ctr"/>
          <a:lstStyle/>
          <a:p>
            <a:pPr marL="0" indent="0" algn="ctr">
              <a:buNone/>
            </a:pPr>
            <a:r>
              <a:rPr lang="en-US" sz="1050" b="1" smtClean="0">
                <a:solidFill>
                  <a:srgbClr val="028090"/>
                </a:solidFill>
                <a:latin typeface="Calibri" pitchFamily="34" charset="0"/>
                <a:ea typeface="Calibri" pitchFamily="34" charset="-122"/>
                <a:cs typeface="Calibri" pitchFamily="34" charset="-120"/>
              </a:rPr>
              <a:t>91,25 </a:t>
            </a:r>
            <a:r>
              <a:rPr lang="en-US" sz="1050" b="1" dirty="0">
                <a:solidFill>
                  <a:srgbClr val="028090"/>
                </a:solidFill>
                <a:latin typeface="Calibri" pitchFamily="34" charset="0"/>
                <a:ea typeface="Calibri" pitchFamily="34" charset="-122"/>
                <a:cs typeface="Calibri" pitchFamily="34" charset="-120"/>
              </a:rPr>
              <a:t>Mio. €</a:t>
            </a:r>
            <a:endParaRPr lang="en-US" sz="1050" dirty="0"/>
          </a:p>
        </p:txBody>
      </p:sp>
      <p:sp>
        <p:nvSpPr>
          <p:cNvPr id="75" name="Text 73"/>
          <p:cNvSpPr/>
          <p:nvPr/>
        </p:nvSpPr>
        <p:spPr>
          <a:xfrm>
            <a:off x="5010150" y="4815739"/>
            <a:ext cx="463550"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27 %</a:t>
            </a:r>
            <a:endParaRPr lang="en-US" sz="1050" dirty="0"/>
          </a:p>
        </p:txBody>
      </p:sp>
      <p:sp>
        <p:nvSpPr>
          <p:cNvPr id="76" name="Text 74"/>
          <p:cNvSpPr/>
          <p:nvPr/>
        </p:nvSpPr>
        <p:spPr>
          <a:xfrm>
            <a:off x="5492750" y="4815739"/>
            <a:ext cx="781050"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24,64 </a:t>
            </a:r>
            <a:r>
              <a:rPr lang="en-US" sz="1050" b="1" dirty="0">
                <a:solidFill>
                  <a:srgbClr val="1A2E44"/>
                </a:solidFill>
                <a:latin typeface="Calibri" pitchFamily="34" charset="0"/>
                <a:ea typeface="Calibri" pitchFamily="34" charset="-122"/>
                <a:cs typeface="Calibri" pitchFamily="34" charset="-120"/>
              </a:rPr>
              <a:t>Mio. €</a:t>
            </a:r>
            <a:endParaRPr lang="en-US" sz="1050" dirty="0"/>
          </a:p>
        </p:txBody>
      </p:sp>
      <p:sp>
        <p:nvSpPr>
          <p:cNvPr id="77" name="Text 75"/>
          <p:cNvSpPr/>
          <p:nvPr/>
        </p:nvSpPr>
        <p:spPr>
          <a:xfrm>
            <a:off x="6261100" y="4815739"/>
            <a:ext cx="425450"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65 %</a:t>
            </a:r>
            <a:endParaRPr lang="en-US" sz="1050" dirty="0"/>
          </a:p>
        </p:txBody>
      </p:sp>
      <p:sp>
        <p:nvSpPr>
          <p:cNvPr id="78" name="Text 76"/>
          <p:cNvSpPr/>
          <p:nvPr/>
        </p:nvSpPr>
        <p:spPr>
          <a:xfrm>
            <a:off x="6692900" y="4815739"/>
            <a:ext cx="755650" cy="840029"/>
          </a:xfrm>
          <a:prstGeom prst="rect">
            <a:avLst/>
          </a:prstGeom>
          <a:noFill/>
          <a:ln/>
        </p:spPr>
        <p:txBody>
          <a:bodyPr wrap="square" lIns="0" tIns="0" rIns="0" bIns="0" rtlCol="0" anchor="ctr"/>
          <a:lstStyle/>
          <a:p>
            <a:pPr marL="0" indent="0" algn="ctr">
              <a:buNone/>
            </a:pPr>
            <a:r>
              <a:rPr lang="en-US" sz="1050" b="1" smtClean="0">
                <a:solidFill>
                  <a:srgbClr val="059669"/>
                </a:solidFill>
                <a:latin typeface="Calibri" pitchFamily="34" charset="0"/>
                <a:ea typeface="Calibri" pitchFamily="34" charset="-122"/>
                <a:cs typeface="Calibri" pitchFamily="34" charset="-120"/>
              </a:rPr>
              <a:t>16,01 </a:t>
            </a:r>
            <a:r>
              <a:rPr lang="en-US" sz="1050" b="1" dirty="0">
                <a:solidFill>
                  <a:srgbClr val="059669"/>
                </a:solidFill>
                <a:latin typeface="Calibri" pitchFamily="34" charset="0"/>
                <a:ea typeface="Calibri" pitchFamily="34" charset="-122"/>
                <a:cs typeface="Calibri" pitchFamily="34" charset="-120"/>
              </a:rPr>
              <a:t>Mio. €</a:t>
            </a:r>
            <a:endParaRPr lang="en-US" sz="1050" dirty="0"/>
          </a:p>
        </p:txBody>
      </p:sp>
      <p:sp>
        <p:nvSpPr>
          <p:cNvPr id="79" name="Text 77"/>
          <p:cNvSpPr/>
          <p:nvPr/>
        </p:nvSpPr>
        <p:spPr>
          <a:xfrm>
            <a:off x="7488936" y="4815739"/>
            <a:ext cx="256032" cy="840029"/>
          </a:xfrm>
          <a:prstGeom prst="rect">
            <a:avLst/>
          </a:prstGeom>
          <a:noFill/>
          <a:ln/>
        </p:spPr>
        <p:txBody>
          <a:bodyPr wrap="square" lIns="0" tIns="0" rIns="0" bIns="0" rtlCol="0" anchor="ctr"/>
          <a:lstStyle/>
          <a:p>
            <a:pPr marL="0" indent="0" algn="ctr">
              <a:buNone/>
            </a:pPr>
            <a:r>
              <a:rPr lang="de-DE" sz="1050" smtClean="0">
                <a:solidFill>
                  <a:srgbClr val="5A6272"/>
                </a:solidFill>
                <a:latin typeface="Calibri" pitchFamily="34" charset="0"/>
                <a:cs typeface="Calibri" pitchFamily="34" charset="-120"/>
              </a:rPr>
              <a:t>25</a:t>
            </a:r>
            <a:endParaRPr lang="en-US" sz="1050" dirty="0"/>
          </a:p>
        </p:txBody>
      </p:sp>
      <p:sp>
        <p:nvSpPr>
          <p:cNvPr id="80" name="Shape 78"/>
          <p:cNvSpPr/>
          <p:nvPr/>
        </p:nvSpPr>
        <p:spPr>
          <a:xfrm>
            <a:off x="7790688" y="4864507"/>
            <a:ext cx="1335024" cy="742493"/>
          </a:xfrm>
          <a:prstGeom prst="rect">
            <a:avLst/>
          </a:prstGeom>
          <a:solidFill>
            <a:srgbClr val="059669"/>
          </a:solidFill>
          <a:ln w="12700">
            <a:solidFill>
              <a:srgbClr val="059669"/>
            </a:solidFill>
            <a:prstDash val="solid"/>
          </a:ln>
        </p:spPr>
      </p:sp>
      <p:sp>
        <p:nvSpPr>
          <p:cNvPr id="81" name="Text 79"/>
          <p:cNvSpPr/>
          <p:nvPr/>
        </p:nvSpPr>
        <p:spPr>
          <a:xfrm>
            <a:off x="7790688" y="4864507"/>
            <a:ext cx="1335024" cy="742493"/>
          </a:xfrm>
          <a:prstGeom prst="rect">
            <a:avLst/>
          </a:prstGeom>
          <a:noFill/>
          <a:ln/>
        </p:spPr>
        <p:txBody>
          <a:bodyPr wrap="square" lIns="0" tIns="0" rIns="0" bIns="0" rtlCol="0" anchor="ctr"/>
          <a:lstStyle/>
          <a:p>
            <a:pPr marL="0" indent="0" algn="ctr">
              <a:buNone/>
            </a:pPr>
            <a:r>
              <a:rPr lang="en-US" sz="1100" b="1" smtClean="0">
                <a:solidFill>
                  <a:srgbClr val="FFFFFF"/>
                </a:solidFill>
                <a:latin typeface="Calibri" pitchFamily="34" charset="0"/>
                <a:ea typeface="Calibri" pitchFamily="34" charset="-122"/>
                <a:cs typeface="Calibri" pitchFamily="34" charset="-120"/>
              </a:rPr>
              <a:t>400 </a:t>
            </a:r>
            <a:r>
              <a:rPr lang="en-US" sz="1100" b="1" dirty="0">
                <a:solidFill>
                  <a:srgbClr val="FFFFFF"/>
                </a:solidFill>
                <a:latin typeface="Calibri" pitchFamily="34" charset="0"/>
                <a:ea typeface="Calibri" pitchFamily="34" charset="-122"/>
                <a:cs typeface="Calibri" pitchFamily="34" charset="-120"/>
              </a:rPr>
              <a:t>Mio. €</a:t>
            </a:r>
            <a:endParaRPr lang="en-US" sz="1100" dirty="0"/>
          </a:p>
        </p:txBody>
      </p:sp>
      <p:sp>
        <p:nvSpPr>
          <p:cNvPr id="82" name="Shape 80"/>
          <p:cNvSpPr/>
          <p:nvPr/>
        </p:nvSpPr>
        <p:spPr>
          <a:xfrm>
            <a:off x="0" y="5680151"/>
            <a:ext cx="9144000" cy="888797"/>
          </a:xfrm>
          <a:prstGeom prst="rect">
            <a:avLst/>
          </a:prstGeom>
          <a:solidFill>
            <a:srgbClr val="FFFFFF"/>
          </a:solidFill>
          <a:ln w="5080">
            <a:solidFill>
              <a:srgbClr val="D1D5DB"/>
            </a:solidFill>
            <a:prstDash val="solid"/>
          </a:ln>
        </p:spPr>
      </p:sp>
      <p:sp>
        <p:nvSpPr>
          <p:cNvPr id="83" name="Shape 81"/>
          <p:cNvSpPr/>
          <p:nvPr/>
        </p:nvSpPr>
        <p:spPr>
          <a:xfrm>
            <a:off x="36576" y="5765495"/>
            <a:ext cx="687324" cy="718109"/>
          </a:xfrm>
          <a:prstGeom prst="roundRect">
            <a:avLst>
              <a:gd name="adj" fmla="val 13333"/>
            </a:avLst>
          </a:prstGeom>
          <a:solidFill>
            <a:srgbClr val="6D28D9"/>
          </a:solidFill>
          <a:ln w="12700">
            <a:solidFill>
              <a:srgbClr val="6D28D9"/>
            </a:solidFill>
            <a:prstDash val="solid"/>
          </a:ln>
        </p:spPr>
      </p:sp>
      <p:sp>
        <p:nvSpPr>
          <p:cNvPr id="84" name="Text 82"/>
          <p:cNvSpPr/>
          <p:nvPr/>
        </p:nvSpPr>
        <p:spPr>
          <a:xfrm>
            <a:off x="36576" y="5765495"/>
            <a:ext cx="687324" cy="718109"/>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2050</a:t>
            </a:r>
            <a:endParaRPr lang="en-US" sz="1100" dirty="0"/>
          </a:p>
        </p:txBody>
      </p:sp>
      <p:sp>
        <p:nvSpPr>
          <p:cNvPr id="85" name="Text 83"/>
          <p:cNvSpPr/>
          <p:nvPr/>
        </p:nvSpPr>
        <p:spPr>
          <a:xfrm>
            <a:off x="774954" y="5704535"/>
            <a:ext cx="402336"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100 %</a:t>
            </a:r>
            <a:endParaRPr lang="en-US" sz="1050" dirty="0"/>
          </a:p>
        </p:txBody>
      </p:sp>
      <p:sp>
        <p:nvSpPr>
          <p:cNvPr id="86" name="Text 84"/>
          <p:cNvSpPr/>
          <p:nvPr/>
        </p:nvSpPr>
        <p:spPr>
          <a:xfrm>
            <a:off x="2160879" y="5704535"/>
            <a:ext cx="505296" cy="840029"/>
          </a:xfrm>
          <a:prstGeom prst="rect">
            <a:avLst/>
          </a:prstGeom>
          <a:noFill/>
          <a:ln/>
        </p:spPr>
        <p:txBody>
          <a:bodyPr wrap="square" lIns="0" tIns="0" rIns="0" bIns="0" rtlCol="0" anchor="ctr"/>
          <a:lstStyle/>
          <a:p>
            <a:pPr marL="0" indent="0" algn="ctr">
              <a:buNone/>
            </a:pPr>
            <a:r>
              <a:rPr lang="en-US" sz="1050" b="1" dirty="0">
                <a:solidFill>
                  <a:srgbClr val="1A2E44"/>
                </a:solidFill>
                <a:latin typeface="Calibri" pitchFamily="34" charset="0"/>
                <a:ea typeface="Calibri" pitchFamily="34" charset="-122"/>
                <a:cs typeface="Calibri" pitchFamily="34" charset="-120"/>
              </a:rPr>
              <a:t>3</a:t>
            </a:r>
            <a:r>
              <a:rPr lang="en-US" sz="1050" b="1" smtClean="0">
                <a:solidFill>
                  <a:srgbClr val="1A2E44"/>
                </a:solidFill>
                <a:latin typeface="Calibri" pitchFamily="34" charset="0"/>
                <a:ea typeface="Calibri" pitchFamily="34" charset="-122"/>
                <a:cs typeface="Calibri" pitchFamily="34" charset="-120"/>
              </a:rPr>
              <a:t>,00 </a:t>
            </a:r>
            <a:r>
              <a:rPr lang="en-US" sz="1050" b="1" dirty="0">
                <a:solidFill>
                  <a:srgbClr val="1A2E44"/>
                </a:solidFill>
                <a:latin typeface="Calibri" pitchFamily="34" charset="0"/>
                <a:ea typeface="Calibri" pitchFamily="34" charset="-122"/>
                <a:cs typeface="Calibri" pitchFamily="34" charset="-120"/>
              </a:rPr>
              <a:t>%</a:t>
            </a:r>
            <a:endParaRPr lang="en-US" sz="1050" dirty="0"/>
          </a:p>
        </p:txBody>
      </p:sp>
      <p:sp>
        <p:nvSpPr>
          <p:cNvPr id="87" name="Text 85"/>
          <p:cNvSpPr/>
          <p:nvPr/>
        </p:nvSpPr>
        <p:spPr>
          <a:xfrm>
            <a:off x="2667000" y="5704535"/>
            <a:ext cx="635000"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1.200.000</a:t>
            </a:r>
            <a:endParaRPr lang="en-US" sz="1050" dirty="0"/>
          </a:p>
        </p:txBody>
      </p:sp>
      <p:sp>
        <p:nvSpPr>
          <p:cNvPr id="88" name="Text 86"/>
          <p:cNvSpPr/>
          <p:nvPr/>
        </p:nvSpPr>
        <p:spPr>
          <a:xfrm>
            <a:off x="3378199" y="5704535"/>
            <a:ext cx="895351" cy="840029"/>
          </a:xfrm>
          <a:prstGeom prst="rect">
            <a:avLst/>
          </a:prstGeom>
          <a:noFill/>
          <a:ln/>
        </p:spPr>
        <p:txBody>
          <a:bodyPr wrap="square" lIns="0" tIns="0" rIns="0" bIns="0" rtlCol="0" anchor="ctr"/>
          <a:lstStyle/>
          <a:p>
            <a:pPr algn="ctr"/>
            <a:r>
              <a:rPr lang="en-US" sz="1000" smtClean="0">
                <a:solidFill>
                  <a:srgbClr val="5A6272"/>
                </a:solidFill>
                <a:latin typeface="Calibri" pitchFamily="34" charset="0"/>
                <a:ea typeface="Calibri" pitchFamily="34" charset="-122"/>
                <a:cs typeface="Calibri" pitchFamily="34" charset="-120"/>
              </a:rPr>
              <a:t>183 €</a:t>
            </a:r>
            <a:endParaRPr lang="en-US" sz="1000" dirty="0"/>
          </a:p>
        </p:txBody>
      </p:sp>
      <p:sp>
        <p:nvSpPr>
          <p:cNvPr id="89" name="Text 87"/>
          <p:cNvSpPr/>
          <p:nvPr/>
        </p:nvSpPr>
        <p:spPr>
          <a:xfrm>
            <a:off x="4274196" y="5704535"/>
            <a:ext cx="716904" cy="840029"/>
          </a:xfrm>
          <a:prstGeom prst="rect">
            <a:avLst/>
          </a:prstGeom>
          <a:noFill/>
          <a:ln/>
        </p:spPr>
        <p:txBody>
          <a:bodyPr wrap="square" lIns="0" tIns="0" rIns="0" bIns="0" rtlCol="0" anchor="ctr"/>
          <a:lstStyle/>
          <a:p>
            <a:pPr marL="0" indent="0" algn="ctr">
              <a:buNone/>
            </a:pPr>
            <a:r>
              <a:rPr lang="en-US" sz="1050" b="1" smtClean="0">
                <a:solidFill>
                  <a:srgbClr val="028090"/>
                </a:solidFill>
                <a:latin typeface="Calibri" pitchFamily="34" charset="0"/>
                <a:ea typeface="Calibri" pitchFamily="34" charset="-122"/>
                <a:cs typeface="Calibri" pitchFamily="34" charset="-120"/>
              </a:rPr>
              <a:t>219 </a:t>
            </a:r>
            <a:r>
              <a:rPr lang="en-US" sz="1050" b="1" dirty="0">
                <a:solidFill>
                  <a:srgbClr val="028090"/>
                </a:solidFill>
                <a:latin typeface="Calibri" pitchFamily="34" charset="0"/>
                <a:ea typeface="Calibri" pitchFamily="34" charset="-122"/>
                <a:cs typeface="Calibri" pitchFamily="34" charset="-120"/>
              </a:rPr>
              <a:t>Mio. €</a:t>
            </a:r>
            <a:endParaRPr lang="en-US" sz="1050" dirty="0"/>
          </a:p>
        </p:txBody>
      </p:sp>
      <p:sp>
        <p:nvSpPr>
          <p:cNvPr id="90" name="Text 88"/>
          <p:cNvSpPr/>
          <p:nvPr/>
        </p:nvSpPr>
        <p:spPr>
          <a:xfrm>
            <a:off x="5007498" y="5704535"/>
            <a:ext cx="472551"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25 %</a:t>
            </a:r>
            <a:endParaRPr lang="en-US" sz="1050" dirty="0"/>
          </a:p>
        </p:txBody>
      </p:sp>
      <p:sp>
        <p:nvSpPr>
          <p:cNvPr id="91" name="Text 89"/>
          <p:cNvSpPr/>
          <p:nvPr/>
        </p:nvSpPr>
        <p:spPr>
          <a:xfrm>
            <a:off x="5492750" y="5704535"/>
            <a:ext cx="762000"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54,75 </a:t>
            </a:r>
            <a:r>
              <a:rPr lang="en-US" sz="1050" b="1" dirty="0">
                <a:solidFill>
                  <a:srgbClr val="1A2E44"/>
                </a:solidFill>
                <a:latin typeface="Calibri" pitchFamily="34" charset="0"/>
                <a:ea typeface="Calibri" pitchFamily="34" charset="-122"/>
                <a:cs typeface="Calibri" pitchFamily="34" charset="-120"/>
              </a:rPr>
              <a:t>Mio. €</a:t>
            </a:r>
            <a:endParaRPr lang="en-US" sz="1050" dirty="0"/>
          </a:p>
        </p:txBody>
      </p:sp>
      <p:sp>
        <p:nvSpPr>
          <p:cNvPr id="92" name="Text 90"/>
          <p:cNvSpPr/>
          <p:nvPr/>
        </p:nvSpPr>
        <p:spPr>
          <a:xfrm>
            <a:off x="6267450" y="5704535"/>
            <a:ext cx="444500" cy="840029"/>
          </a:xfrm>
          <a:prstGeom prst="rect">
            <a:avLst/>
          </a:prstGeom>
          <a:noFill/>
          <a:ln/>
        </p:spPr>
        <p:txBody>
          <a:bodyPr wrap="square" lIns="0" tIns="0" rIns="0" bIns="0" rtlCol="0" anchor="ctr"/>
          <a:lstStyle/>
          <a:p>
            <a:pPr marL="0" indent="0" algn="ctr">
              <a:buNone/>
            </a:pPr>
            <a:r>
              <a:rPr lang="en-US" sz="1050" dirty="0">
                <a:solidFill>
                  <a:srgbClr val="5A6272"/>
                </a:solidFill>
                <a:latin typeface="Calibri" pitchFamily="34" charset="0"/>
                <a:ea typeface="Calibri" pitchFamily="34" charset="-122"/>
                <a:cs typeface="Calibri" pitchFamily="34" charset="-120"/>
              </a:rPr>
              <a:t>70 %</a:t>
            </a:r>
            <a:endParaRPr lang="en-US" sz="1050" dirty="0"/>
          </a:p>
        </p:txBody>
      </p:sp>
      <p:sp>
        <p:nvSpPr>
          <p:cNvPr id="93" name="Text 91"/>
          <p:cNvSpPr/>
          <p:nvPr/>
        </p:nvSpPr>
        <p:spPr>
          <a:xfrm>
            <a:off x="6699250" y="5704535"/>
            <a:ext cx="762000" cy="840029"/>
          </a:xfrm>
          <a:prstGeom prst="rect">
            <a:avLst/>
          </a:prstGeom>
          <a:noFill/>
          <a:ln/>
        </p:spPr>
        <p:txBody>
          <a:bodyPr wrap="square" lIns="0" tIns="0" rIns="0" bIns="0" rtlCol="0" anchor="ctr"/>
          <a:lstStyle/>
          <a:p>
            <a:pPr marL="0" indent="0" algn="ctr">
              <a:buNone/>
            </a:pPr>
            <a:r>
              <a:rPr lang="en-US" sz="1050" b="1" smtClean="0">
                <a:solidFill>
                  <a:srgbClr val="059669"/>
                </a:solidFill>
                <a:latin typeface="Calibri" pitchFamily="34" charset="0"/>
                <a:ea typeface="Calibri" pitchFamily="34" charset="-122"/>
                <a:cs typeface="Calibri" pitchFamily="34" charset="-120"/>
              </a:rPr>
              <a:t>38,33 </a:t>
            </a:r>
            <a:r>
              <a:rPr lang="en-US" sz="1050" b="1" dirty="0">
                <a:solidFill>
                  <a:srgbClr val="059669"/>
                </a:solidFill>
                <a:latin typeface="Calibri" pitchFamily="34" charset="0"/>
                <a:ea typeface="Calibri" pitchFamily="34" charset="-122"/>
                <a:cs typeface="Calibri" pitchFamily="34" charset="-120"/>
              </a:rPr>
              <a:t>Mio. €</a:t>
            </a:r>
            <a:endParaRPr lang="en-US" sz="1050" dirty="0"/>
          </a:p>
        </p:txBody>
      </p:sp>
      <p:sp>
        <p:nvSpPr>
          <p:cNvPr id="94" name="Text 92"/>
          <p:cNvSpPr/>
          <p:nvPr/>
        </p:nvSpPr>
        <p:spPr>
          <a:xfrm>
            <a:off x="7488936" y="5704535"/>
            <a:ext cx="256032" cy="840029"/>
          </a:xfrm>
          <a:prstGeom prst="rect">
            <a:avLst/>
          </a:prstGeom>
          <a:noFill/>
          <a:ln/>
        </p:spPr>
        <p:txBody>
          <a:bodyPr wrap="square" lIns="0" tIns="0" rIns="0" bIns="0" rtlCol="0" anchor="ctr"/>
          <a:lstStyle/>
          <a:p>
            <a:pPr marL="0" indent="0" algn="ctr">
              <a:buNone/>
            </a:pPr>
            <a:r>
              <a:rPr lang="en-US" sz="1050" smtClean="0">
                <a:solidFill>
                  <a:srgbClr val="5A6272"/>
                </a:solidFill>
                <a:latin typeface="Calibri" pitchFamily="34" charset="0"/>
                <a:ea typeface="Calibri" pitchFamily="34" charset="-122"/>
                <a:cs typeface="Calibri" pitchFamily="34" charset="-120"/>
              </a:rPr>
              <a:t>20</a:t>
            </a:r>
            <a:endParaRPr lang="en-US" sz="1050" dirty="0"/>
          </a:p>
        </p:txBody>
      </p:sp>
      <p:sp>
        <p:nvSpPr>
          <p:cNvPr id="95" name="Shape 93"/>
          <p:cNvSpPr/>
          <p:nvPr/>
        </p:nvSpPr>
        <p:spPr>
          <a:xfrm>
            <a:off x="7790688" y="5753303"/>
            <a:ext cx="1335024" cy="742493"/>
          </a:xfrm>
          <a:prstGeom prst="rect">
            <a:avLst/>
          </a:prstGeom>
          <a:solidFill>
            <a:srgbClr val="6D28D9"/>
          </a:solidFill>
          <a:ln w="12700">
            <a:solidFill>
              <a:srgbClr val="6D28D9"/>
            </a:solidFill>
            <a:prstDash val="solid"/>
          </a:ln>
        </p:spPr>
      </p:sp>
      <p:sp>
        <p:nvSpPr>
          <p:cNvPr id="96" name="Text 94"/>
          <p:cNvSpPr/>
          <p:nvPr/>
        </p:nvSpPr>
        <p:spPr>
          <a:xfrm>
            <a:off x="7790688" y="5753303"/>
            <a:ext cx="1335024" cy="742493"/>
          </a:xfrm>
          <a:prstGeom prst="rect">
            <a:avLst/>
          </a:prstGeom>
          <a:noFill/>
          <a:ln/>
        </p:spPr>
        <p:txBody>
          <a:bodyPr wrap="square" lIns="0" tIns="0" rIns="0" bIns="0" rtlCol="0" anchor="ctr"/>
          <a:lstStyle/>
          <a:p>
            <a:pPr marL="0" indent="0" algn="ctr">
              <a:buNone/>
            </a:pPr>
            <a:r>
              <a:rPr lang="en-US" sz="1100" b="1" smtClean="0">
                <a:solidFill>
                  <a:srgbClr val="FFFFFF"/>
                </a:solidFill>
                <a:latin typeface="Calibri" pitchFamily="34" charset="0"/>
                <a:ea typeface="Calibri" pitchFamily="34" charset="-122"/>
                <a:cs typeface="Calibri" pitchFamily="34" charset="-120"/>
              </a:rPr>
              <a:t>767 </a:t>
            </a:r>
            <a:r>
              <a:rPr lang="en-US" sz="1100" b="1" dirty="0">
                <a:solidFill>
                  <a:srgbClr val="FFFFFF"/>
                </a:solidFill>
                <a:latin typeface="Calibri" pitchFamily="34" charset="0"/>
                <a:ea typeface="Calibri" pitchFamily="34" charset="-122"/>
                <a:cs typeface="Calibri" pitchFamily="34" charset="-120"/>
              </a:rPr>
              <a:t>Mio. €</a:t>
            </a:r>
            <a:endParaRPr lang="en-US" sz="1100" dirty="0"/>
          </a:p>
        </p:txBody>
      </p:sp>
      <p:sp>
        <p:nvSpPr>
          <p:cNvPr id="97" name="Shape 95"/>
          <p:cNvSpPr/>
          <p:nvPr/>
        </p:nvSpPr>
        <p:spPr>
          <a:xfrm>
            <a:off x="722122" y="1610868"/>
            <a:ext cx="0" cy="4907280"/>
          </a:xfrm>
          <a:prstGeom prst="line">
            <a:avLst/>
          </a:prstGeom>
          <a:noFill/>
          <a:ln w="6350">
            <a:solidFill>
              <a:srgbClr val="C0C8D4"/>
            </a:solidFill>
            <a:prstDash val="solid"/>
          </a:ln>
        </p:spPr>
      </p:sp>
      <p:sp>
        <p:nvSpPr>
          <p:cNvPr id="98" name="Shape 96"/>
          <p:cNvSpPr/>
          <p:nvPr/>
        </p:nvSpPr>
        <p:spPr>
          <a:xfrm>
            <a:off x="1166622" y="1560068"/>
            <a:ext cx="0" cy="4907280"/>
          </a:xfrm>
          <a:prstGeom prst="line">
            <a:avLst/>
          </a:prstGeom>
          <a:noFill/>
          <a:ln w="6350">
            <a:solidFill>
              <a:srgbClr val="C0C8D4"/>
            </a:solidFill>
            <a:prstDash val="solid"/>
          </a:ln>
        </p:spPr>
      </p:sp>
      <p:sp>
        <p:nvSpPr>
          <p:cNvPr id="99" name="Shape 97"/>
          <p:cNvSpPr/>
          <p:nvPr/>
        </p:nvSpPr>
        <p:spPr>
          <a:xfrm>
            <a:off x="2671572" y="1509268"/>
            <a:ext cx="0" cy="4907280"/>
          </a:xfrm>
          <a:prstGeom prst="line">
            <a:avLst/>
          </a:prstGeom>
          <a:noFill/>
          <a:ln w="6350">
            <a:solidFill>
              <a:srgbClr val="C0C8D4"/>
            </a:solidFill>
            <a:prstDash val="solid"/>
          </a:ln>
        </p:spPr>
      </p:sp>
      <p:sp>
        <p:nvSpPr>
          <p:cNvPr id="100" name="Shape 98"/>
          <p:cNvSpPr/>
          <p:nvPr/>
        </p:nvSpPr>
        <p:spPr>
          <a:xfrm>
            <a:off x="3302762" y="1541018"/>
            <a:ext cx="0" cy="4907280"/>
          </a:xfrm>
          <a:prstGeom prst="line">
            <a:avLst/>
          </a:prstGeom>
          <a:noFill/>
          <a:ln w="6350">
            <a:solidFill>
              <a:srgbClr val="C0C8D4"/>
            </a:solidFill>
            <a:prstDash val="solid"/>
          </a:ln>
        </p:spPr>
      </p:sp>
      <p:sp>
        <p:nvSpPr>
          <p:cNvPr id="101" name="Shape 99"/>
          <p:cNvSpPr/>
          <p:nvPr/>
        </p:nvSpPr>
        <p:spPr>
          <a:xfrm>
            <a:off x="4267200" y="1496568"/>
            <a:ext cx="0" cy="4907280"/>
          </a:xfrm>
          <a:prstGeom prst="line">
            <a:avLst/>
          </a:prstGeom>
          <a:noFill/>
          <a:ln w="6350">
            <a:solidFill>
              <a:srgbClr val="C0C8D4"/>
            </a:solidFill>
            <a:prstDash val="solid"/>
          </a:ln>
        </p:spPr>
      </p:sp>
      <p:sp>
        <p:nvSpPr>
          <p:cNvPr id="102" name="Shape 100"/>
          <p:cNvSpPr/>
          <p:nvPr/>
        </p:nvSpPr>
        <p:spPr>
          <a:xfrm>
            <a:off x="4992370" y="1483868"/>
            <a:ext cx="0" cy="4907280"/>
          </a:xfrm>
          <a:prstGeom prst="line">
            <a:avLst/>
          </a:prstGeom>
          <a:noFill/>
          <a:ln w="6350">
            <a:solidFill>
              <a:srgbClr val="C0C8D4"/>
            </a:solidFill>
            <a:prstDash val="solid"/>
          </a:ln>
        </p:spPr>
      </p:sp>
      <p:sp>
        <p:nvSpPr>
          <p:cNvPr id="103" name="Shape 101"/>
          <p:cNvSpPr/>
          <p:nvPr/>
        </p:nvSpPr>
        <p:spPr>
          <a:xfrm>
            <a:off x="5489194" y="1547368"/>
            <a:ext cx="0" cy="4907280"/>
          </a:xfrm>
          <a:prstGeom prst="line">
            <a:avLst/>
          </a:prstGeom>
          <a:noFill/>
          <a:ln w="6350">
            <a:solidFill>
              <a:srgbClr val="C0C8D4"/>
            </a:solidFill>
            <a:prstDash val="solid"/>
          </a:ln>
        </p:spPr>
      </p:sp>
      <p:sp>
        <p:nvSpPr>
          <p:cNvPr id="104" name="Shape 102"/>
          <p:cNvSpPr/>
          <p:nvPr/>
        </p:nvSpPr>
        <p:spPr>
          <a:xfrm>
            <a:off x="6261862" y="1579118"/>
            <a:ext cx="0" cy="4907280"/>
          </a:xfrm>
          <a:prstGeom prst="line">
            <a:avLst/>
          </a:prstGeom>
          <a:noFill/>
          <a:ln w="6350">
            <a:solidFill>
              <a:srgbClr val="C0C8D4"/>
            </a:solidFill>
            <a:prstDash val="solid"/>
          </a:ln>
        </p:spPr>
      </p:sp>
      <p:sp>
        <p:nvSpPr>
          <p:cNvPr id="105" name="Shape 103"/>
          <p:cNvSpPr/>
          <p:nvPr/>
        </p:nvSpPr>
        <p:spPr>
          <a:xfrm>
            <a:off x="6690360" y="1598168"/>
            <a:ext cx="0" cy="4907280"/>
          </a:xfrm>
          <a:prstGeom prst="line">
            <a:avLst/>
          </a:prstGeom>
          <a:noFill/>
          <a:ln w="6350">
            <a:solidFill>
              <a:srgbClr val="C0C8D4"/>
            </a:solidFill>
            <a:prstDash val="solid"/>
          </a:ln>
        </p:spPr>
      </p:sp>
      <p:sp>
        <p:nvSpPr>
          <p:cNvPr id="106" name="Shape 104"/>
          <p:cNvSpPr/>
          <p:nvPr/>
        </p:nvSpPr>
        <p:spPr>
          <a:xfrm>
            <a:off x="7461504" y="1572768"/>
            <a:ext cx="0" cy="4907280"/>
          </a:xfrm>
          <a:prstGeom prst="line">
            <a:avLst/>
          </a:prstGeom>
          <a:noFill/>
          <a:ln w="6350">
            <a:solidFill>
              <a:srgbClr val="C0C8D4"/>
            </a:solidFill>
            <a:prstDash val="solid"/>
          </a:ln>
        </p:spPr>
      </p:sp>
      <p:sp>
        <p:nvSpPr>
          <p:cNvPr id="107" name="Shape 105"/>
          <p:cNvSpPr/>
          <p:nvPr/>
        </p:nvSpPr>
        <p:spPr>
          <a:xfrm>
            <a:off x="7772400" y="1572768"/>
            <a:ext cx="0" cy="4907280"/>
          </a:xfrm>
          <a:prstGeom prst="line">
            <a:avLst/>
          </a:prstGeom>
          <a:noFill/>
          <a:ln w="6350">
            <a:solidFill>
              <a:srgbClr val="C0C8D4"/>
            </a:solidFill>
            <a:prstDash val="solid"/>
          </a:ln>
        </p:spPr>
      </p:sp>
      <p:sp>
        <p:nvSpPr>
          <p:cNvPr id="108" name="Shape 106"/>
          <p:cNvSpPr/>
          <p:nvPr/>
        </p:nvSpPr>
        <p:spPr>
          <a:xfrm>
            <a:off x="0" y="6654800"/>
            <a:ext cx="9144000" cy="178816"/>
          </a:xfrm>
          <a:prstGeom prst="rect">
            <a:avLst/>
          </a:prstGeom>
          <a:solidFill>
            <a:srgbClr val="1A2E44"/>
          </a:solidFill>
          <a:ln w="12700">
            <a:solidFill>
              <a:srgbClr val="1A2E44"/>
            </a:solidFill>
            <a:prstDash val="solid"/>
          </a:ln>
        </p:spPr>
      </p:sp>
      <p:sp>
        <p:nvSpPr>
          <p:cNvPr id="109" name="Shape 107"/>
          <p:cNvSpPr/>
          <p:nvPr/>
        </p:nvSpPr>
        <p:spPr>
          <a:xfrm>
            <a:off x="0" y="6821424"/>
            <a:ext cx="9144000" cy="36576"/>
          </a:xfrm>
          <a:prstGeom prst="rect">
            <a:avLst/>
          </a:prstGeom>
          <a:solidFill>
            <a:srgbClr val="E8650A"/>
          </a:solidFill>
          <a:ln w="12700">
            <a:solidFill>
              <a:srgbClr val="E8650A"/>
            </a:solidFill>
            <a:prstDash val="solid"/>
          </a:ln>
        </p:spPr>
      </p:sp>
      <p:sp>
        <p:nvSpPr>
          <p:cNvPr id="110" name="Text 108"/>
          <p:cNvSpPr/>
          <p:nvPr/>
        </p:nvSpPr>
        <p:spPr>
          <a:xfrm>
            <a:off x="164592" y="6504432"/>
            <a:ext cx="8814816" cy="292608"/>
          </a:xfrm>
          <a:prstGeom prst="rect">
            <a:avLst/>
          </a:prstGeom>
          <a:noFill/>
          <a:ln/>
        </p:spPr>
        <p:txBody>
          <a:bodyPr wrap="square" lIns="0" tIns="0" rIns="0" bIns="0" rtlCol="0" anchor="ctr"/>
          <a:lstStyle/>
          <a:p>
            <a:pPr marL="0" indent="0">
              <a:buNone/>
            </a:pPr>
            <a:endParaRPr lang="en-US" sz="800" dirty="0"/>
          </a:p>
        </p:txBody>
      </p:sp>
      <p:sp>
        <p:nvSpPr>
          <p:cNvPr id="111" name="Text 26"/>
          <p:cNvSpPr/>
          <p:nvPr/>
        </p:nvSpPr>
        <p:spPr>
          <a:xfrm>
            <a:off x="3378200" y="2149348"/>
            <a:ext cx="895350" cy="840029"/>
          </a:xfrm>
          <a:prstGeom prst="rect">
            <a:avLst/>
          </a:prstGeom>
          <a:noFill/>
          <a:ln/>
        </p:spPr>
        <p:txBody>
          <a:bodyPr wrap="square" lIns="0" tIns="0" rIns="0" bIns="0" rtlCol="0" anchor="ctr"/>
          <a:lstStyle/>
          <a:p>
            <a:pPr marL="0" indent="0" algn="ctr">
              <a:buNone/>
            </a:pPr>
            <a:r>
              <a:rPr lang="en-US" sz="1000" smtClean="0">
                <a:solidFill>
                  <a:srgbClr val="5A6272"/>
                </a:solidFill>
                <a:latin typeface="Calibri" pitchFamily="34" charset="0"/>
                <a:ea typeface="Calibri" pitchFamily="34" charset="-122"/>
                <a:cs typeface="Calibri" pitchFamily="34" charset="-120"/>
              </a:rPr>
              <a:t>365 €</a:t>
            </a:r>
            <a:endParaRPr lang="en-US" sz="1000" dirty="0"/>
          </a:p>
        </p:txBody>
      </p:sp>
      <p:sp>
        <p:nvSpPr>
          <p:cNvPr id="112" name="Shape 96"/>
          <p:cNvSpPr/>
          <p:nvPr/>
        </p:nvSpPr>
        <p:spPr>
          <a:xfrm>
            <a:off x="2119122" y="1496568"/>
            <a:ext cx="0" cy="4907280"/>
          </a:xfrm>
          <a:prstGeom prst="line">
            <a:avLst/>
          </a:prstGeom>
          <a:noFill/>
          <a:ln w="6350">
            <a:solidFill>
              <a:srgbClr val="C0C8D4"/>
            </a:solidFill>
            <a:prstDash val="solid"/>
          </a:ln>
        </p:spPr>
      </p:sp>
      <p:sp>
        <p:nvSpPr>
          <p:cNvPr id="113" name="Textfeld 112"/>
          <p:cNvSpPr txBox="1"/>
          <p:nvPr/>
        </p:nvSpPr>
        <p:spPr>
          <a:xfrm>
            <a:off x="1174750" y="1593850"/>
            <a:ext cx="939800" cy="553998"/>
          </a:xfrm>
          <a:prstGeom prst="rect">
            <a:avLst/>
          </a:prstGeom>
          <a:noFill/>
        </p:spPr>
        <p:txBody>
          <a:bodyPr wrap="square" rtlCol="0">
            <a:spAutoFit/>
          </a:bodyPr>
          <a:lstStyle/>
          <a:p>
            <a:pPr algn="ctr"/>
            <a:r>
              <a:rPr lang="en-US" sz="700" b="1" smtClean="0">
                <a:solidFill>
                  <a:srgbClr val="FFFFFF"/>
                </a:solidFill>
                <a:latin typeface="Calibri" pitchFamily="34" charset="0"/>
                <a:ea typeface="Calibri" pitchFamily="34" charset="-122"/>
                <a:cs typeface="Calibri" pitchFamily="34" charset="-120"/>
              </a:rPr>
              <a:t>plugged bidi-EV</a:t>
            </a:r>
            <a:endParaRPr lang="en-US" sz="700" smtClean="0"/>
          </a:p>
          <a:p>
            <a:pPr algn="ctr"/>
            <a:r>
              <a:rPr lang="en-US" sz="700" b="1" smtClean="0">
                <a:solidFill>
                  <a:srgbClr val="FFFFFF"/>
                </a:solidFill>
                <a:latin typeface="Calibri" pitchFamily="34" charset="0"/>
                <a:ea typeface="Calibri" pitchFamily="34" charset="-122"/>
                <a:cs typeface="Calibri" pitchFamily="34" charset="-120"/>
              </a:rPr>
              <a:t>in DE</a:t>
            </a:r>
            <a:endParaRPr lang="en-US" sz="700" smtClean="0"/>
          </a:p>
          <a:p>
            <a:endParaRPr lang="en-US" sz="1600"/>
          </a:p>
        </p:txBody>
      </p:sp>
      <p:sp>
        <p:nvSpPr>
          <p:cNvPr id="134" name="Text 25"/>
          <p:cNvSpPr/>
          <p:nvPr/>
        </p:nvSpPr>
        <p:spPr>
          <a:xfrm>
            <a:off x="1168399" y="2155698"/>
            <a:ext cx="934037"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400.000</a:t>
            </a:r>
            <a:endParaRPr lang="en-US" sz="1050" dirty="0"/>
          </a:p>
        </p:txBody>
      </p:sp>
      <p:sp>
        <p:nvSpPr>
          <p:cNvPr id="135" name="Text 40"/>
          <p:cNvSpPr/>
          <p:nvPr/>
        </p:nvSpPr>
        <p:spPr>
          <a:xfrm>
            <a:off x="1163511" y="3044496"/>
            <a:ext cx="950451"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2.000.000</a:t>
            </a:r>
            <a:endParaRPr lang="en-US" sz="1050" dirty="0"/>
          </a:p>
        </p:txBody>
      </p:sp>
      <p:sp>
        <p:nvSpPr>
          <p:cNvPr id="136" name="Text 55"/>
          <p:cNvSpPr/>
          <p:nvPr/>
        </p:nvSpPr>
        <p:spPr>
          <a:xfrm>
            <a:off x="1170844" y="3933292"/>
            <a:ext cx="925828"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6.000.000</a:t>
            </a:r>
            <a:endParaRPr lang="en-US" sz="1050" dirty="0"/>
          </a:p>
        </p:txBody>
      </p:sp>
      <p:sp>
        <p:nvSpPr>
          <p:cNvPr id="137" name="Text 70"/>
          <p:cNvSpPr/>
          <p:nvPr/>
        </p:nvSpPr>
        <p:spPr>
          <a:xfrm>
            <a:off x="1165956" y="4822089"/>
            <a:ext cx="942244"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16.000.000</a:t>
            </a:r>
            <a:endParaRPr lang="en-US" sz="1050" dirty="0"/>
          </a:p>
        </p:txBody>
      </p:sp>
      <p:sp>
        <p:nvSpPr>
          <p:cNvPr id="138" name="Text 85"/>
          <p:cNvSpPr/>
          <p:nvPr/>
        </p:nvSpPr>
        <p:spPr>
          <a:xfrm>
            <a:off x="1165956" y="5710885"/>
            <a:ext cx="942244" cy="840029"/>
          </a:xfrm>
          <a:prstGeom prst="rect">
            <a:avLst/>
          </a:prstGeom>
          <a:noFill/>
          <a:ln/>
        </p:spPr>
        <p:txBody>
          <a:bodyPr wrap="square" lIns="0" tIns="0" rIns="0" bIns="0" rtlCol="0" anchor="ctr"/>
          <a:lstStyle/>
          <a:p>
            <a:pPr marL="0" indent="0" algn="ctr">
              <a:buNone/>
            </a:pPr>
            <a:r>
              <a:rPr lang="en-US" sz="1050" b="1" smtClean="0">
                <a:solidFill>
                  <a:srgbClr val="1A2E44"/>
                </a:solidFill>
                <a:latin typeface="Calibri" pitchFamily="34" charset="0"/>
                <a:ea typeface="Calibri" pitchFamily="34" charset="-122"/>
                <a:cs typeface="Calibri" pitchFamily="34" charset="-120"/>
              </a:rPr>
              <a:t>40.000.000</a:t>
            </a:r>
            <a:endParaRPr lang="en-US" sz="105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0"/>
          <p:cNvSpPr/>
          <p:nvPr/>
        </p:nvSpPr>
        <p:spPr>
          <a:xfrm>
            <a:off x="0" y="123825"/>
            <a:ext cx="9144000" cy="1333500"/>
          </a:xfrm>
          <a:prstGeom prst="rect">
            <a:avLst/>
          </a:prstGeom>
          <a:solidFill>
            <a:srgbClr val="1A2E44"/>
          </a:solidFill>
          <a:ln w="12700">
            <a:solidFill>
              <a:srgbClr val="1A2E44"/>
            </a:solidFill>
            <a:prstDash val="solid"/>
          </a:ln>
        </p:spPr>
      </p:sp>
      <p:sp>
        <p:nvSpPr>
          <p:cNvPr id="2" name="Textfeld 1"/>
          <p:cNvSpPr txBox="1"/>
          <p:nvPr/>
        </p:nvSpPr>
        <p:spPr>
          <a:xfrm>
            <a:off x="138223" y="333376"/>
            <a:ext cx="8748603" cy="830997"/>
          </a:xfrm>
          <a:prstGeom prst="rect">
            <a:avLst/>
          </a:prstGeom>
          <a:solidFill>
            <a:srgbClr val="D7690F"/>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200" smtClean="0"/>
              <a:t>Im Simulator enthalten: EPEX-Arbitrage</a:t>
            </a:r>
          </a:p>
          <a:p>
            <a:r>
              <a:rPr lang="en-US" sz="1200" smtClean="0"/>
              <a:t>+ vermiedene EE-Abregelung/Redispatch mit 50 €/MWh</a:t>
            </a:r>
          </a:p>
          <a:p>
            <a:r>
              <a:rPr lang="en-US" sz="1200" smtClean="0"/>
              <a:t>+ vermiedene variable Gaskosten</a:t>
            </a:r>
          </a:p>
          <a:p>
            <a:r>
              <a:rPr lang="en-US" sz="1200" smtClean="0"/>
              <a:t>+ vermiedene CO₂-Zertifikate</a:t>
            </a:r>
            <a:endParaRPr lang="en-US" sz="1600"/>
          </a:p>
        </p:txBody>
      </p:sp>
      <p:graphicFrame>
        <p:nvGraphicFramePr>
          <p:cNvPr id="3" name="Tabelle 2"/>
          <p:cNvGraphicFramePr>
            <a:graphicFrameLocks noGrp="1"/>
          </p:cNvGraphicFramePr>
          <p:nvPr/>
        </p:nvGraphicFramePr>
        <p:xfrm>
          <a:off x="148857" y="1590674"/>
          <a:ext cx="6762306" cy="4861416"/>
        </p:xfrm>
        <a:graphic>
          <a:graphicData uri="http://schemas.openxmlformats.org/drawingml/2006/table">
            <a:tbl>
              <a:tblPr/>
              <a:tblGrid>
                <a:gridCol w="2360931"/>
                <a:gridCol w="4401375"/>
              </a:tblGrid>
              <a:tr h="240856">
                <a:tc>
                  <a:txBody>
                    <a:bodyPr/>
                    <a:lstStyle/>
                    <a:p>
                      <a:r>
                        <a:rPr lang="en-US" sz="1200" b="1" u="sng">
                          <a:solidFill>
                            <a:srgbClr val="D7690F"/>
                          </a:solidFill>
                        </a:rPr>
                        <a:t>Noch nicht berechnet</a:t>
                      </a:r>
                    </a:p>
                  </a:txBody>
                  <a:tcPr marL="30328" marR="30328" marT="15164" marB="15164" anchor="ctr">
                    <a:lnL>
                      <a:noFill/>
                    </a:lnL>
                    <a:lnR>
                      <a:noFill/>
                    </a:lnR>
                    <a:lnT>
                      <a:noFill/>
                    </a:lnT>
                    <a:lnB>
                      <a:noFill/>
                    </a:lnB>
                  </a:tcPr>
                </a:tc>
                <a:tc>
                  <a:txBody>
                    <a:bodyPr/>
                    <a:lstStyle/>
                    <a:p>
                      <a:r>
                        <a:rPr lang="en-US" sz="1200"/>
                        <a:t>Bedeutung</a:t>
                      </a:r>
                    </a:p>
                  </a:txBody>
                  <a:tcPr marL="30328" marR="30328" marT="15164" marB="15164" anchor="ctr">
                    <a:lnL>
                      <a:noFill/>
                    </a:lnL>
                    <a:lnR>
                      <a:noFill/>
                    </a:lnR>
                    <a:lnT>
                      <a:noFill/>
                    </a:lnT>
                    <a:lnB>
                      <a:noFill/>
                    </a:lnB>
                  </a:tcPr>
                </a:tc>
              </a:tr>
              <a:tr h="240856">
                <a:tc>
                  <a:txBody>
                    <a:bodyPr/>
                    <a:lstStyle/>
                    <a:p>
                      <a:r>
                        <a:rPr lang="en-US" sz="1200" b="1"/>
                        <a:t>FCR</a:t>
                      </a:r>
                      <a:endParaRPr lang="en-US" sz="1200"/>
                    </a:p>
                  </a:txBody>
                  <a:tcPr marL="30328" marR="30328" marT="15164" marB="15164" anchor="ctr">
                    <a:lnL>
                      <a:noFill/>
                    </a:lnL>
                    <a:lnR>
                      <a:noFill/>
                    </a:lnR>
                    <a:lnT>
                      <a:noFill/>
                    </a:lnT>
                    <a:lnB>
                      <a:noFill/>
                    </a:lnB>
                  </a:tcPr>
                </a:tc>
                <a:tc>
                  <a:txBody>
                    <a:bodyPr/>
                    <a:lstStyle/>
                    <a:p>
                      <a:r>
                        <a:rPr lang="en-US" sz="1200"/>
                        <a:t>Vergütung für Frequenz-Bereitschaft</a:t>
                      </a:r>
                    </a:p>
                  </a:txBody>
                  <a:tcPr marL="30328" marR="30328" marT="15164" marB="15164" anchor="ctr">
                    <a:lnL>
                      <a:noFill/>
                    </a:lnL>
                    <a:lnR>
                      <a:noFill/>
                    </a:lnR>
                    <a:lnT>
                      <a:noFill/>
                    </a:lnT>
                    <a:lnB>
                      <a:noFill/>
                    </a:lnB>
                  </a:tcPr>
                </a:tc>
              </a:tr>
              <a:tr h="240856">
                <a:tc>
                  <a:txBody>
                    <a:bodyPr/>
                    <a:lstStyle/>
                    <a:p>
                      <a:r>
                        <a:rPr lang="en-US" sz="1200" b="1"/>
                        <a:t>aFRR Leistung</a:t>
                      </a:r>
                      <a:endParaRPr lang="en-US" sz="1200"/>
                    </a:p>
                  </a:txBody>
                  <a:tcPr marL="30328" marR="30328" marT="15164" marB="15164" anchor="ctr">
                    <a:lnL>
                      <a:noFill/>
                    </a:lnL>
                    <a:lnR>
                      <a:noFill/>
                    </a:lnR>
                    <a:lnT>
                      <a:noFill/>
                    </a:lnT>
                    <a:lnB>
                      <a:noFill/>
                    </a:lnB>
                  </a:tcPr>
                </a:tc>
                <a:tc>
                  <a:txBody>
                    <a:bodyPr/>
                    <a:lstStyle/>
                    <a:p>
                      <a:r>
                        <a:rPr lang="en-US" sz="1200"/>
                        <a:t>Vergütung für bereitgestellte Sekundärregel-Leistung</a:t>
                      </a:r>
                    </a:p>
                  </a:txBody>
                  <a:tcPr marL="30328" marR="30328" marT="15164" marB="15164" anchor="ctr">
                    <a:lnL>
                      <a:noFill/>
                    </a:lnL>
                    <a:lnR>
                      <a:noFill/>
                    </a:lnR>
                    <a:lnT>
                      <a:noFill/>
                    </a:lnT>
                    <a:lnB>
                      <a:noFill/>
                    </a:lnB>
                  </a:tcPr>
                </a:tc>
              </a:tr>
              <a:tr h="240856">
                <a:tc>
                  <a:txBody>
                    <a:bodyPr/>
                    <a:lstStyle/>
                    <a:p>
                      <a:r>
                        <a:rPr lang="en-US" sz="1200" b="1"/>
                        <a:t>aFRR Arbeit</a:t>
                      </a:r>
                      <a:endParaRPr lang="en-US" sz="1200"/>
                    </a:p>
                  </a:txBody>
                  <a:tcPr marL="30328" marR="30328" marT="15164" marB="15164" anchor="ctr">
                    <a:lnL>
                      <a:noFill/>
                    </a:lnL>
                    <a:lnR>
                      <a:noFill/>
                    </a:lnR>
                    <a:lnT>
                      <a:noFill/>
                    </a:lnT>
                    <a:lnB>
                      <a:noFill/>
                    </a:lnB>
                  </a:tcPr>
                </a:tc>
                <a:tc>
                  <a:txBody>
                    <a:bodyPr/>
                    <a:lstStyle/>
                    <a:p>
                      <a:r>
                        <a:rPr lang="de-DE" sz="1200"/>
                        <a:t>Vergütung für tatsächlich aktivierte Regelenergie</a:t>
                      </a:r>
                    </a:p>
                  </a:txBody>
                  <a:tcPr marL="30328" marR="30328" marT="15164" marB="15164" anchor="ctr">
                    <a:lnL>
                      <a:noFill/>
                    </a:lnL>
                    <a:lnR>
                      <a:noFill/>
                    </a:lnR>
                    <a:lnT>
                      <a:noFill/>
                    </a:lnT>
                    <a:lnB>
                      <a:noFill/>
                    </a:lnB>
                  </a:tcPr>
                </a:tc>
              </a:tr>
              <a:tr h="240856">
                <a:tc>
                  <a:txBody>
                    <a:bodyPr/>
                    <a:lstStyle/>
                    <a:p>
                      <a:r>
                        <a:rPr lang="en-US" sz="1200" b="1"/>
                        <a:t>mFRR</a:t>
                      </a:r>
                      <a:endParaRPr lang="en-US" sz="1200"/>
                    </a:p>
                  </a:txBody>
                  <a:tcPr marL="30328" marR="30328" marT="15164" marB="15164" anchor="ctr">
                    <a:lnL>
                      <a:noFill/>
                    </a:lnL>
                    <a:lnR>
                      <a:noFill/>
                    </a:lnR>
                    <a:lnT>
                      <a:noFill/>
                    </a:lnT>
                    <a:lnB>
                      <a:noFill/>
                    </a:lnB>
                  </a:tcPr>
                </a:tc>
                <a:tc>
                  <a:txBody>
                    <a:bodyPr/>
                    <a:lstStyle/>
                    <a:p>
                      <a:r>
                        <a:rPr lang="en-US" sz="1200"/>
                        <a:t>Minutenreserve / tertiäre Regelenergie</a:t>
                      </a:r>
                    </a:p>
                  </a:txBody>
                  <a:tcPr marL="30328" marR="30328" marT="15164" marB="15164" anchor="ctr">
                    <a:lnL>
                      <a:noFill/>
                    </a:lnL>
                    <a:lnR>
                      <a:noFill/>
                    </a:lnR>
                    <a:lnT>
                      <a:noFill/>
                    </a:lnT>
                    <a:lnB>
                      <a:noFill/>
                    </a:lnB>
                  </a:tcPr>
                </a:tc>
              </a:tr>
              <a:tr h="285152">
                <a:tc>
                  <a:txBody>
                    <a:bodyPr/>
                    <a:lstStyle/>
                    <a:p>
                      <a:r>
                        <a:rPr lang="en-US" sz="1200" b="1"/>
                        <a:t>voller Redispatch-Kostenblock</a:t>
                      </a:r>
                      <a:endParaRPr lang="en-US" sz="1200"/>
                    </a:p>
                  </a:txBody>
                  <a:tcPr marL="30328" marR="30328" marT="15164" marB="15164" anchor="ctr">
                    <a:lnL>
                      <a:noFill/>
                    </a:lnL>
                    <a:lnR>
                      <a:noFill/>
                    </a:lnR>
                    <a:lnT>
                      <a:noFill/>
                    </a:lnT>
                    <a:lnB>
                      <a:noFill/>
                    </a:lnB>
                  </a:tcPr>
                </a:tc>
                <a:tc>
                  <a:txBody>
                    <a:bodyPr/>
                    <a:lstStyle/>
                    <a:p>
                      <a:r>
                        <a:rPr lang="de-DE" sz="1200"/>
                        <a:t>aktuell nur EE-Abregelung × 50 €/MWh, nicht gesamte 3-Mrd.-Logik</a:t>
                      </a:r>
                    </a:p>
                  </a:txBody>
                  <a:tcPr marL="30328" marR="30328" marT="15164" marB="15164" anchor="ctr">
                    <a:lnL>
                      <a:noFill/>
                    </a:lnL>
                    <a:lnR>
                      <a:noFill/>
                    </a:lnR>
                    <a:lnT>
                      <a:noFill/>
                    </a:lnT>
                    <a:lnB>
                      <a:noFill/>
                    </a:lnB>
                  </a:tcPr>
                </a:tc>
              </a:tr>
              <a:tr h="240856">
                <a:tc>
                  <a:txBody>
                    <a:bodyPr/>
                    <a:lstStyle/>
                    <a:p>
                      <a:r>
                        <a:rPr lang="en-US" sz="1200" b="1"/>
                        <a:t>Netzreserve-Kraftwerke</a:t>
                      </a:r>
                      <a:endParaRPr lang="en-US" sz="1200"/>
                    </a:p>
                  </a:txBody>
                  <a:tcPr marL="30328" marR="30328" marT="15164" marB="15164" anchor="ctr">
                    <a:lnL>
                      <a:noFill/>
                    </a:lnL>
                    <a:lnR>
                      <a:noFill/>
                    </a:lnR>
                    <a:lnT>
                      <a:noFill/>
                    </a:lnT>
                    <a:lnB>
                      <a:noFill/>
                    </a:lnB>
                  </a:tcPr>
                </a:tc>
                <a:tc>
                  <a:txBody>
                    <a:bodyPr/>
                    <a:lstStyle/>
                    <a:p>
                      <a:r>
                        <a:rPr lang="de-DE" sz="1200"/>
                        <a:t>Reservekraftwerke, die wegen Engpässen bezahlt werden</a:t>
                      </a:r>
                    </a:p>
                  </a:txBody>
                  <a:tcPr marL="30328" marR="30328" marT="15164" marB="15164" anchor="ctr">
                    <a:lnL>
                      <a:noFill/>
                    </a:lnL>
                    <a:lnR>
                      <a:noFill/>
                    </a:lnR>
                    <a:lnT>
                      <a:noFill/>
                    </a:lnT>
                    <a:lnB>
                      <a:noFill/>
                    </a:lnB>
                  </a:tcPr>
                </a:tc>
              </a:tr>
              <a:tr h="240856">
                <a:tc>
                  <a:txBody>
                    <a:bodyPr/>
                    <a:lstStyle/>
                    <a:p>
                      <a:r>
                        <a:rPr lang="en-US" sz="1200" b="1"/>
                        <a:t>Countertrading</a:t>
                      </a:r>
                      <a:endParaRPr lang="en-US" sz="1200"/>
                    </a:p>
                  </a:txBody>
                  <a:tcPr marL="30328" marR="30328" marT="15164" marB="15164" anchor="ctr">
                    <a:lnL>
                      <a:noFill/>
                    </a:lnL>
                    <a:lnR>
                      <a:noFill/>
                    </a:lnR>
                    <a:lnT>
                      <a:noFill/>
                    </a:lnT>
                    <a:lnB>
                      <a:noFill/>
                    </a:lnB>
                  </a:tcPr>
                </a:tc>
                <a:tc>
                  <a:txBody>
                    <a:bodyPr/>
                    <a:lstStyle/>
                    <a:p>
                      <a:r>
                        <a:rPr lang="en-US" sz="1200"/>
                        <a:t>grenzüberschreitende Engpassbewirtschaftung</a:t>
                      </a:r>
                    </a:p>
                  </a:txBody>
                  <a:tcPr marL="30328" marR="30328" marT="15164" marB="15164" anchor="ctr">
                    <a:lnL>
                      <a:noFill/>
                    </a:lnL>
                    <a:lnR>
                      <a:noFill/>
                    </a:lnR>
                    <a:lnT>
                      <a:noFill/>
                    </a:lnT>
                    <a:lnB>
                      <a:noFill/>
                    </a:lnB>
                  </a:tcPr>
                </a:tc>
              </a:tr>
              <a:tr h="240856">
                <a:tc>
                  <a:txBody>
                    <a:bodyPr/>
                    <a:lstStyle/>
                    <a:p>
                      <a:r>
                        <a:rPr lang="en-US" sz="1200" b="1"/>
                        <a:t>vermiedener Netzausbau</a:t>
                      </a:r>
                      <a:endParaRPr lang="en-US" sz="1200"/>
                    </a:p>
                  </a:txBody>
                  <a:tcPr marL="30328" marR="30328" marT="15164" marB="15164" anchor="ctr">
                    <a:lnL>
                      <a:noFill/>
                    </a:lnL>
                    <a:lnR>
                      <a:noFill/>
                    </a:lnR>
                    <a:lnT>
                      <a:noFill/>
                    </a:lnT>
                    <a:lnB>
                      <a:noFill/>
                    </a:lnB>
                  </a:tcPr>
                </a:tc>
                <a:tc>
                  <a:txBody>
                    <a:bodyPr/>
                    <a:lstStyle/>
                    <a:p>
                      <a:r>
                        <a:rPr lang="en-US" sz="1200"/>
                        <a:t>Leitungen, Trafos, Ortsnetze, Umspannwerke</a:t>
                      </a:r>
                    </a:p>
                  </a:txBody>
                  <a:tcPr marL="30328" marR="30328" marT="15164" marB="15164" anchor="ctr">
                    <a:lnL>
                      <a:noFill/>
                    </a:lnL>
                    <a:lnR>
                      <a:noFill/>
                    </a:lnR>
                    <a:lnT>
                      <a:noFill/>
                    </a:lnT>
                    <a:lnB>
                      <a:noFill/>
                    </a:lnB>
                  </a:tcPr>
                </a:tc>
              </a:tr>
              <a:tr h="240856">
                <a:tc>
                  <a:txBody>
                    <a:bodyPr/>
                    <a:lstStyle/>
                    <a:p>
                      <a:r>
                        <a:rPr lang="en-US" sz="1200" b="1"/>
                        <a:t>vermiedene Netzverluste</a:t>
                      </a:r>
                      <a:endParaRPr lang="en-US" sz="1200"/>
                    </a:p>
                  </a:txBody>
                  <a:tcPr marL="30328" marR="30328" marT="15164" marB="15164" anchor="ctr">
                    <a:lnL>
                      <a:noFill/>
                    </a:lnL>
                    <a:lnR>
                      <a:noFill/>
                    </a:lnR>
                    <a:lnT>
                      <a:noFill/>
                    </a:lnT>
                    <a:lnB>
                      <a:noFill/>
                    </a:lnB>
                  </a:tcPr>
                </a:tc>
                <a:tc>
                  <a:txBody>
                    <a:bodyPr/>
                    <a:lstStyle/>
                    <a:p>
                      <a:r>
                        <a:rPr lang="de-DE" sz="1200"/>
                        <a:t>weniger Transport über lange Strecken</a:t>
                      </a:r>
                    </a:p>
                  </a:txBody>
                  <a:tcPr marL="30328" marR="30328" marT="15164" marB="15164" anchor="ctr">
                    <a:lnL>
                      <a:noFill/>
                    </a:lnL>
                    <a:lnR>
                      <a:noFill/>
                    </a:lnR>
                    <a:lnT>
                      <a:noFill/>
                    </a:lnT>
                    <a:lnB>
                      <a:noFill/>
                    </a:lnB>
                  </a:tcPr>
                </a:tc>
              </a:tr>
              <a:tr h="240856">
                <a:tc>
                  <a:txBody>
                    <a:bodyPr/>
                    <a:lstStyle/>
                    <a:p>
                      <a:r>
                        <a:rPr lang="en-US" sz="1200" b="1"/>
                        <a:t>Peak-Shaving im Verteilnetz</a:t>
                      </a:r>
                      <a:endParaRPr lang="en-US" sz="1200"/>
                    </a:p>
                  </a:txBody>
                  <a:tcPr marL="30328" marR="30328" marT="15164" marB="15164" anchor="ctr">
                    <a:lnL>
                      <a:noFill/>
                    </a:lnL>
                    <a:lnR>
                      <a:noFill/>
                    </a:lnR>
                    <a:lnT>
                      <a:noFill/>
                    </a:lnT>
                    <a:lnB>
                      <a:noFill/>
                    </a:lnB>
                  </a:tcPr>
                </a:tc>
                <a:tc>
                  <a:txBody>
                    <a:bodyPr/>
                    <a:lstStyle/>
                    <a:p>
                      <a:r>
                        <a:rPr lang="en-US" sz="1200"/>
                        <a:t>reduzierte Lastspitzen in MFH/Tiefgaragen</a:t>
                      </a:r>
                    </a:p>
                  </a:txBody>
                  <a:tcPr marL="30328" marR="30328" marT="15164" marB="15164" anchor="ctr">
                    <a:lnL>
                      <a:noFill/>
                    </a:lnL>
                    <a:lnR>
                      <a:noFill/>
                    </a:lnR>
                    <a:lnT>
                      <a:noFill/>
                    </a:lnT>
                    <a:lnB>
                      <a:noFill/>
                    </a:lnB>
                  </a:tcPr>
                </a:tc>
              </a:tr>
              <a:tr h="240856">
                <a:tc>
                  <a:txBody>
                    <a:bodyPr/>
                    <a:lstStyle/>
                    <a:p>
                      <a:r>
                        <a:rPr lang="en-US" sz="1200" b="1"/>
                        <a:t>Kapazitätswert</a:t>
                      </a:r>
                      <a:endParaRPr lang="en-US" sz="1200"/>
                    </a:p>
                  </a:txBody>
                  <a:tcPr marL="30328" marR="30328" marT="15164" marB="15164" anchor="ctr">
                    <a:lnL>
                      <a:noFill/>
                    </a:lnL>
                    <a:lnR>
                      <a:noFill/>
                    </a:lnR>
                    <a:lnT>
                      <a:noFill/>
                    </a:lnT>
                    <a:lnB>
                      <a:noFill/>
                    </a:lnB>
                  </a:tcPr>
                </a:tc>
                <a:tc>
                  <a:txBody>
                    <a:bodyPr/>
                    <a:lstStyle/>
                    <a:p>
                      <a:r>
                        <a:rPr lang="de-DE" sz="1200"/>
                        <a:t>weniger Bedarf an neuen Backup-/Gaskraftwerken</a:t>
                      </a:r>
                    </a:p>
                  </a:txBody>
                  <a:tcPr marL="30328" marR="30328" marT="15164" marB="15164" anchor="ctr">
                    <a:lnL>
                      <a:noFill/>
                    </a:lnL>
                    <a:lnR>
                      <a:noFill/>
                    </a:lnR>
                    <a:lnT>
                      <a:noFill/>
                    </a:lnT>
                    <a:lnB>
                      <a:noFill/>
                    </a:lnB>
                  </a:tcPr>
                </a:tc>
              </a:tr>
              <a:tr h="240856">
                <a:tc>
                  <a:txBody>
                    <a:bodyPr/>
                    <a:lstStyle/>
                    <a:p>
                      <a:r>
                        <a:rPr lang="en-US" sz="1200" b="1"/>
                        <a:t>Intraday-Optimierung</a:t>
                      </a:r>
                      <a:endParaRPr lang="en-US" sz="1200"/>
                    </a:p>
                  </a:txBody>
                  <a:tcPr marL="30328" marR="30328" marT="15164" marB="15164" anchor="ctr">
                    <a:lnL>
                      <a:noFill/>
                    </a:lnL>
                    <a:lnR>
                      <a:noFill/>
                    </a:lnR>
                    <a:lnT>
                      <a:noFill/>
                    </a:lnT>
                    <a:lnB>
                      <a:noFill/>
                    </a:lnB>
                  </a:tcPr>
                </a:tc>
                <a:tc>
                  <a:txBody>
                    <a:bodyPr/>
                    <a:lstStyle/>
                    <a:p>
                      <a:r>
                        <a:rPr lang="en-US" sz="1200"/>
                        <a:t>kurzfristige Preis- und Prognosekorrekturen</a:t>
                      </a:r>
                    </a:p>
                  </a:txBody>
                  <a:tcPr marL="30328" marR="30328" marT="15164" marB="15164" anchor="ctr">
                    <a:lnL>
                      <a:noFill/>
                    </a:lnL>
                    <a:lnR>
                      <a:noFill/>
                    </a:lnR>
                    <a:lnT>
                      <a:noFill/>
                    </a:lnT>
                    <a:lnB>
                      <a:noFill/>
                    </a:lnB>
                  </a:tcPr>
                </a:tc>
              </a:tr>
              <a:tr h="240856">
                <a:tc>
                  <a:txBody>
                    <a:bodyPr/>
                    <a:lstStyle/>
                    <a:p>
                      <a:r>
                        <a:rPr lang="en-US" sz="1200" b="1"/>
                        <a:t>Bilanzkreis-/Ausgleichsenergie-Wert</a:t>
                      </a:r>
                      <a:endParaRPr lang="en-US" sz="1200"/>
                    </a:p>
                  </a:txBody>
                  <a:tcPr marL="30328" marR="30328" marT="15164" marB="15164" anchor="ctr">
                    <a:lnL>
                      <a:noFill/>
                    </a:lnL>
                    <a:lnR>
                      <a:noFill/>
                    </a:lnR>
                    <a:lnT>
                      <a:noFill/>
                    </a:lnT>
                    <a:lnB>
                      <a:noFill/>
                    </a:lnB>
                  </a:tcPr>
                </a:tc>
                <a:tc>
                  <a:txBody>
                    <a:bodyPr/>
                    <a:lstStyle/>
                    <a:p>
                      <a:r>
                        <a:rPr lang="en-US" sz="1200"/>
                        <a:t>bessere Fahrplantreue, weniger Ausgleichskosten</a:t>
                      </a:r>
                    </a:p>
                  </a:txBody>
                  <a:tcPr marL="30328" marR="30328" marT="15164" marB="15164" anchor="ctr">
                    <a:lnL>
                      <a:noFill/>
                    </a:lnL>
                    <a:lnR>
                      <a:noFill/>
                    </a:lnR>
                    <a:lnT>
                      <a:noFill/>
                    </a:lnT>
                    <a:lnB>
                      <a:noFill/>
                    </a:lnB>
                  </a:tcPr>
                </a:tc>
              </a:tr>
              <a:tr h="240856">
                <a:tc>
                  <a:txBody>
                    <a:bodyPr/>
                    <a:lstStyle/>
                    <a:p>
                      <a:r>
                        <a:rPr lang="en-US" sz="1200" b="1"/>
                        <a:t>regionale Flexibilitätsmärkte</a:t>
                      </a:r>
                      <a:endParaRPr lang="en-US" sz="1200"/>
                    </a:p>
                  </a:txBody>
                  <a:tcPr marL="30328" marR="30328" marT="15164" marB="15164" anchor="ctr">
                    <a:lnL>
                      <a:noFill/>
                    </a:lnL>
                    <a:lnR>
                      <a:noFill/>
                    </a:lnR>
                    <a:lnT>
                      <a:noFill/>
                    </a:lnT>
                    <a:lnB>
                      <a:noFill/>
                    </a:lnB>
                  </a:tcPr>
                </a:tc>
                <a:tc>
                  <a:txBody>
                    <a:bodyPr/>
                    <a:lstStyle/>
                    <a:p>
                      <a:r>
                        <a:rPr lang="en-US" sz="1200"/>
                        <a:t>lokale Netzflexibilität für VNB</a:t>
                      </a:r>
                    </a:p>
                  </a:txBody>
                  <a:tcPr marL="30328" marR="30328" marT="15164" marB="15164" anchor="ctr">
                    <a:lnL>
                      <a:noFill/>
                    </a:lnL>
                    <a:lnR>
                      <a:noFill/>
                    </a:lnR>
                    <a:lnT>
                      <a:noFill/>
                    </a:lnT>
                    <a:lnB>
                      <a:noFill/>
                    </a:lnB>
                  </a:tcPr>
                </a:tc>
              </a:tr>
              <a:tr h="240856">
                <a:tc>
                  <a:txBody>
                    <a:bodyPr/>
                    <a:lstStyle/>
                    <a:p>
                      <a:r>
                        <a:rPr lang="en-US" sz="1200" b="1"/>
                        <a:t>Blindleistung / Spannungshaltung</a:t>
                      </a:r>
                      <a:endParaRPr lang="en-US" sz="1200"/>
                    </a:p>
                  </a:txBody>
                  <a:tcPr marL="30328" marR="30328" marT="15164" marB="15164" anchor="ctr">
                    <a:lnL>
                      <a:noFill/>
                    </a:lnL>
                    <a:lnR>
                      <a:noFill/>
                    </a:lnR>
                    <a:lnT>
                      <a:noFill/>
                    </a:lnT>
                    <a:lnB>
                      <a:noFill/>
                    </a:lnB>
                  </a:tcPr>
                </a:tc>
                <a:tc>
                  <a:txBody>
                    <a:bodyPr/>
                    <a:lstStyle/>
                    <a:p>
                      <a:r>
                        <a:rPr lang="en-US" sz="1200"/>
                        <a:t>netzdienliche Wechselrichterfunktionen</a:t>
                      </a:r>
                    </a:p>
                  </a:txBody>
                  <a:tcPr marL="30328" marR="30328" marT="15164" marB="15164" anchor="ctr">
                    <a:lnL>
                      <a:noFill/>
                    </a:lnL>
                    <a:lnR>
                      <a:noFill/>
                    </a:lnR>
                    <a:lnT>
                      <a:noFill/>
                    </a:lnT>
                    <a:lnB>
                      <a:noFill/>
                    </a:lnB>
                  </a:tcPr>
                </a:tc>
              </a:tr>
              <a:tr h="240856">
                <a:tc>
                  <a:txBody>
                    <a:bodyPr/>
                    <a:lstStyle/>
                    <a:p>
                      <a:r>
                        <a:rPr lang="en-US" sz="1200" b="1"/>
                        <a:t>Schwarzstart / Resilienz</a:t>
                      </a:r>
                      <a:endParaRPr lang="en-US" sz="1200"/>
                    </a:p>
                  </a:txBody>
                  <a:tcPr marL="30328" marR="30328" marT="15164" marB="15164" anchor="ctr">
                    <a:lnL>
                      <a:noFill/>
                    </a:lnL>
                    <a:lnR>
                      <a:noFill/>
                    </a:lnR>
                    <a:lnT>
                      <a:noFill/>
                    </a:lnT>
                    <a:lnB>
                      <a:noFill/>
                    </a:lnB>
                  </a:tcPr>
                </a:tc>
                <a:tc>
                  <a:txBody>
                    <a:bodyPr/>
                    <a:lstStyle/>
                    <a:p>
                      <a:r>
                        <a:rPr lang="en-US" sz="1200"/>
                        <a:t>Sonderwert, schwer monetarisierbar</a:t>
                      </a:r>
                    </a:p>
                  </a:txBody>
                  <a:tcPr marL="30328" marR="30328" marT="15164" marB="15164" anchor="ctr">
                    <a:lnL>
                      <a:noFill/>
                    </a:lnL>
                    <a:lnR>
                      <a:noFill/>
                    </a:lnR>
                    <a:lnT>
                      <a:noFill/>
                    </a:lnT>
                    <a:lnB>
                      <a:noFill/>
                    </a:lnB>
                  </a:tcPr>
                </a:tc>
              </a:tr>
              <a:tr h="240856">
                <a:tc>
                  <a:txBody>
                    <a:bodyPr/>
                    <a:lstStyle/>
                    <a:p>
                      <a:r>
                        <a:rPr lang="en-US" sz="1200" b="1"/>
                        <a:t>Batteriedegradation</a:t>
                      </a:r>
                      <a:endParaRPr lang="en-US" sz="1200"/>
                    </a:p>
                  </a:txBody>
                  <a:tcPr marL="30328" marR="30328" marT="15164" marB="15164" anchor="ctr">
                    <a:lnL>
                      <a:noFill/>
                    </a:lnL>
                    <a:lnR>
                      <a:noFill/>
                    </a:lnR>
                    <a:lnT>
                      <a:noFill/>
                    </a:lnT>
                    <a:lnB>
                      <a:noFill/>
                    </a:lnB>
                  </a:tcPr>
                </a:tc>
                <a:tc>
                  <a:txBody>
                    <a:bodyPr/>
                    <a:lstStyle/>
                    <a:p>
                      <a:r>
                        <a:rPr lang="en-US" sz="1200"/>
                        <a:t>Kostenabzug je Zyklus/kWh</a:t>
                      </a:r>
                    </a:p>
                  </a:txBody>
                  <a:tcPr marL="30328" marR="30328" marT="15164" marB="15164" anchor="ctr">
                    <a:lnL>
                      <a:noFill/>
                    </a:lnL>
                    <a:lnR>
                      <a:noFill/>
                    </a:lnR>
                    <a:lnT>
                      <a:noFill/>
                    </a:lnT>
                    <a:lnB>
                      <a:noFill/>
                    </a:lnB>
                  </a:tcPr>
                </a:tc>
              </a:tr>
              <a:tr h="240856">
                <a:tc>
                  <a:txBody>
                    <a:bodyPr/>
                    <a:lstStyle/>
                    <a:p>
                      <a:r>
                        <a:rPr lang="en-US" sz="1200" b="1"/>
                        <a:t>Verfügbarkeitsquote real</a:t>
                      </a:r>
                      <a:endParaRPr lang="en-US" sz="1200"/>
                    </a:p>
                  </a:txBody>
                  <a:tcPr marL="30328" marR="30328" marT="15164" marB="15164" anchor="ctr">
                    <a:lnL>
                      <a:noFill/>
                    </a:lnL>
                    <a:lnR>
                      <a:noFill/>
                    </a:lnR>
                    <a:lnT>
                      <a:noFill/>
                    </a:lnT>
                    <a:lnB>
                      <a:noFill/>
                    </a:lnB>
                  </a:tcPr>
                </a:tc>
                <a:tc>
                  <a:txBody>
                    <a:bodyPr/>
                    <a:lstStyle/>
                    <a:p>
                      <a:r>
                        <a:rPr lang="de-DE" sz="1200"/>
                        <a:t>wie viele EV wirklich eingesteckt/freigegeben sind</a:t>
                      </a:r>
                    </a:p>
                  </a:txBody>
                  <a:tcPr marL="30328" marR="30328" marT="15164" marB="15164" anchor="ctr">
                    <a:lnL>
                      <a:noFill/>
                    </a:lnL>
                    <a:lnR>
                      <a:noFill/>
                    </a:lnR>
                    <a:lnT>
                      <a:noFill/>
                    </a:lnT>
                    <a:lnB>
                      <a:noFill/>
                    </a:lnB>
                  </a:tcPr>
                </a:tc>
              </a:tr>
              <a:tr h="240856">
                <a:tc>
                  <a:txBody>
                    <a:bodyPr/>
                    <a:lstStyle/>
                    <a:p>
                      <a:r>
                        <a:rPr lang="en-US" sz="1200" b="1"/>
                        <a:t>Präqualifikation / Marktannahme</a:t>
                      </a:r>
                      <a:endParaRPr lang="en-US" sz="1200"/>
                    </a:p>
                  </a:txBody>
                  <a:tcPr marL="30328" marR="30328" marT="15164" marB="15164" anchor="ctr">
                    <a:lnL>
                      <a:noFill/>
                    </a:lnL>
                    <a:lnR>
                      <a:noFill/>
                    </a:lnR>
                    <a:lnT>
                      <a:noFill/>
                    </a:lnT>
                    <a:lnB>
                      <a:noFill/>
                    </a:lnB>
                  </a:tcPr>
                </a:tc>
                <a:tc>
                  <a:txBody>
                    <a:bodyPr/>
                    <a:lstStyle/>
                    <a:p>
                      <a:r>
                        <a:rPr lang="de-DE" sz="1200"/>
                        <a:t>wie viel Leistung tatsächlich vermarktbar ist</a:t>
                      </a:r>
                    </a:p>
                  </a:txBody>
                  <a:tcPr marL="30328" marR="30328" marT="15164" marB="15164" anchor="ctr">
                    <a:lnL>
                      <a:noFill/>
                    </a:lnL>
                    <a:lnR>
                      <a:noFill/>
                    </a:lnR>
                    <a:lnT>
                      <a:noFill/>
                    </a:lnT>
                    <a:lnB>
                      <a:noFill/>
                    </a:lnB>
                  </a:tcPr>
                </a:tc>
              </a:tr>
            </a:tbl>
          </a:graphicData>
        </a:graphic>
      </p:graphicFrame>
      <p:sp>
        <p:nvSpPr>
          <p:cNvPr id="4" name="Shape 1"/>
          <p:cNvSpPr/>
          <p:nvPr/>
        </p:nvSpPr>
        <p:spPr>
          <a:xfrm>
            <a:off x="0" y="0"/>
            <a:ext cx="9144000" cy="67056"/>
          </a:xfrm>
          <a:prstGeom prst="rect">
            <a:avLst/>
          </a:prstGeom>
          <a:solidFill>
            <a:srgbClr val="E8650A"/>
          </a:solidFill>
          <a:ln w="12700">
            <a:solidFill>
              <a:srgbClr val="E8650A"/>
            </a:solidFill>
            <a:prstDash val="solid"/>
          </a:ln>
        </p:spPr>
      </p:sp>
      <p:sp>
        <p:nvSpPr>
          <p:cNvPr id="6" name="Shape 1"/>
          <p:cNvSpPr/>
          <p:nvPr/>
        </p:nvSpPr>
        <p:spPr>
          <a:xfrm>
            <a:off x="0" y="6790944"/>
            <a:ext cx="9144000" cy="67056"/>
          </a:xfrm>
          <a:prstGeom prst="rect">
            <a:avLst/>
          </a:prstGeom>
          <a:solidFill>
            <a:srgbClr val="E8650A"/>
          </a:solidFill>
          <a:ln w="12700">
            <a:solidFill>
              <a:srgbClr val="E8650A"/>
            </a:solidFill>
            <a:prstDash val="solid"/>
          </a:ln>
        </p:spPr>
      </p:sp>
      <p:sp>
        <p:nvSpPr>
          <p:cNvPr id="7" name="Shape 0"/>
          <p:cNvSpPr/>
          <p:nvPr/>
        </p:nvSpPr>
        <p:spPr>
          <a:xfrm>
            <a:off x="0" y="6538913"/>
            <a:ext cx="9144000" cy="238125"/>
          </a:xfrm>
          <a:prstGeom prst="rect">
            <a:avLst/>
          </a:prstGeom>
          <a:solidFill>
            <a:srgbClr val="1A2E44"/>
          </a:solidFill>
          <a:ln w="12700">
            <a:solidFill>
              <a:srgbClr val="1A2E44"/>
            </a:solidFill>
            <a:prstDash val="solid"/>
          </a:ln>
        </p:spPr>
      </p:sp>
      <p:sp>
        <p:nvSpPr>
          <p:cNvPr id="8" name="Textfeld 7"/>
          <p:cNvSpPr txBox="1"/>
          <p:nvPr/>
        </p:nvSpPr>
        <p:spPr>
          <a:xfrm>
            <a:off x="148856" y="6488668"/>
            <a:ext cx="9462977" cy="307777"/>
          </a:xfrm>
          <a:prstGeom prst="rect">
            <a:avLst/>
          </a:prstGeom>
          <a:noFill/>
        </p:spPr>
        <p:txBody>
          <a:bodyPr wrap="square" rtlCol="0">
            <a:spAutoFit/>
          </a:bodyPr>
          <a:lstStyle/>
          <a:p>
            <a:r>
              <a:rPr lang="de-DE" sz="1400" b="1" smtClean="0">
                <a:solidFill>
                  <a:schemeClr val="bg1"/>
                </a:solidFill>
              </a:rPr>
              <a:t>Die Deutschen Netzentgelte belaufen sich auf &gt;35mia€/Jahr</a:t>
            </a:r>
            <a:endParaRPr lang="en-US" sz="1400" b="1">
              <a:solidFill>
                <a:schemeClr val="bg1"/>
              </a:solidFill>
            </a:endParaRPr>
          </a:p>
        </p:txBody>
      </p:sp>
      <p:sp>
        <p:nvSpPr>
          <p:cNvPr id="9" name="Rechteck 8"/>
          <p:cNvSpPr/>
          <p:nvPr/>
        </p:nvSpPr>
        <p:spPr>
          <a:xfrm>
            <a:off x="5582093" y="4976037"/>
            <a:ext cx="3561907" cy="1569660"/>
          </a:xfrm>
          <a:prstGeom prst="rect">
            <a:avLst/>
          </a:prstGeom>
        </p:spPr>
        <p:txBody>
          <a:bodyPr wrap="square">
            <a:spAutoFit/>
          </a:bodyPr>
          <a:lstStyle/>
          <a:p>
            <a:r>
              <a:rPr lang="en-US" sz="1200" smtClean="0"/>
              <a:t>35 Mrd. € Netzentgelte</a:t>
            </a:r>
          </a:p>
          <a:p>
            <a:r>
              <a:rPr lang="en-US" sz="1200" smtClean="0"/>
              <a:t>████████████████████████████</a:t>
            </a:r>
          </a:p>
          <a:p>
            <a:endParaRPr lang="en-US" sz="1200" smtClean="0"/>
          </a:p>
          <a:p>
            <a:r>
              <a:rPr lang="en-US" sz="1200" smtClean="0"/>
              <a:t>3,65 Mrd. € bereits modelliert</a:t>
            </a:r>
          </a:p>
          <a:p>
            <a:r>
              <a:rPr lang="en-US" sz="1200" smtClean="0"/>
              <a:t>███</a:t>
            </a:r>
          </a:p>
          <a:p>
            <a:endParaRPr lang="en-US" sz="1200" smtClean="0"/>
          </a:p>
          <a:p>
            <a:r>
              <a:rPr lang="en-US" sz="1200" smtClean="0"/>
              <a:t>Ca. 30 Mrd. € potenzieller weiterer Systemkostenblock</a:t>
            </a:r>
          </a:p>
          <a:p>
            <a:r>
              <a:rPr lang="en-US" sz="1200" smtClean="0"/>
              <a:t>           ████████████████████████</a:t>
            </a:r>
            <a:endParaRPr lang="en-US" sz="12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665017" y="0"/>
            <a:ext cx="8478983" cy="6858000"/>
          </a:xfrm>
          <a:prstGeom prst="rect">
            <a:avLst/>
          </a:prstGeom>
          <a:noFill/>
          <a:ln w="9525">
            <a:noFill/>
            <a:miter lim="800000"/>
            <a:headEnd/>
            <a:tailEnd/>
          </a:ln>
        </p:spPr>
      </p:pic>
      <p:sp>
        <p:nvSpPr>
          <p:cNvPr id="1026" name="AutoShape 2" descr="https://dev.azure.com/bernhardduettmann/b5074c0e-2b55-4f5b-b3d4-064051c56db7/_apis/git/repositories/d95df55f-cf3f-4bdc-8a07-3bf8d1ce0314/items?path=/Wiring%20Diagram%2C%20Cables%2C%20and%20Buying%20List/Wiring%20Diagram-Final%20(SM%20version).png&amp;versionDescriptor%5BversionOptions%5D=0&amp;versionDescriptor%5BversionType%5D=0&amp;versionDescriptor%5Bversion%5D=Gun_WBless&amp;resolveLfs=true&amp;%24format=octetStream&amp;api-version=5.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https://dev.azure.com/bernhardduettmann/b5074c0e-2b55-4f5b-b3d4-064051c56db7/_apis/git/repositories/d95df55f-cf3f-4bdc-8a07-3bf8d1ce0314/items?path=/Wiring%20Diagram%2C%20Cables%2C%20and%20Buying%20List/Wiring%20Diagram-Final%20(SM%20version).png&amp;versionDescriptor%5BversionOptions%5D=0&amp;versionDescriptor%5BversionType%5D=0&amp;versionDescriptor%5Bversion%5D=Gun_WBless&amp;resolveLfs=true&amp;%24format=octetStream&amp;api-version=5.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feld 6"/>
          <p:cNvSpPr txBox="1"/>
          <p:nvPr/>
        </p:nvSpPr>
        <p:spPr>
          <a:xfrm>
            <a:off x="0" y="320634"/>
            <a:ext cx="476862" cy="6537365"/>
          </a:xfrm>
          <a:prstGeom prst="rect">
            <a:avLst/>
          </a:prstGeom>
          <a:noFill/>
        </p:spPr>
        <p:txBody>
          <a:bodyPr vert="wordArtVert" wrap="square" rtlCol="0">
            <a:spAutoFit/>
          </a:bodyPr>
          <a:lstStyle/>
          <a:p>
            <a:r>
              <a:rPr lang="de-DE" sz="1600" b="1" smtClean="0"/>
              <a:t>hardware presentation</a:t>
            </a:r>
            <a:endParaRPr lang="en-US" sz="1600" b="1"/>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
            <a:ext cx="9144000" cy="6616460"/>
          </a:xfrm>
          <a:prstGeom prst="rect">
            <a:avLst/>
          </a:prstGeom>
          <a:noFill/>
          <a:ln w="9525">
            <a:noFill/>
            <a:miter lim="800000"/>
            <a:headEnd/>
            <a:tailEnd/>
          </a:ln>
        </p:spPr>
      </p:pic>
      <p:sp>
        <p:nvSpPr>
          <p:cNvPr id="10" name="Textfeld 9"/>
          <p:cNvSpPr txBox="1"/>
          <p:nvPr/>
        </p:nvSpPr>
        <p:spPr>
          <a:xfrm flipH="1">
            <a:off x="3619499" y="6553200"/>
            <a:ext cx="2324100" cy="261610"/>
          </a:xfrm>
          <a:prstGeom prst="rect">
            <a:avLst/>
          </a:prstGeom>
          <a:noFill/>
        </p:spPr>
        <p:txBody>
          <a:bodyPr wrap="square" rtlCol="0">
            <a:spAutoFit/>
          </a:bodyPr>
          <a:lstStyle/>
          <a:p>
            <a:r>
              <a:rPr lang="de-DE" sz="1100" smtClean="0">
                <a:hlinkClick r:id="rId3"/>
              </a:rPr>
              <a:t>Link zu abacus server</a:t>
            </a:r>
            <a:endParaRPr lang="en-US" sz="1100" smtClean="0">
              <a:hlinkClick r:id="rId3"/>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9144000" cy="731520"/>
          </a:xfrm>
          <a:prstGeom prst="rect">
            <a:avLst/>
          </a:prstGeom>
          <a:solidFill>
            <a:srgbClr val="1A2E44"/>
          </a:solidFill>
          <a:ln w="12700">
            <a:solidFill>
              <a:srgbClr val="1A2E44"/>
            </a:solidFill>
            <a:prstDash val="solid"/>
          </a:ln>
        </p:spPr>
      </p:sp>
      <p:sp>
        <p:nvSpPr>
          <p:cNvPr id="3" name="Shape 1"/>
          <p:cNvSpPr/>
          <p:nvPr/>
        </p:nvSpPr>
        <p:spPr>
          <a:xfrm>
            <a:off x="0" y="0"/>
            <a:ext cx="9144000" cy="85344"/>
          </a:xfrm>
          <a:prstGeom prst="rect">
            <a:avLst/>
          </a:prstGeom>
          <a:solidFill>
            <a:srgbClr val="E8650A"/>
          </a:solidFill>
          <a:ln w="12700">
            <a:solidFill>
              <a:srgbClr val="E8650A"/>
            </a:solidFill>
            <a:prstDash val="solid"/>
          </a:ln>
        </p:spPr>
      </p:sp>
      <p:sp>
        <p:nvSpPr>
          <p:cNvPr id="4" name="Text 2"/>
          <p:cNvSpPr/>
          <p:nvPr/>
        </p:nvSpPr>
        <p:spPr>
          <a:xfrm>
            <a:off x="274320" y="85344"/>
            <a:ext cx="5943600" cy="646176"/>
          </a:xfrm>
          <a:prstGeom prst="rect">
            <a:avLst/>
          </a:prstGeom>
          <a:noFill/>
          <a:ln/>
        </p:spPr>
        <p:txBody>
          <a:bodyPr wrap="square" lIns="0" tIns="0" rIns="0" bIns="0" rtlCol="0" anchor="ctr"/>
          <a:lstStyle/>
          <a:p>
            <a:pPr marL="0" indent="0">
              <a:buNone/>
            </a:pPr>
            <a:r>
              <a:rPr lang="en-US" sz="2000" b="1" smtClean="0">
                <a:solidFill>
                  <a:srgbClr val="FFFFFF"/>
                </a:solidFill>
                <a:latin typeface="Calibri" pitchFamily="34" charset="0"/>
                <a:ea typeface="Calibri" pitchFamily="34" charset="-122"/>
                <a:cs typeface="Calibri" pitchFamily="34" charset="-120"/>
              </a:rPr>
              <a:t>abacus eWall </a:t>
            </a:r>
            <a:r>
              <a:rPr lang="en-US" sz="2000" b="1" dirty="0">
                <a:solidFill>
                  <a:srgbClr val="FFFFFF"/>
                </a:solidFill>
                <a:latin typeface="Calibri" pitchFamily="34" charset="0"/>
                <a:ea typeface="Calibri" pitchFamily="34" charset="-122"/>
                <a:cs typeface="Calibri" pitchFamily="34" charset="-120"/>
              </a:rPr>
              <a:t>— Entwicklungsgeschichte</a:t>
            </a:r>
            <a:endParaRPr lang="en-US" sz="2000" dirty="0"/>
          </a:p>
        </p:txBody>
      </p:sp>
      <p:sp>
        <p:nvSpPr>
          <p:cNvPr id="5" name="Text 3"/>
          <p:cNvSpPr/>
          <p:nvPr/>
        </p:nvSpPr>
        <p:spPr>
          <a:xfrm>
            <a:off x="4845133" y="85344"/>
            <a:ext cx="2693352" cy="646176"/>
          </a:xfrm>
          <a:prstGeom prst="rect">
            <a:avLst/>
          </a:prstGeom>
          <a:noFill/>
          <a:ln/>
        </p:spPr>
        <p:txBody>
          <a:bodyPr wrap="square" lIns="0" tIns="0" rIns="0" bIns="0" rtlCol="0" anchor="ctr"/>
          <a:lstStyle/>
          <a:p>
            <a:pPr marL="0" indent="0">
              <a:buNone/>
            </a:pPr>
            <a:r>
              <a:rPr lang="en-US" sz="2000" b="1" dirty="0">
                <a:solidFill>
                  <a:srgbClr val="E8650A"/>
                </a:solidFill>
                <a:latin typeface="Calibri" pitchFamily="34" charset="0"/>
                <a:ea typeface="Calibri" pitchFamily="34" charset="-122"/>
                <a:cs typeface="Calibri" pitchFamily="34" charset="-120"/>
              </a:rPr>
              <a:t>2021 → 2027</a:t>
            </a:r>
            <a:endParaRPr lang="en-US" sz="2000" dirty="0"/>
          </a:p>
        </p:txBody>
      </p:sp>
      <p:sp>
        <p:nvSpPr>
          <p:cNvPr id="6" name="Shape 4"/>
          <p:cNvSpPr/>
          <p:nvPr/>
        </p:nvSpPr>
        <p:spPr>
          <a:xfrm>
            <a:off x="1371600" y="877824"/>
            <a:ext cx="0" cy="5791200"/>
          </a:xfrm>
          <a:prstGeom prst="line">
            <a:avLst/>
          </a:prstGeom>
          <a:noFill/>
          <a:ln w="25400">
            <a:solidFill>
              <a:srgbClr val="D1D5DB"/>
            </a:solidFill>
            <a:prstDash val="solid"/>
          </a:ln>
        </p:spPr>
      </p:sp>
      <p:sp>
        <p:nvSpPr>
          <p:cNvPr id="7" name="Shape 5"/>
          <p:cNvSpPr/>
          <p:nvPr/>
        </p:nvSpPr>
        <p:spPr>
          <a:xfrm>
            <a:off x="1271016" y="1259433"/>
            <a:ext cx="201168" cy="268224"/>
          </a:xfrm>
          <a:prstGeom prst="ellipse">
            <a:avLst/>
          </a:prstGeom>
          <a:solidFill>
            <a:srgbClr val="6D28D9"/>
          </a:solidFill>
          <a:ln w="19050">
            <a:solidFill>
              <a:srgbClr val="FFFFFF"/>
            </a:solidFill>
            <a:prstDash val="solid"/>
          </a:ln>
          <a:effectLst>
            <a:outerShdw blurRad="76200" dist="25400" dir="8100000" algn="bl" rotWithShape="0">
              <a:srgbClr val="000000">
                <a:alpha val="10000"/>
              </a:srgbClr>
            </a:outerShdw>
          </a:effectLst>
        </p:spPr>
      </p:sp>
      <p:sp>
        <p:nvSpPr>
          <p:cNvPr id="8" name="Text 6"/>
          <p:cNvSpPr/>
          <p:nvPr/>
        </p:nvSpPr>
        <p:spPr>
          <a:xfrm>
            <a:off x="45720" y="1198473"/>
            <a:ext cx="1216152" cy="365760"/>
          </a:xfrm>
          <a:prstGeom prst="rect">
            <a:avLst/>
          </a:prstGeom>
          <a:noFill/>
          <a:ln/>
        </p:spPr>
        <p:txBody>
          <a:bodyPr wrap="square" lIns="0" tIns="0" rIns="0" bIns="0" rtlCol="0" anchor="ctr"/>
          <a:lstStyle/>
          <a:p>
            <a:pPr marL="0" indent="0" algn="r">
              <a:buNone/>
            </a:pPr>
            <a:r>
              <a:rPr lang="en-US" sz="1600" b="1" dirty="0">
                <a:solidFill>
                  <a:srgbClr val="6D28D9"/>
                </a:solidFill>
                <a:latin typeface="Calibri" pitchFamily="34" charset="0"/>
                <a:ea typeface="Calibri" pitchFamily="34" charset="-122"/>
                <a:cs typeface="Calibri" pitchFamily="34" charset="-120"/>
              </a:rPr>
              <a:t>2021</a:t>
            </a:r>
            <a:endParaRPr lang="en-US" sz="1600" dirty="0"/>
          </a:p>
        </p:txBody>
      </p:sp>
      <p:sp>
        <p:nvSpPr>
          <p:cNvPr id="9" name="Shape 7"/>
          <p:cNvSpPr/>
          <p:nvPr/>
        </p:nvSpPr>
        <p:spPr>
          <a:xfrm>
            <a:off x="1554480" y="926592"/>
            <a:ext cx="4856953" cy="1031443"/>
          </a:xfrm>
          <a:prstGeom prst="rect">
            <a:avLst/>
          </a:prstGeom>
          <a:solidFill>
            <a:srgbClr val="F4F6F9"/>
          </a:solidFill>
          <a:ln w="9525">
            <a:solidFill>
              <a:srgbClr val="E2E8F0"/>
            </a:solidFill>
            <a:prstDash val="solid"/>
          </a:ln>
          <a:effectLst>
            <a:outerShdw blurRad="76200" dist="25400" dir="8100000" algn="bl" rotWithShape="0">
              <a:srgbClr val="000000">
                <a:alpha val="10000"/>
              </a:srgbClr>
            </a:outerShdw>
          </a:effectLst>
        </p:spPr>
      </p:sp>
      <p:sp>
        <p:nvSpPr>
          <p:cNvPr id="10" name="Shape 8"/>
          <p:cNvSpPr/>
          <p:nvPr/>
        </p:nvSpPr>
        <p:spPr>
          <a:xfrm>
            <a:off x="1554480" y="926592"/>
            <a:ext cx="54864" cy="1031443"/>
          </a:xfrm>
          <a:prstGeom prst="rect">
            <a:avLst/>
          </a:prstGeom>
          <a:solidFill>
            <a:srgbClr val="6D28D9"/>
          </a:solidFill>
          <a:ln w="12700">
            <a:solidFill>
              <a:srgbClr val="6D28D9"/>
            </a:solidFill>
            <a:prstDash val="solid"/>
          </a:ln>
        </p:spPr>
      </p:sp>
      <p:sp>
        <p:nvSpPr>
          <p:cNvPr id="11" name="Text 9"/>
          <p:cNvSpPr/>
          <p:nvPr/>
        </p:nvSpPr>
        <p:spPr>
          <a:xfrm>
            <a:off x="1673352" y="963168"/>
            <a:ext cx="3383280" cy="316992"/>
          </a:xfrm>
          <a:prstGeom prst="rect">
            <a:avLst/>
          </a:prstGeom>
          <a:noFill/>
          <a:ln/>
        </p:spPr>
        <p:txBody>
          <a:bodyPr wrap="square" lIns="0" tIns="0" rIns="0" bIns="0" rtlCol="0" anchor="ctr"/>
          <a:lstStyle/>
          <a:p>
            <a:pPr marL="0" indent="0">
              <a:buNone/>
            </a:pPr>
            <a:r>
              <a:rPr lang="en-US" sz="1150" b="1" dirty="0">
                <a:solidFill>
                  <a:srgbClr val="1A2E44"/>
                </a:solidFill>
                <a:latin typeface="Calibri" pitchFamily="34" charset="0"/>
                <a:ea typeface="Calibri" pitchFamily="34" charset="-122"/>
                <a:cs typeface="Calibri" pitchFamily="34" charset="-120"/>
              </a:rPr>
              <a:t>Pre-abacus eWall — Schuhkarton-Standard</a:t>
            </a:r>
            <a:endParaRPr lang="en-US" sz="1150" dirty="0"/>
          </a:p>
        </p:txBody>
      </p:sp>
      <p:sp>
        <p:nvSpPr>
          <p:cNvPr id="12" name="Shape 10"/>
          <p:cNvSpPr/>
          <p:nvPr/>
        </p:nvSpPr>
        <p:spPr>
          <a:xfrm>
            <a:off x="4816549" y="943463"/>
            <a:ext cx="1488558" cy="268224"/>
          </a:xfrm>
          <a:prstGeom prst="roundRect">
            <a:avLst>
              <a:gd name="adj" fmla="val 13636"/>
            </a:avLst>
          </a:prstGeom>
          <a:solidFill>
            <a:srgbClr val="6D28D9"/>
          </a:solidFill>
          <a:ln w="12700">
            <a:solidFill>
              <a:srgbClr val="6D28D9"/>
            </a:solidFill>
            <a:prstDash val="solid"/>
          </a:ln>
        </p:spPr>
      </p:sp>
      <p:sp>
        <p:nvSpPr>
          <p:cNvPr id="13" name="Text 11"/>
          <p:cNvSpPr/>
          <p:nvPr/>
        </p:nvSpPr>
        <p:spPr>
          <a:xfrm>
            <a:off x="4816549" y="943463"/>
            <a:ext cx="1488558" cy="268224"/>
          </a:xfrm>
          <a:prstGeom prst="rect">
            <a:avLst/>
          </a:prstGeom>
          <a:noFill/>
          <a:ln/>
        </p:spPr>
        <p:txBody>
          <a:bodyPr wrap="square" lIns="0" tIns="0" rIns="0" bIns="0"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Vorgeschichte</a:t>
            </a:r>
            <a:endParaRPr lang="en-US" sz="850" dirty="0"/>
          </a:p>
        </p:txBody>
      </p:sp>
      <p:sp>
        <p:nvSpPr>
          <p:cNvPr id="14" name="Text 12"/>
          <p:cNvSpPr/>
          <p:nvPr/>
        </p:nvSpPr>
        <p:spPr>
          <a:xfrm>
            <a:off x="1700784" y="1292352"/>
            <a:ext cx="4809744" cy="568147"/>
          </a:xfrm>
          <a:prstGeom prst="rect">
            <a:avLst/>
          </a:prstGeom>
          <a:noFill/>
          <a:ln/>
        </p:spPr>
        <p:txBody>
          <a:bodyPr wrap="square" lIns="0" tIns="0" rIns="0" bIns="0" rtlCol="0" anchor="t"/>
          <a:lstStyle/>
          <a:p>
            <a:pPr marL="101600" indent="-101600">
              <a:buSzPct val="100000"/>
              <a:buChar char="•"/>
            </a:pPr>
            <a:r>
              <a:rPr lang="en-US" sz="950" dirty="0">
                <a:solidFill>
                  <a:srgbClr val="6B7280"/>
                </a:solidFill>
                <a:latin typeface="Calibri" pitchFamily="34" charset="0"/>
                <a:ea typeface="Calibri" pitchFamily="34" charset="-122"/>
                <a:cs typeface="Calibri" pitchFamily="34" charset="-120"/>
              </a:rPr>
              <a:t>Produktion </a:t>
            </a:r>
            <a:r>
              <a:rPr lang="en-US" sz="950">
                <a:solidFill>
                  <a:srgbClr val="6B7280"/>
                </a:solidFill>
                <a:latin typeface="Calibri" pitchFamily="34" charset="0"/>
                <a:ea typeface="Calibri" pitchFamily="34" charset="-122"/>
                <a:cs typeface="Calibri" pitchFamily="34" charset="-120"/>
              </a:rPr>
              <a:t>in </a:t>
            </a:r>
            <a:r>
              <a:rPr lang="en-US" sz="950" smtClean="0">
                <a:solidFill>
                  <a:srgbClr val="6B7280"/>
                </a:solidFill>
                <a:latin typeface="Calibri" pitchFamily="34" charset="0"/>
                <a:ea typeface="Calibri" pitchFamily="34" charset="-122"/>
                <a:cs typeface="Calibri" pitchFamily="34" charset="-120"/>
              </a:rPr>
              <a:t>China, “Schuhkarton” - Charger, </a:t>
            </a:r>
            <a:br>
              <a:rPr lang="en-US" sz="950" smtClean="0">
                <a:solidFill>
                  <a:srgbClr val="6B7280"/>
                </a:solidFill>
                <a:latin typeface="Calibri" pitchFamily="34" charset="0"/>
                <a:ea typeface="Calibri" pitchFamily="34" charset="-122"/>
                <a:cs typeface="Calibri" pitchFamily="34" charset="-120"/>
              </a:rPr>
            </a:br>
            <a:r>
              <a:rPr lang="en-US" sz="950" smtClean="0">
                <a:solidFill>
                  <a:srgbClr val="6B7280"/>
                </a:solidFill>
                <a:latin typeface="Calibri" pitchFamily="34" charset="0"/>
                <a:ea typeface="Calibri" pitchFamily="34" charset="-122"/>
                <a:cs typeface="Calibri" pitchFamily="34" charset="-120"/>
              </a:rPr>
              <a:t>aber mit Touch Screen, Modbus, Lastmanagement und ext. MID!</a:t>
            </a:r>
            <a:endParaRPr lang="en-US" sz="950" dirty="0"/>
          </a:p>
          <a:p>
            <a:pPr marL="0" indent="0">
              <a:buNone/>
            </a:pPr>
            <a:r>
              <a:rPr lang="en-US" sz="950" dirty="0">
                <a:solidFill>
                  <a:srgbClr val="6B7280"/>
                </a:solidFill>
                <a:latin typeface="Calibri" pitchFamily="34" charset="0"/>
                <a:ea typeface="Calibri" pitchFamily="34" charset="-122"/>
                <a:cs typeface="Calibri" pitchFamily="34" charset="-120"/>
              </a:rPr>
              <a:t>Grundlage für eigene Weiterentwicklung</a:t>
            </a:r>
            <a:endParaRPr lang="en-US" sz="950" dirty="0"/>
          </a:p>
        </p:txBody>
      </p:sp>
      <p:sp>
        <p:nvSpPr>
          <p:cNvPr id="15" name="Shape 13"/>
          <p:cNvSpPr/>
          <p:nvPr/>
        </p:nvSpPr>
        <p:spPr>
          <a:xfrm>
            <a:off x="6693408" y="926592"/>
            <a:ext cx="2286000" cy="1031443"/>
          </a:xfrm>
          <a:prstGeom prst="rect">
            <a:avLst/>
          </a:prstGeom>
          <a:solidFill>
            <a:srgbClr val="EEF2F7"/>
          </a:solidFill>
          <a:ln w="9525">
            <a:solidFill>
              <a:srgbClr val="D1D5DB"/>
            </a:solidFill>
            <a:prstDash val="dash"/>
          </a:ln>
        </p:spPr>
      </p:sp>
      <p:sp>
        <p:nvSpPr>
          <p:cNvPr id="16" name="Text 14"/>
          <p:cNvSpPr/>
          <p:nvPr/>
        </p:nvSpPr>
        <p:spPr>
          <a:xfrm>
            <a:off x="6693408" y="926592"/>
            <a:ext cx="2286000" cy="1031443"/>
          </a:xfrm>
          <a:prstGeom prst="rect">
            <a:avLst/>
          </a:prstGeom>
          <a:noFill/>
          <a:ln/>
        </p:spPr>
        <p:txBody>
          <a:bodyPr wrap="square" lIns="0" tIns="0" rIns="0" bIns="0" rtlCol="0" anchor="ctr"/>
          <a:lstStyle/>
          <a:p>
            <a:pPr marL="0" indent="0" algn="ctr">
              <a:buNone/>
            </a:pPr>
            <a:r>
              <a:rPr lang="en-US" sz="1000" i="1" dirty="0">
                <a:solidFill>
                  <a:srgbClr val="94A3B8"/>
                </a:solidFill>
                <a:latin typeface="Calibri" pitchFamily="34" charset="0"/>
                <a:ea typeface="Calibri" pitchFamily="34" charset="-122"/>
                <a:cs typeface="Calibri" pitchFamily="34" charset="-120"/>
              </a:rPr>
              <a:t>[ Bild ]</a:t>
            </a:r>
            <a:endParaRPr lang="en-US" sz="1000" dirty="0"/>
          </a:p>
        </p:txBody>
      </p:sp>
      <p:sp>
        <p:nvSpPr>
          <p:cNvPr id="17" name="Shape 15"/>
          <p:cNvSpPr/>
          <p:nvPr/>
        </p:nvSpPr>
        <p:spPr>
          <a:xfrm>
            <a:off x="1271016" y="2412797"/>
            <a:ext cx="201168" cy="268224"/>
          </a:xfrm>
          <a:prstGeom prst="ellipse">
            <a:avLst/>
          </a:prstGeom>
          <a:solidFill>
            <a:srgbClr val="5B6F8A"/>
          </a:solidFill>
          <a:ln w="19050">
            <a:solidFill>
              <a:srgbClr val="FFFFFF"/>
            </a:solidFill>
            <a:prstDash val="solid"/>
          </a:ln>
          <a:effectLst>
            <a:outerShdw blurRad="76200" dist="25400" dir="8100000" algn="bl" rotWithShape="0">
              <a:srgbClr val="000000">
                <a:alpha val="10000"/>
              </a:srgbClr>
            </a:outerShdw>
          </a:effectLst>
        </p:spPr>
      </p:sp>
      <p:sp>
        <p:nvSpPr>
          <p:cNvPr id="18" name="Text 16"/>
          <p:cNvSpPr/>
          <p:nvPr/>
        </p:nvSpPr>
        <p:spPr>
          <a:xfrm>
            <a:off x="45720" y="2351837"/>
            <a:ext cx="1216152" cy="365760"/>
          </a:xfrm>
          <a:prstGeom prst="rect">
            <a:avLst/>
          </a:prstGeom>
          <a:noFill/>
          <a:ln/>
        </p:spPr>
        <p:txBody>
          <a:bodyPr wrap="square" lIns="0" tIns="0" rIns="0" bIns="0" rtlCol="0" anchor="ctr"/>
          <a:lstStyle/>
          <a:p>
            <a:pPr marL="0" indent="0" algn="r">
              <a:buNone/>
            </a:pPr>
            <a:r>
              <a:rPr lang="en-US" sz="1600" b="1" dirty="0">
                <a:solidFill>
                  <a:srgbClr val="5B6F8A"/>
                </a:solidFill>
                <a:latin typeface="Calibri" pitchFamily="34" charset="0"/>
                <a:ea typeface="Calibri" pitchFamily="34" charset="-122"/>
                <a:cs typeface="Calibri" pitchFamily="34" charset="-120"/>
              </a:rPr>
              <a:t>2022</a:t>
            </a:r>
            <a:endParaRPr lang="en-US" sz="1600" dirty="0"/>
          </a:p>
        </p:txBody>
      </p:sp>
      <p:sp>
        <p:nvSpPr>
          <p:cNvPr id="19" name="Shape 17"/>
          <p:cNvSpPr/>
          <p:nvPr/>
        </p:nvSpPr>
        <p:spPr>
          <a:xfrm>
            <a:off x="1554479" y="2079955"/>
            <a:ext cx="4856953" cy="1031443"/>
          </a:xfrm>
          <a:prstGeom prst="rect">
            <a:avLst/>
          </a:prstGeom>
          <a:solidFill>
            <a:srgbClr val="F4F6F9"/>
          </a:solidFill>
          <a:ln w="9525">
            <a:solidFill>
              <a:srgbClr val="E2E8F0"/>
            </a:solidFill>
            <a:prstDash val="solid"/>
          </a:ln>
          <a:effectLst>
            <a:outerShdw blurRad="76200" dist="25400" dir="8100000" algn="bl" rotWithShape="0">
              <a:srgbClr val="000000">
                <a:alpha val="10000"/>
              </a:srgbClr>
            </a:outerShdw>
          </a:effectLst>
        </p:spPr>
      </p:sp>
      <p:sp>
        <p:nvSpPr>
          <p:cNvPr id="20" name="Shape 18"/>
          <p:cNvSpPr/>
          <p:nvPr/>
        </p:nvSpPr>
        <p:spPr>
          <a:xfrm>
            <a:off x="1554480" y="2079955"/>
            <a:ext cx="54864" cy="1031443"/>
          </a:xfrm>
          <a:prstGeom prst="rect">
            <a:avLst/>
          </a:prstGeom>
          <a:solidFill>
            <a:srgbClr val="5B6F8A"/>
          </a:solidFill>
          <a:ln w="12700">
            <a:solidFill>
              <a:srgbClr val="5B6F8A"/>
            </a:solidFill>
            <a:prstDash val="solid"/>
          </a:ln>
        </p:spPr>
      </p:sp>
      <p:sp>
        <p:nvSpPr>
          <p:cNvPr id="21" name="Text 19"/>
          <p:cNvSpPr/>
          <p:nvPr/>
        </p:nvSpPr>
        <p:spPr>
          <a:xfrm>
            <a:off x="1673352" y="2116531"/>
            <a:ext cx="3383280" cy="316992"/>
          </a:xfrm>
          <a:prstGeom prst="rect">
            <a:avLst/>
          </a:prstGeom>
          <a:noFill/>
          <a:ln/>
        </p:spPr>
        <p:txBody>
          <a:bodyPr wrap="square" lIns="0" tIns="0" rIns="0" bIns="0" rtlCol="0" anchor="ctr"/>
          <a:lstStyle/>
          <a:p>
            <a:pPr marL="0" indent="0">
              <a:buNone/>
            </a:pPr>
            <a:r>
              <a:rPr lang="en-US" sz="1150" b="1" dirty="0">
                <a:solidFill>
                  <a:srgbClr val="1A2E44"/>
                </a:solidFill>
                <a:latin typeface="Calibri" pitchFamily="34" charset="0"/>
                <a:ea typeface="Calibri" pitchFamily="34" charset="-122"/>
                <a:cs typeface="Calibri" pitchFamily="34" charset="-120"/>
              </a:rPr>
              <a:t>Charger im Cabinet</a:t>
            </a:r>
            <a:endParaRPr lang="en-US" sz="1150" dirty="0"/>
          </a:p>
        </p:txBody>
      </p:sp>
      <p:sp>
        <p:nvSpPr>
          <p:cNvPr id="22" name="Shape 20"/>
          <p:cNvSpPr/>
          <p:nvPr/>
        </p:nvSpPr>
        <p:spPr>
          <a:xfrm>
            <a:off x="4816549" y="2096826"/>
            <a:ext cx="1488558" cy="268224"/>
          </a:xfrm>
          <a:prstGeom prst="roundRect">
            <a:avLst>
              <a:gd name="adj" fmla="val 13636"/>
            </a:avLst>
          </a:prstGeom>
          <a:solidFill>
            <a:srgbClr val="5B6F8A"/>
          </a:solidFill>
          <a:ln w="12700">
            <a:solidFill>
              <a:srgbClr val="5B6F8A"/>
            </a:solidFill>
            <a:prstDash val="solid"/>
          </a:ln>
        </p:spPr>
      </p:sp>
      <p:sp>
        <p:nvSpPr>
          <p:cNvPr id="23" name="Text 21"/>
          <p:cNvSpPr/>
          <p:nvPr/>
        </p:nvSpPr>
        <p:spPr>
          <a:xfrm>
            <a:off x="4816549" y="2096826"/>
            <a:ext cx="1488558" cy="268224"/>
          </a:xfrm>
          <a:prstGeom prst="rect">
            <a:avLst/>
          </a:prstGeom>
          <a:noFill/>
          <a:ln/>
        </p:spPr>
        <p:txBody>
          <a:bodyPr wrap="square" lIns="0" tIns="0" rIns="0" bIns="0"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Lernphase</a:t>
            </a:r>
            <a:endParaRPr lang="en-US" sz="850" dirty="0"/>
          </a:p>
        </p:txBody>
      </p:sp>
      <p:sp>
        <p:nvSpPr>
          <p:cNvPr id="24" name="Text 22"/>
          <p:cNvSpPr/>
          <p:nvPr/>
        </p:nvSpPr>
        <p:spPr>
          <a:xfrm>
            <a:off x="1700784" y="2445715"/>
            <a:ext cx="4809744" cy="568147"/>
          </a:xfrm>
          <a:prstGeom prst="rect">
            <a:avLst/>
          </a:prstGeom>
          <a:noFill/>
          <a:ln/>
        </p:spPr>
        <p:txBody>
          <a:bodyPr wrap="square" lIns="0" tIns="0" rIns="0" bIns="0" rtlCol="0" anchor="t"/>
          <a:lstStyle/>
          <a:p>
            <a:pPr marL="101600" indent="-101600">
              <a:buSzPct val="100000"/>
              <a:buChar char="•"/>
            </a:pPr>
            <a:r>
              <a:rPr lang="en-US" sz="950" dirty="0">
                <a:solidFill>
                  <a:srgbClr val="6B7280"/>
                </a:solidFill>
                <a:latin typeface="Calibri" pitchFamily="34" charset="0"/>
                <a:ea typeface="Calibri" pitchFamily="34" charset="-122"/>
                <a:cs typeface="Calibri" pitchFamily="34" charset="-120"/>
              </a:rPr>
              <a:t>Charger vollständig im </a:t>
            </a:r>
            <a:r>
              <a:rPr lang="en-US" sz="950">
                <a:solidFill>
                  <a:srgbClr val="6B7280"/>
                </a:solidFill>
                <a:latin typeface="Calibri" pitchFamily="34" charset="0"/>
                <a:ea typeface="Calibri" pitchFamily="34" charset="-122"/>
                <a:cs typeface="Calibri" pitchFamily="34" charset="-120"/>
              </a:rPr>
              <a:t>Schrank </a:t>
            </a:r>
            <a:r>
              <a:rPr lang="en-US" sz="950" smtClean="0">
                <a:solidFill>
                  <a:srgbClr val="6B7280"/>
                </a:solidFill>
                <a:latin typeface="Calibri" pitchFamily="34" charset="0"/>
                <a:ea typeface="Calibri" pitchFamily="34" charset="-122"/>
                <a:cs typeface="Calibri" pitchFamily="34" charset="-120"/>
              </a:rPr>
              <a:t>verbaut,</a:t>
            </a:r>
            <a:br>
              <a:rPr lang="en-US" sz="950" smtClean="0">
                <a:solidFill>
                  <a:srgbClr val="6B7280"/>
                </a:solidFill>
                <a:latin typeface="Calibri" pitchFamily="34" charset="0"/>
                <a:ea typeface="Calibri" pitchFamily="34" charset="-122"/>
                <a:cs typeface="Calibri" pitchFamily="34" charset="-120"/>
              </a:rPr>
            </a:br>
            <a:r>
              <a:rPr lang="en-US" sz="950" smtClean="0">
                <a:solidFill>
                  <a:srgbClr val="6B7280"/>
                </a:solidFill>
                <a:latin typeface="Calibri" pitchFamily="34" charset="0"/>
                <a:ea typeface="Calibri" pitchFamily="34" charset="-122"/>
                <a:cs typeface="Calibri" pitchFamily="34" charset="-120"/>
              </a:rPr>
              <a:t>wodurch die Box in der Garage entfällt,</a:t>
            </a:r>
            <a:endParaRPr lang="en-US" sz="950" dirty="0"/>
          </a:p>
          <a:p>
            <a:pPr marL="0" indent="0">
              <a:buNone/>
            </a:pPr>
            <a:r>
              <a:rPr lang="en-US" sz="950" smtClean="0">
                <a:solidFill>
                  <a:srgbClr val="6B7280"/>
                </a:solidFill>
                <a:latin typeface="Calibri" pitchFamily="34" charset="0"/>
                <a:ea typeface="Calibri" pitchFamily="34" charset="-122"/>
                <a:cs typeface="Calibri" pitchFamily="34" charset="-120"/>
              </a:rPr>
              <a:t>aber Kommunikation </a:t>
            </a:r>
            <a:r>
              <a:rPr lang="en-US" sz="950" dirty="0">
                <a:solidFill>
                  <a:srgbClr val="6B7280"/>
                </a:solidFill>
                <a:latin typeface="Calibri" pitchFamily="34" charset="0"/>
                <a:ea typeface="Calibri" pitchFamily="34" charset="-122"/>
                <a:cs typeface="Calibri" pitchFamily="34" charset="-120"/>
              </a:rPr>
              <a:t>zum </a:t>
            </a:r>
            <a:r>
              <a:rPr lang="en-US" sz="950">
                <a:solidFill>
                  <a:srgbClr val="6B7280"/>
                </a:solidFill>
                <a:latin typeface="Calibri" pitchFamily="34" charset="0"/>
                <a:ea typeface="Calibri" pitchFamily="34" charset="-122"/>
                <a:cs typeface="Calibri" pitchFamily="34" charset="-120"/>
              </a:rPr>
              <a:t>EV </a:t>
            </a:r>
            <a:r>
              <a:rPr lang="en-US" sz="950" smtClean="0">
                <a:solidFill>
                  <a:srgbClr val="6B7280"/>
                </a:solidFill>
                <a:latin typeface="Calibri" pitchFamily="34" charset="0"/>
                <a:ea typeface="Calibri" pitchFamily="34" charset="-122"/>
                <a:cs typeface="Calibri" pitchFamily="34" charset="-120"/>
              </a:rPr>
              <a:t>fehleranfällig wg unbestimmter Kabellänge</a:t>
            </a:r>
            <a:endParaRPr lang="en-US" sz="950" dirty="0"/>
          </a:p>
          <a:p>
            <a:pPr marL="0" indent="0">
              <a:buNone/>
            </a:pPr>
            <a:endParaRPr lang="en-US" sz="950" dirty="0"/>
          </a:p>
        </p:txBody>
      </p:sp>
      <p:sp>
        <p:nvSpPr>
          <p:cNvPr id="27" name="Shape 25"/>
          <p:cNvSpPr/>
          <p:nvPr/>
        </p:nvSpPr>
        <p:spPr>
          <a:xfrm>
            <a:off x="1271016" y="3566160"/>
            <a:ext cx="201168" cy="268224"/>
          </a:xfrm>
          <a:prstGeom prst="ellipse">
            <a:avLst/>
          </a:prstGeom>
          <a:solidFill>
            <a:srgbClr val="028090"/>
          </a:solidFill>
          <a:ln w="19050">
            <a:solidFill>
              <a:srgbClr val="FFFFFF"/>
            </a:solidFill>
            <a:prstDash val="solid"/>
          </a:ln>
          <a:effectLst>
            <a:outerShdw blurRad="76200" dist="25400" dir="8100000" algn="bl" rotWithShape="0">
              <a:srgbClr val="000000">
                <a:alpha val="10000"/>
              </a:srgbClr>
            </a:outerShdw>
          </a:effectLst>
        </p:spPr>
      </p:sp>
      <p:sp>
        <p:nvSpPr>
          <p:cNvPr id="28" name="Text 26"/>
          <p:cNvSpPr/>
          <p:nvPr/>
        </p:nvSpPr>
        <p:spPr>
          <a:xfrm>
            <a:off x="45720" y="3505200"/>
            <a:ext cx="1216152" cy="365760"/>
          </a:xfrm>
          <a:prstGeom prst="rect">
            <a:avLst/>
          </a:prstGeom>
          <a:noFill/>
          <a:ln/>
        </p:spPr>
        <p:txBody>
          <a:bodyPr wrap="square" lIns="0" tIns="0" rIns="0" bIns="0" rtlCol="0" anchor="ctr"/>
          <a:lstStyle/>
          <a:p>
            <a:pPr marL="0" indent="0" algn="r">
              <a:buNone/>
            </a:pPr>
            <a:r>
              <a:rPr lang="en-US" sz="1600" b="1" dirty="0">
                <a:solidFill>
                  <a:srgbClr val="028090"/>
                </a:solidFill>
                <a:latin typeface="Calibri" pitchFamily="34" charset="0"/>
                <a:ea typeface="Calibri" pitchFamily="34" charset="-122"/>
                <a:cs typeface="Calibri" pitchFamily="34" charset="-120"/>
              </a:rPr>
              <a:t>2024</a:t>
            </a:r>
            <a:endParaRPr lang="en-US" sz="1600" dirty="0"/>
          </a:p>
        </p:txBody>
      </p:sp>
      <p:sp>
        <p:nvSpPr>
          <p:cNvPr id="29" name="Shape 27"/>
          <p:cNvSpPr/>
          <p:nvPr/>
        </p:nvSpPr>
        <p:spPr>
          <a:xfrm>
            <a:off x="1554480" y="3233319"/>
            <a:ext cx="4844896" cy="1031443"/>
          </a:xfrm>
          <a:prstGeom prst="rect">
            <a:avLst/>
          </a:prstGeom>
          <a:solidFill>
            <a:srgbClr val="F4F6F9"/>
          </a:solidFill>
          <a:ln w="9525">
            <a:solidFill>
              <a:srgbClr val="E2E8F0"/>
            </a:solidFill>
            <a:prstDash val="solid"/>
          </a:ln>
          <a:effectLst>
            <a:outerShdw blurRad="76200" dist="25400" dir="8100000" algn="bl" rotWithShape="0">
              <a:srgbClr val="000000">
                <a:alpha val="10000"/>
              </a:srgbClr>
            </a:outerShdw>
          </a:effectLst>
        </p:spPr>
      </p:sp>
      <p:sp>
        <p:nvSpPr>
          <p:cNvPr id="30" name="Shape 28"/>
          <p:cNvSpPr/>
          <p:nvPr/>
        </p:nvSpPr>
        <p:spPr>
          <a:xfrm>
            <a:off x="1554480" y="3233319"/>
            <a:ext cx="54864" cy="1031443"/>
          </a:xfrm>
          <a:prstGeom prst="rect">
            <a:avLst/>
          </a:prstGeom>
          <a:solidFill>
            <a:srgbClr val="028090"/>
          </a:solidFill>
          <a:ln w="12700">
            <a:solidFill>
              <a:srgbClr val="028090"/>
            </a:solidFill>
            <a:prstDash val="solid"/>
          </a:ln>
        </p:spPr>
      </p:sp>
      <p:sp>
        <p:nvSpPr>
          <p:cNvPr id="31" name="Text 29"/>
          <p:cNvSpPr/>
          <p:nvPr/>
        </p:nvSpPr>
        <p:spPr>
          <a:xfrm>
            <a:off x="1673352" y="3207224"/>
            <a:ext cx="3383280" cy="379663"/>
          </a:xfrm>
          <a:prstGeom prst="rect">
            <a:avLst/>
          </a:prstGeom>
          <a:noFill/>
          <a:ln/>
        </p:spPr>
        <p:txBody>
          <a:bodyPr wrap="square" lIns="0" tIns="0" rIns="0" bIns="0" rtlCol="0" anchor="ctr"/>
          <a:lstStyle/>
          <a:p>
            <a:pPr marL="0" indent="0">
              <a:buNone/>
            </a:pPr>
            <a:r>
              <a:rPr lang="en-US" sz="1150" b="1" dirty="0">
                <a:solidFill>
                  <a:srgbClr val="1A2E44"/>
                </a:solidFill>
                <a:latin typeface="Calibri" pitchFamily="34" charset="0"/>
                <a:ea typeface="Calibri" pitchFamily="34" charset="-122"/>
                <a:cs typeface="Calibri" pitchFamily="34" charset="-120"/>
              </a:rPr>
              <a:t>Charger im Dummy Socket</a:t>
            </a:r>
            <a:endParaRPr lang="en-US" sz="1150" dirty="0"/>
          </a:p>
        </p:txBody>
      </p:sp>
      <p:sp>
        <p:nvSpPr>
          <p:cNvPr id="32" name="Shape 30"/>
          <p:cNvSpPr/>
          <p:nvPr/>
        </p:nvSpPr>
        <p:spPr>
          <a:xfrm>
            <a:off x="4816549" y="3250190"/>
            <a:ext cx="1488558" cy="268224"/>
          </a:xfrm>
          <a:prstGeom prst="roundRect">
            <a:avLst>
              <a:gd name="adj" fmla="val 13636"/>
            </a:avLst>
          </a:prstGeom>
          <a:solidFill>
            <a:srgbClr val="028090"/>
          </a:solidFill>
          <a:ln w="12700">
            <a:solidFill>
              <a:srgbClr val="028090"/>
            </a:solidFill>
            <a:prstDash val="solid"/>
          </a:ln>
        </p:spPr>
      </p:sp>
      <p:sp>
        <p:nvSpPr>
          <p:cNvPr id="33" name="Text 31"/>
          <p:cNvSpPr/>
          <p:nvPr/>
        </p:nvSpPr>
        <p:spPr>
          <a:xfrm>
            <a:off x="4816549" y="3250190"/>
            <a:ext cx="1488558" cy="268224"/>
          </a:xfrm>
          <a:prstGeom prst="rect">
            <a:avLst/>
          </a:prstGeom>
          <a:noFill/>
          <a:ln/>
        </p:spPr>
        <p:txBody>
          <a:bodyPr wrap="square" lIns="0" tIns="0" rIns="0" bIns="0"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Produktreife</a:t>
            </a:r>
            <a:endParaRPr lang="en-US" sz="850" dirty="0"/>
          </a:p>
        </p:txBody>
      </p:sp>
      <p:sp>
        <p:nvSpPr>
          <p:cNvPr id="34" name="Text 32"/>
          <p:cNvSpPr/>
          <p:nvPr/>
        </p:nvSpPr>
        <p:spPr>
          <a:xfrm>
            <a:off x="1700784" y="3507476"/>
            <a:ext cx="4809744" cy="659750"/>
          </a:xfrm>
          <a:prstGeom prst="rect">
            <a:avLst/>
          </a:prstGeom>
          <a:noFill/>
          <a:ln/>
        </p:spPr>
        <p:txBody>
          <a:bodyPr wrap="square" lIns="0" tIns="0" rIns="0" bIns="0" rtlCol="0" anchor="t"/>
          <a:lstStyle/>
          <a:p>
            <a:pPr marL="101600" indent="-101600">
              <a:buSzPct val="100000"/>
              <a:buChar char="•"/>
            </a:pPr>
            <a:r>
              <a:rPr lang="en-US" sz="950" dirty="0">
                <a:solidFill>
                  <a:srgbClr val="6B7280"/>
                </a:solidFill>
                <a:latin typeface="Calibri" pitchFamily="34" charset="0"/>
                <a:ea typeface="Calibri" pitchFamily="34" charset="-122"/>
                <a:cs typeface="Calibri" pitchFamily="34" charset="-120"/>
              </a:rPr>
              <a:t>Charger in </a:t>
            </a:r>
            <a:r>
              <a:rPr lang="en-US" sz="950">
                <a:solidFill>
                  <a:srgbClr val="6B7280"/>
                </a:solidFill>
                <a:latin typeface="Calibri" pitchFamily="34" charset="0"/>
                <a:ea typeface="Calibri" pitchFamily="34" charset="-122"/>
                <a:cs typeface="Calibri" pitchFamily="34" charset="-120"/>
              </a:rPr>
              <a:t>Dummy-Steckdose </a:t>
            </a:r>
            <a:r>
              <a:rPr lang="en-US" sz="950" smtClean="0">
                <a:solidFill>
                  <a:srgbClr val="6B7280"/>
                </a:solidFill>
                <a:latin typeface="Calibri" pitchFamily="34" charset="0"/>
                <a:ea typeface="Calibri" pitchFamily="34" charset="-122"/>
                <a:cs typeface="Calibri" pitchFamily="34" charset="-120"/>
              </a:rPr>
              <a:t>verlegt</a:t>
            </a:r>
            <a:endParaRPr lang="en-US" sz="950" dirty="0"/>
          </a:p>
          <a:p>
            <a:pPr marL="0" indent="0">
              <a:buNone/>
            </a:pPr>
            <a:r>
              <a:rPr lang="en-US" sz="950" smtClean="0">
                <a:solidFill>
                  <a:srgbClr val="6B7280"/>
                </a:solidFill>
                <a:latin typeface="Calibri" pitchFamily="34" charset="0"/>
                <a:ea typeface="Calibri" pitchFamily="34" charset="-122"/>
                <a:cs typeface="Calibri" pitchFamily="34" charset="-120"/>
              </a:rPr>
              <a:t>Eigenen </a:t>
            </a:r>
            <a:r>
              <a:rPr lang="en-US" sz="950" dirty="0">
                <a:solidFill>
                  <a:srgbClr val="6B7280"/>
                </a:solidFill>
                <a:latin typeface="Calibri" pitchFamily="34" charset="0"/>
                <a:ea typeface="Calibri" pitchFamily="34" charset="-122"/>
                <a:cs typeface="Calibri" pitchFamily="34" charset="-120"/>
              </a:rPr>
              <a:t>Smart </a:t>
            </a:r>
            <a:r>
              <a:rPr lang="en-US" sz="950">
                <a:solidFill>
                  <a:srgbClr val="6B7280"/>
                </a:solidFill>
                <a:latin typeface="Calibri" pitchFamily="34" charset="0"/>
                <a:ea typeface="Calibri" pitchFamily="34" charset="-122"/>
                <a:cs typeface="Calibri" pitchFamily="34" charset="-120"/>
              </a:rPr>
              <a:t>Meter </a:t>
            </a:r>
            <a:r>
              <a:rPr lang="en-US" sz="950" smtClean="0">
                <a:solidFill>
                  <a:srgbClr val="6B7280"/>
                </a:solidFill>
                <a:latin typeface="Calibri" pitchFamily="34" charset="0"/>
                <a:ea typeface="Calibri" pitchFamily="34" charset="-122"/>
                <a:cs typeface="Calibri" pitchFamily="34" charset="-120"/>
              </a:rPr>
              <a:t>entwickelt</a:t>
            </a:r>
          </a:p>
          <a:p>
            <a:r>
              <a:rPr lang="en-US" sz="950" smtClean="0">
                <a:solidFill>
                  <a:srgbClr val="6B7280"/>
                </a:solidFill>
                <a:latin typeface="Calibri" pitchFamily="34" charset="0"/>
                <a:ea typeface="Calibri" pitchFamily="34" charset="-122"/>
                <a:cs typeface="Calibri" pitchFamily="34" charset="-120"/>
              </a:rPr>
              <a:t>WiFi-Probleme in Tiefgaragen erkannt</a:t>
            </a:r>
            <a:endParaRPr lang="en-US" sz="950" smtClean="0"/>
          </a:p>
          <a:p>
            <a:pPr marL="0" indent="0">
              <a:buNone/>
            </a:pPr>
            <a:r>
              <a:rPr lang="en-US" sz="950" smtClean="0">
                <a:solidFill>
                  <a:srgbClr val="6B7280"/>
                </a:solidFill>
                <a:latin typeface="Calibri" pitchFamily="34" charset="0"/>
                <a:ea typeface="Calibri" pitchFamily="34" charset="-122"/>
                <a:cs typeface="Calibri" pitchFamily="34" charset="-120"/>
              </a:rPr>
              <a:t>Energiemessung </a:t>
            </a:r>
            <a:r>
              <a:rPr lang="en-US" sz="950" dirty="0">
                <a:solidFill>
                  <a:srgbClr val="6B7280"/>
                </a:solidFill>
                <a:latin typeface="Calibri" pitchFamily="34" charset="0"/>
                <a:ea typeface="Calibri" pitchFamily="34" charset="-122"/>
                <a:cs typeface="Calibri" pitchFamily="34" charset="-120"/>
              </a:rPr>
              <a:t>direkt im </a:t>
            </a:r>
            <a:r>
              <a:rPr lang="en-US" sz="950">
                <a:solidFill>
                  <a:srgbClr val="6B7280"/>
                </a:solidFill>
                <a:latin typeface="Calibri" pitchFamily="34" charset="0"/>
                <a:ea typeface="Calibri" pitchFamily="34" charset="-122"/>
                <a:cs typeface="Calibri" pitchFamily="34" charset="-120"/>
              </a:rPr>
              <a:t>Charger </a:t>
            </a:r>
            <a:r>
              <a:rPr lang="en-US" sz="950" smtClean="0">
                <a:solidFill>
                  <a:srgbClr val="6B7280"/>
                </a:solidFill>
                <a:latin typeface="Calibri" pitchFamily="34" charset="0"/>
                <a:ea typeface="Calibri" pitchFamily="34" charset="-122"/>
                <a:cs typeface="Calibri" pitchFamily="34" charset="-120"/>
              </a:rPr>
              <a:t>integriert &gt; </a:t>
            </a:r>
            <a:br>
              <a:rPr lang="en-US" sz="950" smtClean="0">
                <a:solidFill>
                  <a:srgbClr val="6B7280"/>
                </a:solidFill>
                <a:latin typeface="Calibri" pitchFamily="34" charset="0"/>
                <a:ea typeface="Calibri" pitchFamily="34" charset="-122"/>
                <a:cs typeface="Calibri" pitchFamily="34" charset="-120"/>
              </a:rPr>
            </a:br>
            <a:r>
              <a:rPr lang="en-US" sz="950" smtClean="0">
                <a:solidFill>
                  <a:srgbClr val="6B7280"/>
                </a:solidFill>
                <a:latin typeface="Calibri" pitchFamily="34" charset="0"/>
                <a:ea typeface="Calibri" pitchFamily="34" charset="-122"/>
                <a:cs typeface="Calibri" pitchFamily="34" charset="-120"/>
              </a:rPr>
              <a:t>vollständige Verschweissung nötig &gt;CE Problem</a:t>
            </a:r>
            <a:endParaRPr lang="en-US" sz="950" dirty="0"/>
          </a:p>
        </p:txBody>
      </p:sp>
      <p:sp>
        <p:nvSpPr>
          <p:cNvPr id="37" name="Shape 35"/>
          <p:cNvSpPr/>
          <p:nvPr/>
        </p:nvSpPr>
        <p:spPr>
          <a:xfrm>
            <a:off x="1271016" y="4719523"/>
            <a:ext cx="201168" cy="268224"/>
          </a:xfrm>
          <a:prstGeom prst="ellipse">
            <a:avLst/>
          </a:prstGeom>
          <a:solidFill>
            <a:srgbClr val="E8650A"/>
          </a:solidFill>
          <a:ln w="19050">
            <a:solidFill>
              <a:srgbClr val="FFFFFF"/>
            </a:solidFill>
            <a:prstDash val="solid"/>
          </a:ln>
          <a:effectLst>
            <a:outerShdw blurRad="76200" dist="25400" dir="8100000" algn="bl" rotWithShape="0">
              <a:srgbClr val="000000">
                <a:alpha val="10000"/>
              </a:srgbClr>
            </a:outerShdw>
          </a:effectLst>
        </p:spPr>
      </p:sp>
      <p:sp>
        <p:nvSpPr>
          <p:cNvPr id="38" name="Text 36"/>
          <p:cNvSpPr/>
          <p:nvPr/>
        </p:nvSpPr>
        <p:spPr>
          <a:xfrm>
            <a:off x="45720" y="4658563"/>
            <a:ext cx="1216152" cy="365760"/>
          </a:xfrm>
          <a:prstGeom prst="rect">
            <a:avLst/>
          </a:prstGeom>
          <a:noFill/>
          <a:ln/>
        </p:spPr>
        <p:txBody>
          <a:bodyPr wrap="square" lIns="0" tIns="0" rIns="0" bIns="0" rtlCol="0" anchor="ctr"/>
          <a:lstStyle/>
          <a:p>
            <a:pPr marL="0" indent="0" algn="r">
              <a:buNone/>
            </a:pPr>
            <a:r>
              <a:rPr lang="en-US" sz="1600" b="1" dirty="0">
                <a:solidFill>
                  <a:srgbClr val="E8650A"/>
                </a:solidFill>
                <a:latin typeface="Calibri" pitchFamily="34" charset="0"/>
                <a:ea typeface="Calibri" pitchFamily="34" charset="-122"/>
                <a:cs typeface="Calibri" pitchFamily="34" charset="-120"/>
              </a:rPr>
              <a:t>2026</a:t>
            </a:r>
            <a:endParaRPr lang="en-US" sz="1600" dirty="0"/>
          </a:p>
        </p:txBody>
      </p:sp>
      <p:sp>
        <p:nvSpPr>
          <p:cNvPr id="39" name="Shape 37"/>
          <p:cNvSpPr/>
          <p:nvPr/>
        </p:nvSpPr>
        <p:spPr>
          <a:xfrm>
            <a:off x="1554480" y="4386681"/>
            <a:ext cx="4832837" cy="1031443"/>
          </a:xfrm>
          <a:prstGeom prst="rect">
            <a:avLst/>
          </a:prstGeom>
          <a:solidFill>
            <a:srgbClr val="F4F6F9"/>
          </a:solidFill>
          <a:ln w="9525">
            <a:solidFill>
              <a:srgbClr val="E2E8F0"/>
            </a:solidFill>
            <a:prstDash val="solid"/>
          </a:ln>
          <a:effectLst>
            <a:outerShdw blurRad="76200" dist="25400" dir="8100000" algn="bl" rotWithShape="0">
              <a:srgbClr val="000000">
                <a:alpha val="10000"/>
              </a:srgbClr>
            </a:outerShdw>
          </a:effectLst>
        </p:spPr>
      </p:sp>
      <p:sp>
        <p:nvSpPr>
          <p:cNvPr id="40" name="Shape 38"/>
          <p:cNvSpPr/>
          <p:nvPr/>
        </p:nvSpPr>
        <p:spPr>
          <a:xfrm>
            <a:off x="1554480" y="4386681"/>
            <a:ext cx="54864" cy="1031443"/>
          </a:xfrm>
          <a:prstGeom prst="rect">
            <a:avLst/>
          </a:prstGeom>
          <a:solidFill>
            <a:srgbClr val="E8650A"/>
          </a:solidFill>
          <a:ln w="12700">
            <a:solidFill>
              <a:srgbClr val="E8650A"/>
            </a:solidFill>
            <a:prstDash val="solid"/>
          </a:ln>
        </p:spPr>
      </p:sp>
      <p:sp>
        <p:nvSpPr>
          <p:cNvPr id="41" name="Text 39"/>
          <p:cNvSpPr/>
          <p:nvPr/>
        </p:nvSpPr>
        <p:spPr>
          <a:xfrm>
            <a:off x="1673352" y="4423257"/>
            <a:ext cx="3383280" cy="316992"/>
          </a:xfrm>
          <a:prstGeom prst="rect">
            <a:avLst/>
          </a:prstGeom>
          <a:noFill/>
          <a:ln/>
        </p:spPr>
        <p:txBody>
          <a:bodyPr wrap="square" lIns="0" tIns="0" rIns="0" bIns="0" rtlCol="0" anchor="ctr"/>
          <a:lstStyle/>
          <a:p>
            <a:pPr marL="0" indent="0">
              <a:buNone/>
            </a:pPr>
            <a:r>
              <a:rPr lang="en-US" sz="1150" b="1" dirty="0">
                <a:solidFill>
                  <a:srgbClr val="1A2E44"/>
                </a:solidFill>
                <a:latin typeface="Calibri" pitchFamily="34" charset="0"/>
                <a:ea typeface="Calibri" pitchFamily="34" charset="-122"/>
                <a:cs typeface="Calibri" pitchFamily="34" charset="-120"/>
              </a:rPr>
              <a:t>Charger </a:t>
            </a:r>
            <a:r>
              <a:rPr lang="en-US" sz="1150" b="1">
                <a:solidFill>
                  <a:srgbClr val="1A2E44"/>
                </a:solidFill>
                <a:latin typeface="Calibri" pitchFamily="34" charset="0"/>
                <a:ea typeface="Calibri" pitchFamily="34" charset="-122"/>
                <a:cs typeface="Calibri" pitchFamily="34" charset="-120"/>
              </a:rPr>
              <a:t>in </a:t>
            </a:r>
            <a:r>
              <a:rPr lang="en-US" sz="1150" b="1" smtClean="0">
                <a:solidFill>
                  <a:srgbClr val="1A2E44"/>
                </a:solidFill>
                <a:latin typeface="Calibri" pitchFamily="34" charset="0"/>
                <a:ea typeface="Calibri" pitchFamily="34" charset="-122"/>
                <a:cs typeface="Calibri" pitchFamily="34" charset="-120"/>
              </a:rPr>
              <a:t>Gun</a:t>
            </a:r>
            <a:endParaRPr lang="en-US" sz="1150" dirty="0"/>
          </a:p>
        </p:txBody>
      </p:sp>
      <p:sp>
        <p:nvSpPr>
          <p:cNvPr id="42" name="Shape 40"/>
          <p:cNvSpPr/>
          <p:nvPr/>
        </p:nvSpPr>
        <p:spPr>
          <a:xfrm>
            <a:off x="4816549" y="4403552"/>
            <a:ext cx="1488558" cy="268224"/>
          </a:xfrm>
          <a:prstGeom prst="roundRect">
            <a:avLst>
              <a:gd name="adj" fmla="val 13636"/>
            </a:avLst>
          </a:prstGeom>
          <a:solidFill>
            <a:srgbClr val="E8650A"/>
          </a:solidFill>
          <a:ln w="12700">
            <a:solidFill>
              <a:srgbClr val="E8650A"/>
            </a:solidFill>
            <a:prstDash val="solid"/>
          </a:ln>
        </p:spPr>
      </p:sp>
      <p:sp>
        <p:nvSpPr>
          <p:cNvPr id="43" name="Text 41"/>
          <p:cNvSpPr/>
          <p:nvPr/>
        </p:nvSpPr>
        <p:spPr>
          <a:xfrm>
            <a:off x="4816549" y="4403552"/>
            <a:ext cx="1488558" cy="268224"/>
          </a:xfrm>
          <a:prstGeom prst="rect">
            <a:avLst/>
          </a:prstGeom>
          <a:noFill/>
          <a:ln/>
        </p:spPr>
        <p:txBody>
          <a:bodyPr wrap="square" lIns="0" tIns="0" rIns="0" bIns="0"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Aktuell</a:t>
            </a:r>
            <a:endParaRPr lang="en-US" sz="850" dirty="0"/>
          </a:p>
        </p:txBody>
      </p:sp>
      <p:sp>
        <p:nvSpPr>
          <p:cNvPr id="44" name="Text 42"/>
          <p:cNvSpPr/>
          <p:nvPr/>
        </p:nvSpPr>
        <p:spPr>
          <a:xfrm>
            <a:off x="1700784" y="4752441"/>
            <a:ext cx="4809744" cy="568147"/>
          </a:xfrm>
          <a:prstGeom prst="rect">
            <a:avLst/>
          </a:prstGeom>
          <a:noFill/>
          <a:ln/>
        </p:spPr>
        <p:txBody>
          <a:bodyPr wrap="square" lIns="0" tIns="0" rIns="0" bIns="0" rtlCol="0" anchor="t"/>
          <a:lstStyle/>
          <a:p>
            <a:pPr marL="101600" indent="-101600">
              <a:buSzPct val="100000"/>
              <a:buChar char="•"/>
            </a:pPr>
            <a:r>
              <a:rPr lang="en-US" sz="950" dirty="0">
                <a:solidFill>
                  <a:srgbClr val="6B7280"/>
                </a:solidFill>
                <a:latin typeface="Calibri" pitchFamily="34" charset="0"/>
                <a:ea typeface="Calibri" pitchFamily="34" charset="-122"/>
                <a:cs typeface="Calibri" pitchFamily="34" charset="-120"/>
              </a:rPr>
              <a:t>Charger direkt in Ladepistole verlagert</a:t>
            </a:r>
            <a:endParaRPr lang="en-US" sz="950" dirty="0"/>
          </a:p>
          <a:p>
            <a:pPr marL="0" indent="0">
              <a:buNone/>
            </a:pPr>
            <a:r>
              <a:rPr lang="en-US" sz="950" dirty="0">
                <a:solidFill>
                  <a:srgbClr val="6B7280"/>
                </a:solidFill>
                <a:latin typeface="Calibri" pitchFamily="34" charset="0"/>
                <a:ea typeface="Calibri" pitchFamily="34" charset="-122"/>
                <a:cs typeface="Calibri" pitchFamily="34" charset="-120"/>
              </a:rPr>
              <a:t>Energiemessung in MID-Zähler im Cabinet</a:t>
            </a:r>
            <a:endParaRPr lang="en-US" sz="950" dirty="0"/>
          </a:p>
          <a:p>
            <a:pPr marL="0" indent="0">
              <a:buNone/>
            </a:pPr>
            <a:r>
              <a:rPr lang="en-US" sz="950" dirty="0">
                <a:solidFill>
                  <a:srgbClr val="6B7280"/>
                </a:solidFill>
                <a:latin typeface="Calibri" pitchFamily="34" charset="0"/>
                <a:ea typeface="Calibri" pitchFamily="34" charset="-122"/>
                <a:cs typeface="Calibri" pitchFamily="34" charset="-120"/>
              </a:rPr>
              <a:t>ISO </a:t>
            </a:r>
            <a:r>
              <a:rPr lang="en-US" sz="950">
                <a:solidFill>
                  <a:srgbClr val="6B7280"/>
                </a:solidFill>
                <a:latin typeface="Calibri" pitchFamily="34" charset="0"/>
                <a:ea typeface="Calibri" pitchFamily="34" charset="-122"/>
                <a:cs typeface="Calibri" pitchFamily="34" charset="-120"/>
              </a:rPr>
              <a:t>15118-20 </a:t>
            </a:r>
            <a:r>
              <a:rPr lang="en-US" sz="950" smtClean="0">
                <a:solidFill>
                  <a:srgbClr val="6B7280"/>
                </a:solidFill>
                <a:latin typeface="Calibri" pitchFamily="34" charset="0"/>
                <a:ea typeface="Calibri" pitchFamily="34" charset="-122"/>
                <a:cs typeface="Calibri" pitchFamily="34" charset="-120"/>
              </a:rPr>
              <a:t> </a:t>
            </a:r>
            <a:r>
              <a:rPr lang="en-US" sz="950" dirty="0">
                <a:solidFill>
                  <a:srgbClr val="6B7280"/>
                </a:solidFill>
                <a:latin typeface="Calibri" pitchFamily="34" charset="0"/>
                <a:ea typeface="Calibri" pitchFamily="34" charset="-122"/>
                <a:cs typeface="Calibri" pitchFamily="34" charset="-120"/>
              </a:rPr>
              <a:t>ins </a:t>
            </a:r>
            <a:r>
              <a:rPr lang="en-US" sz="950">
                <a:solidFill>
                  <a:srgbClr val="6B7280"/>
                </a:solidFill>
                <a:latin typeface="Calibri" pitchFamily="34" charset="0"/>
                <a:ea typeface="Calibri" pitchFamily="34" charset="-122"/>
                <a:cs typeface="Calibri" pitchFamily="34" charset="-120"/>
              </a:rPr>
              <a:t>System </a:t>
            </a:r>
            <a:r>
              <a:rPr lang="en-US" sz="950" smtClean="0">
                <a:solidFill>
                  <a:srgbClr val="6B7280"/>
                </a:solidFill>
                <a:latin typeface="Calibri" pitchFamily="34" charset="0"/>
                <a:ea typeface="Calibri" pitchFamily="34" charset="-122"/>
                <a:cs typeface="Calibri" pitchFamily="34" charset="-120"/>
              </a:rPr>
              <a:t>aufgenommen &gt;</a:t>
            </a:r>
            <a:br>
              <a:rPr lang="en-US" sz="950" smtClean="0">
                <a:solidFill>
                  <a:srgbClr val="6B7280"/>
                </a:solidFill>
                <a:latin typeface="Calibri" pitchFamily="34" charset="0"/>
                <a:ea typeface="Calibri" pitchFamily="34" charset="-122"/>
                <a:cs typeface="Calibri" pitchFamily="34" charset="-120"/>
              </a:rPr>
            </a:br>
            <a:r>
              <a:rPr lang="en-US" sz="950" smtClean="0">
                <a:solidFill>
                  <a:srgbClr val="6B7280"/>
                </a:solidFill>
                <a:latin typeface="Calibri" pitchFamily="34" charset="0"/>
                <a:ea typeface="Calibri" pitchFamily="34" charset="-122"/>
                <a:cs typeface="Calibri" pitchFamily="34" charset="-120"/>
              </a:rPr>
              <a:t>kleinster 3ph bidi-Charger der Welt</a:t>
            </a:r>
            <a:endParaRPr lang="en-US" sz="950" dirty="0"/>
          </a:p>
        </p:txBody>
      </p:sp>
      <p:sp>
        <p:nvSpPr>
          <p:cNvPr id="47" name="Shape 45"/>
          <p:cNvSpPr/>
          <p:nvPr/>
        </p:nvSpPr>
        <p:spPr>
          <a:xfrm>
            <a:off x="1271016" y="5872887"/>
            <a:ext cx="201168" cy="268224"/>
          </a:xfrm>
          <a:prstGeom prst="ellipse">
            <a:avLst/>
          </a:prstGeom>
          <a:solidFill>
            <a:srgbClr val="059669"/>
          </a:solidFill>
          <a:ln w="19050">
            <a:solidFill>
              <a:srgbClr val="FFFFFF"/>
            </a:solidFill>
            <a:prstDash val="solid"/>
          </a:ln>
          <a:effectLst>
            <a:outerShdw blurRad="76200" dist="25400" dir="8100000" algn="bl" rotWithShape="0">
              <a:srgbClr val="000000">
                <a:alpha val="10000"/>
              </a:srgbClr>
            </a:outerShdw>
          </a:effectLst>
        </p:spPr>
      </p:sp>
      <p:sp>
        <p:nvSpPr>
          <p:cNvPr id="48" name="Text 46"/>
          <p:cNvSpPr/>
          <p:nvPr/>
        </p:nvSpPr>
        <p:spPr>
          <a:xfrm>
            <a:off x="45720" y="5811927"/>
            <a:ext cx="1216152" cy="365760"/>
          </a:xfrm>
          <a:prstGeom prst="rect">
            <a:avLst/>
          </a:prstGeom>
          <a:noFill/>
          <a:ln/>
        </p:spPr>
        <p:txBody>
          <a:bodyPr wrap="square" lIns="0" tIns="0" rIns="0" bIns="0" rtlCol="0" anchor="ctr"/>
          <a:lstStyle/>
          <a:p>
            <a:pPr marL="0" indent="0" algn="r">
              <a:buNone/>
            </a:pPr>
            <a:r>
              <a:rPr lang="en-US" sz="1600" b="1" dirty="0">
                <a:solidFill>
                  <a:srgbClr val="059669"/>
                </a:solidFill>
                <a:latin typeface="Calibri" pitchFamily="34" charset="0"/>
                <a:ea typeface="Calibri" pitchFamily="34" charset="-122"/>
                <a:cs typeface="Calibri" pitchFamily="34" charset="-120"/>
              </a:rPr>
              <a:t>2027</a:t>
            </a:r>
            <a:endParaRPr lang="en-US" sz="1600" dirty="0"/>
          </a:p>
        </p:txBody>
      </p:sp>
      <p:sp>
        <p:nvSpPr>
          <p:cNvPr id="49" name="Shape 47"/>
          <p:cNvSpPr/>
          <p:nvPr/>
        </p:nvSpPr>
        <p:spPr>
          <a:xfrm>
            <a:off x="1597010" y="5529412"/>
            <a:ext cx="4772547" cy="1031443"/>
          </a:xfrm>
          <a:prstGeom prst="rect">
            <a:avLst/>
          </a:prstGeom>
          <a:solidFill>
            <a:srgbClr val="F4F6F9"/>
          </a:solidFill>
          <a:ln w="9525">
            <a:solidFill>
              <a:srgbClr val="E2E8F0"/>
            </a:solidFill>
            <a:prstDash val="solid"/>
          </a:ln>
          <a:effectLst>
            <a:outerShdw blurRad="76200" dist="25400" dir="8100000" algn="bl" rotWithShape="0">
              <a:srgbClr val="000000">
                <a:alpha val="10000"/>
              </a:srgbClr>
            </a:outerShdw>
          </a:effectLst>
        </p:spPr>
      </p:sp>
      <p:sp>
        <p:nvSpPr>
          <p:cNvPr id="50" name="Shape 48"/>
          <p:cNvSpPr/>
          <p:nvPr/>
        </p:nvSpPr>
        <p:spPr>
          <a:xfrm>
            <a:off x="1554480" y="5540045"/>
            <a:ext cx="54864" cy="1031443"/>
          </a:xfrm>
          <a:prstGeom prst="rect">
            <a:avLst/>
          </a:prstGeom>
          <a:solidFill>
            <a:srgbClr val="059669"/>
          </a:solidFill>
          <a:ln w="12700">
            <a:solidFill>
              <a:srgbClr val="059669"/>
            </a:solidFill>
            <a:prstDash val="solid"/>
          </a:ln>
        </p:spPr>
      </p:sp>
      <p:sp>
        <p:nvSpPr>
          <p:cNvPr id="51" name="Text 49"/>
          <p:cNvSpPr/>
          <p:nvPr/>
        </p:nvSpPr>
        <p:spPr>
          <a:xfrm>
            <a:off x="1673352" y="5576621"/>
            <a:ext cx="3383280" cy="316992"/>
          </a:xfrm>
          <a:prstGeom prst="rect">
            <a:avLst/>
          </a:prstGeom>
          <a:noFill/>
          <a:ln/>
        </p:spPr>
        <p:txBody>
          <a:bodyPr wrap="square" lIns="0" tIns="0" rIns="0" bIns="0" rtlCol="0" anchor="ctr"/>
          <a:lstStyle/>
          <a:p>
            <a:pPr marL="0" indent="0">
              <a:buNone/>
            </a:pPr>
            <a:r>
              <a:rPr lang="en-US" sz="1150" b="1" dirty="0">
                <a:solidFill>
                  <a:srgbClr val="1A2E44"/>
                </a:solidFill>
                <a:latin typeface="Calibri" pitchFamily="34" charset="0"/>
                <a:ea typeface="Calibri" pitchFamily="34" charset="-122"/>
                <a:cs typeface="Calibri" pitchFamily="34" charset="-120"/>
              </a:rPr>
              <a:t>Gesamtsystem mit ISO 15118-20</a:t>
            </a:r>
            <a:endParaRPr lang="en-US" sz="1150" dirty="0"/>
          </a:p>
        </p:txBody>
      </p:sp>
      <p:sp>
        <p:nvSpPr>
          <p:cNvPr id="52" name="Shape 50"/>
          <p:cNvSpPr/>
          <p:nvPr/>
        </p:nvSpPr>
        <p:spPr>
          <a:xfrm>
            <a:off x="4816549" y="5556916"/>
            <a:ext cx="1488558" cy="268224"/>
          </a:xfrm>
          <a:prstGeom prst="roundRect">
            <a:avLst>
              <a:gd name="adj" fmla="val 13636"/>
            </a:avLst>
          </a:prstGeom>
          <a:solidFill>
            <a:srgbClr val="059669"/>
          </a:solidFill>
          <a:ln w="12700">
            <a:solidFill>
              <a:srgbClr val="059669"/>
            </a:solidFill>
            <a:prstDash val="solid"/>
          </a:ln>
        </p:spPr>
      </p:sp>
      <p:sp>
        <p:nvSpPr>
          <p:cNvPr id="53" name="Text 51"/>
          <p:cNvSpPr/>
          <p:nvPr/>
        </p:nvSpPr>
        <p:spPr>
          <a:xfrm>
            <a:off x="4816549" y="5556916"/>
            <a:ext cx="1488558" cy="268224"/>
          </a:xfrm>
          <a:prstGeom prst="rect">
            <a:avLst/>
          </a:prstGeom>
          <a:noFill/>
          <a:ln/>
        </p:spPr>
        <p:txBody>
          <a:bodyPr wrap="square" lIns="0" tIns="0" rIns="0" bIns="0"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Ziel</a:t>
            </a:r>
            <a:endParaRPr lang="en-US" sz="850" dirty="0"/>
          </a:p>
        </p:txBody>
      </p:sp>
      <p:sp>
        <p:nvSpPr>
          <p:cNvPr id="54" name="Text 52"/>
          <p:cNvSpPr/>
          <p:nvPr/>
        </p:nvSpPr>
        <p:spPr>
          <a:xfrm>
            <a:off x="1700784" y="5905805"/>
            <a:ext cx="4809744" cy="568147"/>
          </a:xfrm>
          <a:prstGeom prst="rect">
            <a:avLst/>
          </a:prstGeom>
          <a:noFill/>
          <a:ln/>
        </p:spPr>
        <p:txBody>
          <a:bodyPr wrap="square" lIns="0" tIns="0" rIns="0" bIns="0" rtlCol="0" anchor="t"/>
          <a:lstStyle/>
          <a:p>
            <a:pPr marL="101600" indent="-101600">
              <a:buSzPct val="100000"/>
              <a:buChar char="•"/>
            </a:pPr>
            <a:r>
              <a:rPr lang="en-US" sz="950" dirty="0">
                <a:solidFill>
                  <a:srgbClr val="6B7280"/>
                </a:solidFill>
                <a:latin typeface="Calibri" pitchFamily="34" charset="0"/>
                <a:ea typeface="Calibri" pitchFamily="34" charset="-122"/>
                <a:cs typeface="Calibri" pitchFamily="34" charset="-120"/>
              </a:rPr>
              <a:t>BEMS + Smart Charger + Bidi Adapter + Tester</a:t>
            </a:r>
            <a:endParaRPr lang="en-US" sz="950" dirty="0"/>
          </a:p>
          <a:p>
            <a:pPr marL="0" indent="0">
              <a:buNone/>
            </a:pPr>
            <a:r>
              <a:rPr lang="en-US" sz="950" dirty="0">
                <a:solidFill>
                  <a:srgbClr val="6B7280"/>
                </a:solidFill>
                <a:latin typeface="Calibri" pitchFamily="34" charset="0"/>
                <a:ea typeface="Calibri" pitchFamily="34" charset="-122"/>
                <a:cs typeface="Calibri" pitchFamily="34" charset="-120"/>
              </a:rPr>
              <a:t>ISO 15118-20 </a:t>
            </a:r>
            <a:r>
              <a:rPr lang="en-US" sz="950">
                <a:solidFill>
                  <a:srgbClr val="6B7280"/>
                </a:solidFill>
                <a:latin typeface="Calibri" pitchFamily="34" charset="0"/>
                <a:ea typeface="Calibri" pitchFamily="34" charset="-122"/>
                <a:cs typeface="Calibri" pitchFamily="34" charset="-120"/>
              </a:rPr>
              <a:t>vollständig </a:t>
            </a:r>
            <a:r>
              <a:rPr lang="en-US" sz="950" smtClean="0">
                <a:solidFill>
                  <a:srgbClr val="6B7280"/>
                </a:solidFill>
                <a:latin typeface="Calibri" pitchFamily="34" charset="0"/>
                <a:ea typeface="Calibri" pitchFamily="34" charset="-122"/>
                <a:cs typeface="Calibri" pitchFamily="34" charset="-120"/>
              </a:rPr>
              <a:t>integriert, kann V2G</a:t>
            </a:r>
            <a:endParaRPr lang="en-US" sz="950" dirty="0"/>
          </a:p>
          <a:p>
            <a:pPr marL="0" indent="0">
              <a:buNone/>
            </a:pPr>
            <a:r>
              <a:rPr lang="en-US" sz="950" dirty="0">
                <a:solidFill>
                  <a:srgbClr val="6B7280"/>
                </a:solidFill>
                <a:latin typeface="Calibri" pitchFamily="34" charset="0"/>
                <a:ea typeface="Calibri" pitchFamily="34" charset="-122"/>
                <a:cs typeface="Calibri" pitchFamily="34" charset="-120"/>
              </a:rPr>
              <a:t>Herstellerübergreifend</a:t>
            </a:r>
            <a:r>
              <a:rPr lang="en-US" sz="950">
                <a:solidFill>
                  <a:srgbClr val="6B7280"/>
                </a:solidFill>
                <a:latin typeface="Calibri" pitchFamily="34" charset="0"/>
                <a:ea typeface="Calibri" pitchFamily="34" charset="-122"/>
                <a:cs typeface="Calibri" pitchFamily="34" charset="-120"/>
              </a:rPr>
              <a:t>, </a:t>
            </a:r>
            <a:r>
              <a:rPr lang="en-US" sz="950" smtClean="0">
                <a:solidFill>
                  <a:srgbClr val="6B7280"/>
                </a:solidFill>
                <a:latin typeface="Calibri" pitchFamily="34" charset="0"/>
                <a:ea typeface="Calibri" pitchFamily="34" charset="-122"/>
                <a:cs typeface="Calibri" pitchFamily="34" charset="-120"/>
              </a:rPr>
              <a:t>Ziel: EU-konform </a:t>
            </a:r>
            <a:r>
              <a:rPr lang="en-US" sz="950" dirty="0">
                <a:solidFill>
                  <a:srgbClr val="6B7280"/>
                </a:solidFill>
                <a:latin typeface="Calibri" pitchFamily="34" charset="0"/>
                <a:ea typeface="Calibri" pitchFamily="34" charset="-122"/>
                <a:cs typeface="Calibri" pitchFamily="34" charset="-120"/>
              </a:rPr>
              <a:t>ab 1.1.2027</a:t>
            </a:r>
            <a:endParaRPr lang="en-US" sz="950" dirty="0"/>
          </a:p>
        </p:txBody>
      </p:sp>
      <p:sp>
        <p:nvSpPr>
          <p:cNvPr id="56" name="Shape 53"/>
          <p:cNvSpPr/>
          <p:nvPr/>
        </p:nvSpPr>
        <p:spPr>
          <a:xfrm>
            <a:off x="0" y="6498336"/>
            <a:ext cx="9144000" cy="359664"/>
          </a:xfrm>
          <a:prstGeom prst="rect">
            <a:avLst/>
          </a:prstGeom>
          <a:solidFill>
            <a:srgbClr val="1A2E44"/>
          </a:solidFill>
          <a:ln w="12700">
            <a:solidFill>
              <a:srgbClr val="1A2E44"/>
            </a:solidFill>
            <a:prstDash val="solid"/>
          </a:ln>
        </p:spPr>
      </p:sp>
      <p:sp>
        <p:nvSpPr>
          <p:cNvPr id="57" name="Text 54"/>
          <p:cNvSpPr/>
          <p:nvPr/>
        </p:nvSpPr>
        <p:spPr>
          <a:xfrm>
            <a:off x="274320" y="6498336"/>
            <a:ext cx="8595360" cy="359664"/>
          </a:xfrm>
          <a:prstGeom prst="rect">
            <a:avLst/>
          </a:prstGeom>
          <a:noFill/>
          <a:ln/>
        </p:spPr>
        <p:txBody>
          <a:bodyPr wrap="square" lIns="0" tIns="0" rIns="0" bIns="0" rtlCol="0" anchor="ctr"/>
          <a:lstStyle/>
          <a:p>
            <a:pPr marL="0" indent="0" algn="ctr">
              <a:buNone/>
            </a:pPr>
            <a:r>
              <a:rPr lang="en-US" sz="1050" dirty="0">
                <a:solidFill>
                  <a:srgbClr val="94A3B8"/>
                </a:solidFill>
                <a:latin typeface="Calibri" pitchFamily="34" charset="0"/>
                <a:ea typeface="Calibri" pitchFamily="34" charset="-122"/>
                <a:cs typeface="Calibri" pitchFamily="34" charset="-120"/>
              </a:rPr>
              <a:t>Von der Lernphase zum Massenmarkt-Stack</a:t>
            </a:r>
            <a:r>
              <a:rPr lang="en-US" sz="1050">
                <a:solidFill>
                  <a:srgbClr val="94A3B8"/>
                </a:solidFill>
                <a:latin typeface="Calibri" pitchFamily="34" charset="0"/>
                <a:ea typeface="Calibri" pitchFamily="34" charset="-122"/>
                <a:cs typeface="Calibri" pitchFamily="34" charset="-120"/>
              </a:rPr>
              <a:t>. </a:t>
            </a:r>
            <a:r>
              <a:rPr lang="en-US" sz="1050" smtClean="0">
                <a:solidFill>
                  <a:srgbClr val="94A3B8"/>
                </a:solidFill>
                <a:latin typeface="Calibri" pitchFamily="34" charset="0"/>
                <a:ea typeface="Calibri" pitchFamily="34" charset="-122"/>
                <a:cs typeface="Calibri" pitchFamily="34" charset="-120"/>
              </a:rPr>
              <a:t>  </a:t>
            </a:r>
            <a:r>
              <a:rPr lang="en-US" sz="1050" b="1" smtClean="0">
                <a:solidFill>
                  <a:srgbClr val="FFFFFF"/>
                </a:solidFill>
                <a:latin typeface="Calibri" pitchFamily="34" charset="0"/>
                <a:ea typeface="Calibri" pitchFamily="34" charset="-122"/>
                <a:cs typeface="Calibri" pitchFamily="34" charset="-120"/>
              </a:rPr>
              <a:t>Mit jeder Iteration wurde ein </a:t>
            </a:r>
            <a:r>
              <a:rPr lang="en-US" sz="1050" b="1" dirty="0">
                <a:solidFill>
                  <a:srgbClr val="FFFFFF"/>
                </a:solidFill>
                <a:latin typeface="Calibri" pitchFamily="34" charset="0"/>
                <a:ea typeface="Calibri" pitchFamily="34" charset="-122"/>
                <a:cs typeface="Calibri" pitchFamily="34" charset="-120"/>
              </a:rPr>
              <a:t>konkretes Problem gelöst.</a:t>
            </a:r>
            <a:endParaRPr lang="en-US" sz="1050" dirty="0"/>
          </a:p>
        </p:txBody>
      </p:sp>
      <p:pic>
        <p:nvPicPr>
          <p:cNvPr id="1026" name="Picture 2" descr="C:\Pictures\ewall57.png"/>
          <p:cNvPicPr>
            <a:picLocks noChangeAspect="1" noChangeArrowheads="1"/>
          </p:cNvPicPr>
          <p:nvPr/>
        </p:nvPicPr>
        <p:blipFill>
          <a:blip r:embed="rId3" cstate="print"/>
          <a:srcRect/>
          <a:stretch>
            <a:fillRect/>
          </a:stretch>
        </p:blipFill>
        <p:spPr bwMode="auto">
          <a:xfrm>
            <a:off x="6521380" y="914400"/>
            <a:ext cx="1798655" cy="1052623"/>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8355204" y="925033"/>
            <a:ext cx="668216" cy="1050698"/>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8564196" y="159489"/>
            <a:ext cx="413351" cy="521181"/>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8350998" y="2074985"/>
            <a:ext cx="689436" cy="1029956"/>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6516540" y="2074985"/>
            <a:ext cx="1830019" cy="1034980"/>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6504237" y="3224865"/>
            <a:ext cx="838259" cy="1035635"/>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srcRect/>
          <a:stretch>
            <a:fillRect/>
          </a:stretch>
        </p:blipFill>
        <p:spPr bwMode="auto">
          <a:xfrm>
            <a:off x="7739701" y="3235575"/>
            <a:ext cx="736317" cy="1073535"/>
          </a:xfrm>
          <a:prstGeom prst="rect">
            <a:avLst/>
          </a:prstGeom>
          <a:noFill/>
          <a:ln w="9525">
            <a:noFill/>
            <a:miter lim="800000"/>
            <a:headEnd/>
            <a:tailEnd/>
          </a:ln>
        </p:spPr>
      </p:pic>
      <p:pic>
        <p:nvPicPr>
          <p:cNvPr id="1036" name="Picture 12"/>
          <p:cNvPicPr>
            <a:picLocks noChangeAspect="1" noChangeArrowheads="1"/>
          </p:cNvPicPr>
          <p:nvPr/>
        </p:nvPicPr>
        <p:blipFill>
          <a:blip r:embed="rId10" cstate="print"/>
          <a:srcRect/>
          <a:stretch>
            <a:fillRect/>
          </a:stretch>
        </p:blipFill>
        <p:spPr bwMode="auto">
          <a:xfrm>
            <a:off x="7381996" y="3237804"/>
            <a:ext cx="306622" cy="1068918"/>
          </a:xfrm>
          <a:prstGeom prst="rect">
            <a:avLst/>
          </a:prstGeom>
          <a:noFill/>
          <a:ln w="9525">
            <a:noFill/>
            <a:miter lim="800000"/>
            <a:headEnd/>
            <a:tailEnd/>
          </a:ln>
        </p:spPr>
      </p:pic>
      <p:pic>
        <p:nvPicPr>
          <p:cNvPr id="1037" name="Picture 13"/>
          <p:cNvPicPr>
            <a:picLocks noChangeAspect="1" noChangeArrowheads="1"/>
          </p:cNvPicPr>
          <p:nvPr/>
        </p:nvPicPr>
        <p:blipFill>
          <a:blip r:embed="rId11" cstate="print"/>
          <a:srcRect/>
          <a:stretch>
            <a:fillRect/>
          </a:stretch>
        </p:blipFill>
        <p:spPr bwMode="auto">
          <a:xfrm>
            <a:off x="7565802" y="4381308"/>
            <a:ext cx="1106870" cy="1035051"/>
          </a:xfrm>
          <a:prstGeom prst="rect">
            <a:avLst/>
          </a:prstGeom>
          <a:noFill/>
          <a:ln w="9525">
            <a:noFill/>
            <a:miter lim="800000"/>
            <a:headEnd/>
            <a:tailEnd/>
          </a:ln>
        </p:spPr>
      </p:pic>
      <p:pic>
        <p:nvPicPr>
          <p:cNvPr id="1038" name="Picture 14"/>
          <p:cNvPicPr>
            <a:picLocks noChangeAspect="1" noChangeArrowheads="1"/>
          </p:cNvPicPr>
          <p:nvPr/>
        </p:nvPicPr>
        <p:blipFill>
          <a:blip r:embed="rId12" cstate="print"/>
          <a:srcRect/>
          <a:stretch>
            <a:fillRect/>
          </a:stretch>
        </p:blipFill>
        <p:spPr bwMode="auto">
          <a:xfrm>
            <a:off x="8734334" y="4369735"/>
            <a:ext cx="298450" cy="1029787"/>
          </a:xfrm>
          <a:prstGeom prst="rect">
            <a:avLst/>
          </a:prstGeom>
          <a:noFill/>
          <a:ln w="9525">
            <a:noFill/>
            <a:miter lim="800000"/>
            <a:headEnd/>
            <a:tailEnd/>
          </a:ln>
        </p:spPr>
      </p:pic>
      <p:pic>
        <p:nvPicPr>
          <p:cNvPr id="1040" name="Picture 16"/>
          <p:cNvPicPr>
            <a:picLocks noChangeAspect="1" noChangeArrowheads="1"/>
          </p:cNvPicPr>
          <p:nvPr/>
        </p:nvPicPr>
        <p:blipFill>
          <a:blip r:embed="rId13" cstate="print"/>
          <a:srcRect/>
          <a:stretch>
            <a:fillRect/>
          </a:stretch>
        </p:blipFill>
        <p:spPr bwMode="auto">
          <a:xfrm>
            <a:off x="6496048" y="4376941"/>
            <a:ext cx="1010881" cy="1029025"/>
          </a:xfrm>
          <a:prstGeom prst="rect">
            <a:avLst/>
          </a:prstGeom>
          <a:noFill/>
          <a:ln w="9525">
            <a:noFill/>
            <a:miter lim="800000"/>
            <a:headEnd/>
            <a:tailEnd/>
          </a:ln>
        </p:spPr>
      </p:pic>
      <p:pic>
        <p:nvPicPr>
          <p:cNvPr id="1041" name="Picture 17"/>
          <p:cNvPicPr>
            <a:picLocks noChangeAspect="1" noChangeArrowheads="1"/>
          </p:cNvPicPr>
          <p:nvPr/>
        </p:nvPicPr>
        <p:blipFill>
          <a:blip r:embed="rId14" cstate="print"/>
          <a:srcRect/>
          <a:stretch>
            <a:fillRect/>
          </a:stretch>
        </p:blipFill>
        <p:spPr bwMode="auto">
          <a:xfrm>
            <a:off x="6460243" y="5528734"/>
            <a:ext cx="1176689" cy="956056"/>
          </a:xfrm>
          <a:prstGeom prst="rect">
            <a:avLst/>
          </a:prstGeom>
          <a:noFill/>
          <a:ln w="9525">
            <a:noFill/>
            <a:miter lim="800000"/>
            <a:headEnd/>
            <a:tailEnd/>
          </a:ln>
        </p:spPr>
      </p:pic>
      <p:sp>
        <p:nvSpPr>
          <p:cNvPr id="76" name="Textfeld 75"/>
          <p:cNvSpPr txBox="1"/>
          <p:nvPr/>
        </p:nvSpPr>
        <p:spPr>
          <a:xfrm>
            <a:off x="7924800" y="5198533"/>
            <a:ext cx="1422400" cy="1200329"/>
          </a:xfrm>
          <a:prstGeom prst="rect">
            <a:avLst/>
          </a:prstGeom>
          <a:noFill/>
        </p:spPr>
        <p:txBody>
          <a:bodyPr wrap="square" rtlCol="0">
            <a:spAutoFit/>
          </a:bodyPr>
          <a:lstStyle/>
          <a:p>
            <a:r>
              <a:rPr lang="de-DE" sz="7200" smtClean="0"/>
              <a:t>…</a:t>
            </a:r>
            <a:endParaRPr lang="en-US" sz="7200"/>
          </a:p>
        </p:txBody>
      </p:sp>
      <p:pic>
        <p:nvPicPr>
          <p:cNvPr id="1043" name="Picture 19"/>
          <p:cNvPicPr>
            <a:picLocks noChangeAspect="1" noChangeArrowheads="1"/>
          </p:cNvPicPr>
          <p:nvPr/>
        </p:nvPicPr>
        <p:blipFill>
          <a:blip r:embed="rId15" cstate="print"/>
          <a:srcRect/>
          <a:stretch>
            <a:fillRect/>
          </a:stretch>
        </p:blipFill>
        <p:spPr bwMode="auto">
          <a:xfrm>
            <a:off x="7764111" y="2739679"/>
            <a:ext cx="375731" cy="368964"/>
          </a:xfrm>
          <a:prstGeom prst="rect">
            <a:avLst/>
          </a:prstGeom>
          <a:noFill/>
          <a:ln w="9525">
            <a:noFill/>
            <a:miter lim="800000"/>
            <a:headEnd/>
            <a:tailEnd/>
          </a:ln>
        </p:spPr>
      </p:pic>
      <p:pic>
        <p:nvPicPr>
          <p:cNvPr id="1044" name="Picture 20"/>
          <p:cNvPicPr>
            <a:picLocks noChangeAspect="1" noChangeArrowheads="1"/>
          </p:cNvPicPr>
          <p:nvPr/>
        </p:nvPicPr>
        <p:blipFill>
          <a:blip r:embed="rId16" cstate="print"/>
          <a:srcRect/>
          <a:stretch>
            <a:fillRect/>
          </a:stretch>
        </p:blipFill>
        <p:spPr bwMode="auto">
          <a:xfrm>
            <a:off x="7206355" y="2791571"/>
            <a:ext cx="423895" cy="318438"/>
          </a:xfrm>
          <a:prstGeom prst="rect">
            <a:avLst/>
          </a:prstGeom>
          <a:noFill/>
          <a:ln w="9525">
            <a:noFill/>
            <a:miter lim="800000"/>
            <a:headEnd/>
            <a:tailEnd/>
          </a:ln>
        </p:spPr>
      </p:pic>
      <p:pic>
        <p:nvPicPr>
          <p:cNvPr id="25" name="Picture 2"/>
          <p:cNvPicPr>
            <a:picLocks noChangeAspect="1" noChangeArrowheads="1"/>
          </p:cNvPicPr>
          <p:nvPr/>
        </p:nvPicPr>
        <p:blipFill>
          <a:blip r:embed="rId17" cstate="print"/>
          <a:srcRect/>
          <a:stretch>
            <a:fillRect/>
          </a:stretch>
        </p:blipFill>
        <p:spPr bwMode="auto">
          <a:xfrm>
            <a:off x="8502555" y="3227696"/>
            <a:ext cx="545911" cy="1085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3291840" cy="6858000"/>
          </a:xfrm>
          <a:prstGeom prst="rect">
            <a:avLst/>
          </a:prstGeom>
          <a:solidFill>
            <a:srgbClr val="1A2E44"/>
          </a:solidFill>
          <a:ln w="12700">
            <a:solidFill>
              <a:srgbClr val="1A2E44"/>
            </a:solidFill>
            <a:prstDash val="solid"/>
          </a:ln>
        </p:spPr>
      </p:sp>
      <p:sp>
        <p:nvSpPr>
          <p:cNvPr id="3" name="Shape 1"/>
          <p:cNvSpPr/>
          <p:nvPr/>
        </p:nvSpPr>
        <p:spPr>
          <a:xfrm>
            <a:off x="0" y="0"/>
            <a:ext cx="3291840" cy="146304"/>
          </a:xfrm>
          <a:prstGeom prst="rect">
            <a:avLst/>
          </a:prstGeom>
          <a:solidFill>
            <a:srgbClr val="E8650A"/>
          </a:solidFill>
          <a:ln w="12700">
            <a:solidFill>
              <a:srgbClr val="E8650A"/>
            </a:solidFill>
            <a:prstDash val="solid"/>
          </a:ln>
        </p:spPr>
      </p:sp>
      <p:sp>
        <p:nvSpPr>
          <p:cNvPr id="15" name="Text 13"/>
          <p:cNvSpPr/>
          <p:nvPr/>
        </p:nvSpPr>
        <p:spPr>
          <a:xfrm>
            <a:off x="175225" y="148855"/>
            <a:ext cx="2971800" cy="1913861"/>
          </a:xfrm>
          <a:prstGeom prst="rect">
            <a:avLst/>
          </a:prstGeom>
          <a:noFill/>
          <a:ln/>
        </p:spPr>
        <p:txBody>
          <a:bodyPr wrap="square" lIns="0" tIns="0" rIns="0" bIns="0" rtlCol="0" anchor="ctr"/>
          <a:lstStyle/>
          <a:p>
            <a:r>
              <a:rPr lang="en-US" b="1" u="sng" smtClean="0">
                <a:solidFill>
                  <a:srgbClr val="FFFFFF"/>
                </a:solidFill>
                <a:latin typeface="Calibri" pitchFamily="34" charset="0"/>
                <a:ea typeface="Calibri" pitchFamily="34" charset="-122"/>
                <a:cs typeface="Calibri" pitchFamily="34" charset="-120"/>
              </a:rPr>
              <a:t>EU-Strategie</a:t>
            </a:r>
            <a:r>
              <a:rPr lang="en-US" b="1" smtClean="0">
                <a:solidFill>
                  <a:srgbClr val="FFFFFF"/>
                </a:solidFill>
                <a:latin typeface="Calibri" pitchFamily="34" charset="0"/>
                <a:ea typeface="Calibri" pitchFamily="34" charset="-122"/>
                <a:cs typeface="Calibri" pitchFamily="34" charset="-120"/>
              </a:rPr>
              <a:t>: </a:t>
            </a:r>
            <a:r>
              <a:rPr lang="de-DE" b="1" smtClean="0">
                <a:solidFill>
                  <a:schemeClr val="bg1"/>
                </a:solidFill>
              </a:rPr>
              <a:t>AFIR (Alternative Fuels Infrastructure Regulation, EU 2023/1804)</a:t>
            </a:r>
            <a:r>
              <a:rPr lang="de-DE" smtClean="0">
                <a:solidFill>
                  <a:schemeClr val="bg1"/>
                </a:solidFill>
              </a:rPr>
              <a:t> plus der darauf folgende delegierte Rechtsakt </a:t>
            </a:r>
            <a:r>
              <a:rPr lang="de-DE" b="1" smtClean="0">
                <a:solidFill>
                  <a:schemeClr val="bg1"/>
                </a:solidFill>
              </a:rPr>
              <a:t>EU 2025/656</a:t>
            </a:r>
            <a:endParaRPr lang="en-US" dirty="0">
              <a:solidFill>
                <a:schemeClr val="bg1"/>
              </a:solidFill>
            </a:endParaRPr>
          </a:p>
        </p:txBody>
      </p:sp>
      <p:sp>
        <p:nvSpPr>
          <p:cNvPr id="16" name="Text 14"/>
          <p:cNvSpPr/>
          <p:nvPr/>
        </p:nvSpPr>
        <p:spPr>
          <a:xfrm>
            <a:off x="164592" y="1804416"/>
            <a:ext cx="2971800" cy="670560"/>
          </a:xfrm>
          <a:prstGeom prst="rect">
            <a:avLst/>
          </a:prstGeom>
          <a:noFill/>
          <a:ln/>
        </p:spPr>
        <p:txBody>
          <a:bodyPr wrap="square" lIns="0" tIns="0" rIns="0" bIns="0" rtlCol="0" anchor="ctr"/>
          <a:lstStyle/>
          <a:p>
            <a:pPr marL="0" indent="0">
              <a:buNone/>
            </a:pPr>
            <a:r>
              <a:rPr lang="en-US" sz="2400" b="1">
                <a:solidFill>
                  <a:srgbClr val="E8650A"/>
                </a:solidFill>
                <a:latin typeface="Calibri" pitchFamily="34" charset="0"/>
                <a:ea typeface="Calibri" pitchFamily="34" charset="-122"/>
                <a:cs typeface="Calibri" pitchFamily="34" charset="-120"/>
              </a:rPr>
              <a:t>ISO </a:t>
            </a:r>
            <a:r>
              <a:rPr lang="en-US" sz="2400" b="1" smtClean="0">
                <a:solidFill>
                  <a:srgbClr val="E8650A"/>
                </a:solidFill>
                <a:latin typeface="Calibri" pitchFamily="34" charset="0"/>
                <a:ea typeface="Calibri" pitchFamily="34" charset="-122"/>
                <a:cs typeface="Calibri" pitchFamily="34" charset="-120"/>
              </a:rPr>
              <a:t>15118-20 für alle!</a:t>
            </a:r>
            <a:endParaRPr lang="en-US" sz="2400" dirty="0"/>
          </a:p>
        </p:txBody>
      </p:sp>
      <p:sp>
        <p:nvSpPr>
          <p:cNvPr id="17" name="Text 15"/>
          <p:cNvSpPr/>
          <p:nvPr/>
        </p:nvSpPr>
        <p:spPr>
          <a:xfrm>
            <a:off x="164592" y="2462784"/>
            <a:ext cx="2971800" cy="390144"/>
          </a:xfrm>
          <a:prstGeom prst="rect">
            <a:avLst/>
          </a:prstGeom>
          <a:noFill/>
          <a:ln/>
        </p:spPr>
        <p:txBody>
          <a:bodyPr wrap="square" lIns="0" tIns="0" rIns="0" bIns="0" rtlCol="0" anchor="ctr"/>
          <a:lstStyle/>
          <a:p>
            <a:pPr marL="0" indent="0">
              <a:buNone/>
            </a:pPr>
            <a:r>
              <a:rPr lang="en-US" sz="1400" dirty="0">
                <a:solidFill>
                  <a:srgbClr val="AABBCC"/>
                </a:solidFill>
                <a:latin typeface="Calibri" pitchFamily="34" charset="0"/>
                <a:ea typeface="Calibri" pitchFamily="34" charset="-122"/>
                <a:cs typeface="Calibri" pitchFamily="34" charset="-120"/>
              </a:rPr>
              <a:t>ab 1. Januar 2027</a:t>
            </a:r>
            <a:endParaRPr lang="en-US" sz="1400" dirty="0"/>
          </a:p>
        </p:txBody>
      </p:sp>
      <p:sp>
        <p:nvSpPr>
          <p:cNvPr id="18" name="Shape 16"/>
          <p:cNvSpPr/>
          <p:nvPr/>
        </p:nvSpPr>
        <p:spPr>
          <a:xfrm>
            <a:off x="164592" y="2926080"/>
            <a:ext cx="2651760" cy="0"/>
          </a:xfrm>
          <a:prstGeom prst="line">
            <a:avLst/>
          </a:prstGeom>
          <a:noFill/>
          <a:ln w="19050">
            <a:solidFill>
              <a:srgbClr val="E8650A"/>
            </a:solidFill>
            <a:prstDash val="solid"/>
          </a:ln>
        </p:spPr>
      </p:sp>
      <p:sp>
        <p:nvSpPr>
          <p:cNvPr id="19" name="Text 17"/>
          <p:cNvSpPr/>
          <p:nvPr/>
        </p:nvSpPr>
        <p:spPr>
          <a:xfrm>
            <a:off x="164592" y="3108960"/>
            <a:ext cx="2971800" cy="1036320"/>
          </a:xfrm>
          <a:prstGeom prst="rect">
            <a:avLst/>
          </a:prstGeom>
          <a:noFill/>
          <a:ln/>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EV-Batterien</a:t>
            </a:r>
            <a:r>
              <a:rPr lang="en-US" sz="1300" dirty="0">
                <a:solidFill>
                  <a:srgbClr val="CCDDEE"/>
                </a:solidFill>
                <a:latin typeface="Calibri" pitchFamily="34" charset="0"/>
                <a:ea typeface="Calibri" pitchFamily="34" charset="-122"/>
                <a:cs typeface="Calibri" pitchFamily="34" charset="-120"/>
              </a:rPr>
              <a:t> nicht nur als Verbraucher — sondern als </a:t>
            </a:r>
            <a:r>
              <a:rPr lang="en-US" sz="1300" b="1" dirty="0">
                <a:solidFill>
                  <a:srgbClr val="E8650A"/>
                </a:solidFill>
                <a:latin typeface="Calibri" pitchFamily="34" charset="0"/>
                <a:ea typeface="Calibri" pitchFamily="34" charset="-122"/>
                <a:cs typeface="Calibri" pitchFamily="34" charset="-120"/>
              </a:rPr>
              <a:t>dezentrale Energieassets</a:t>
            </a:r>
            <a:r>
              <a:rPr lang="en-US" sz="1300" dirty="0">
                <a:solidFill>
                  <a:srgbClr val="CCDDEE"/>
                </a:solidFill>
                <a:latin typeface="Calibri" pitchFamily="34" charset="0"/>
                <a:ea typeface="Calibri" pitchFamily="34" charset="-122"/>
                <a:cs typeface="Calibri" pitchFamily="34" charset="-120"/>
              </a:rPr>
              <a:t> im europäischen Stromsystem.</a:t>
            </a:r>
            <a:endParaRPr lang="en-US" sz="1300" dirty="0"/>
          </a:p>
        </p:txBody>
      </p:sp>
      <p:sp>
        <p:nvSpPr>
          <p:cNvPr id="20" name="Shape 18"/>
          <p:cNvSpPr/>
          <p:nvPr/>
        </p:nvSpPr>
        <p:spPr>
          <a:xfrm>
            <a:off x="164592" y="4291584"/>
            <a:ext cx="2944368" cy="2133600"/>
          </a:xfrm>
          <a:prstGeom prst="rect">
            <a:avLst/>
          </a:prstGeom>
          <a:solidFill>
            <a:srgbClr val="0D1E2E"/>
          </a:solidFill>
          <a:ln w="12700">
            <a:solidFill>
              <a:srgbClr val="E8650A"/>
            </a:solidFill>
            <a:prstDash val="solid"/>
          </a:ln>
        </p:spPr>
      </p:sp>
      <p:sp>
        <p:nvSpPr>
          <p:cNvPr id="21" name="Text 19"/>
          <p:cNvSpPr/>
          <p:nvPr/>
        </p:nvSpPr>
        <p:spPr>
          <a:xfrm>
            <a:off x="256032" y="4389119"/>
            <a:ext cx="2761488" cy="1767131"/>
          </a:xfrm>
          <a:prstGeom prst="rect">
            <a:avLst/>
          </a:prstGeom>
          <a:noFill/>
          <a:ln/>
        </p:spPr>
        <p:txBody>
          <a:bodyPr wrap="square" lIns="0" tIns="0" rIns="0" bIns="0" rtlCol="0" anchor="ctr"/>
          <a:lstStyle/>
          <a:p>
            <a:pPr marL="0" indent="0">
              <a:buNone/>
            </a:pPr>
            <a:r>
              <a:rPr lang="en-US" sz="1600" b="1" smtClean="0">
                <a:solidFill>
                  <a:srgbClr val="E8650A"/>
                </a:solidFill>
                <a:latin typeface="Calibri" pitchFamily="34" charset="0"/>
                <a:ea typeface="Calibri" pitchFamily="34" charset="-122"/>
                <a:cs typeface="Calibri" pitchFamily="34" charset="-120"/>
              </a:rPr>
              <a:t>ISO 15118-20 = ein Neuanfang für alle Wallboxhersteller, wodurch abacus eWall ganz vorne mitspielen kann</a:t>
            </a:r>
            <a:endParaRPr lang="en-US" sz="1600" dirty="0"/>
          </a:p>
        </p:txBody>
      </p:sp>
      <p:sp>
        <p:nvSpPr>
          <p:cNvPr id="22" name="Text 20"/>
          <p:cNvSpPr/>
          <p:nvPr/>
        </p:nvSpPr>
        <p:spPr>
          <a:xfrm>
            <a:off x="256032" y="4803648"/>
            <a:ext cx="2761488" cy="1487424"/>
          </a:xfrm>
          <a:prstGeom prst="rect">
            <a:avLst/>
          </a:prstGeom>
          <a:noFill/>
          <a:ln/>
        </p:spPr>
        <p:txBody>
          <a:bodyPr wrap="square" lIns="0" tIns="0" rIns="0" bIns="0" rtlCol="0" anchor="ctr"/>
          <a:lstStyle/>
          <a:p>
            <a:pPr marL="0" indent="0">
              <a:buNone/>
            </a:pPr>
            <a:endParaRPr lang="en-US" sz="1150" dirty="0"/>
          </a:p>
        </p:txBody>
      </p:sp>
      <p:sp>
        <p:nvSpPr>
          <p:cNvPr id="23" name="Text 21"/>
          <p:cNvSpPr/>
          <p:nvPr/>
        </p:nvSpPr>
        <p:spPr>
          <a:xfrm>
            <a:off x="3520440" y="268224"/>
            <a:ext cx="5349240" cy="633984"/>
          </a:xfrm>
          <a:prstGeom prst="rect">
            <a:avLst/>
          </a:prstGeom>
          <a:noFill/>
          <a:ln/>
        </p:spPr>
        <p:txBody>
          <a:bodyPr wrap="square" lIns="0" tIns="0" rIns="0" bIns="0" rtlCol="0" anchor="ctr"/>
          <a:lstStyle/>
          <a:p>
            <a:pPr marL="0" indent="0">
              <a:buNone/>
            </a:pPr>
            <a:r>
              <a:rPr lang="en-US" sz="2000" b="1">
                <a:solidFill>
                  <a:srgbClr val="1A2E44"/>
                </a:solidFill>
                <a:latin typeface="Calibri" pitchFamily="34" charset="0"/>
                <a:ea typeface="Calibri" pitchFamily="34" charset="-122"/>
                <a:cs typeface="Calibri" pitchFamily="34" charset="-120"/>
              </a:rPr>
              <a:t>Unser </a:t>
            </a:r>
            <a:r>
              <a:rPr lang="en-US" sz="2000" b="1" smtClean="0">
                <a:solidFill>
                  <a:srgbClr val="D7690F"/>
                </a:solidFill>
                <a:latin typeface="Calibri" pitchFamily="34" charset="0"/>
                <a:ea typeface="Calibri" pitchFamily="34" charset="-122"/>
                <a:cs typeface="Calibri" pitchFamily="34" charset="-120"/>
              </a:rPr>
              <a:t>abacus</a:t>
            </a:r>
            <a:r>
              <a:rPr lang="en-US" sz="2000" b="1" smtClean="0">
                <a:solidFill>
                  <a:srgbClr val="1A2E44"/>
                </a:solidFill>
                <a:latin typeface="Calibri" pitchFamily="34" charset="0"/>
                <a:ea typeface="Calibri" pitchFamily="34" charset="-122"/>
                <a:cs typeface="Calibri" pitchFamily="34" charset="-120"/>
              </a:rPr>
              <a:t>-Ansatz </a:t>
            </a:r>
            <a:r>
              <a:rPr lang="en-US" sz="2000" b="1" dirty="0">
                <a:solidFill>
                  <a:srgbClr val="1A2E44"/>
                </a:solidFill>
                <a:latin typeface="Calibri" pitchFamily="34" charset="0"/>
                <a:ea typeface="Calibri" pitchFamily="34" charset="-122"/>
                <a:cs typeface="Calibri" pitchFamily="34" charset="-120"/>
              </a:rPr>
              <a:t>liegt exakt </a:t>
            </a:r>
            <a:r>
              <a:rPr lang="en-US" sz="2000" b="1">
                <a:solidFill>
                  <a:srgbClr val="1A2E44"/>
                </a:solidFill>
                <a:latin typeface="Calibri" pitchFamily="34" charset="0"/>
                <a:ea typeface="Calibri" pitchFamily="34" charset="-122"/>
                <a:cs typeface="Calibri" pitchFamily="34" charset="-120"/>
              </a:rPr>
              <a:t>auf </a:t>
            </a:r>
            <a:r>
              <a:rPr lang="en-US" sz="2000" b="1" smtClean="0">
                <a:solidFill>
                  <a:srgbClr val="1A2E44"/>
                </a:solidFill>
                <a:latin typeface="Calibri" pitchFamily="34" charset="0"/>
                <a:ea typeface="Calibri" pitchFamily="34" charset="-122"/>
                <a:cs typeface="Calibri" pitchFamily="34" charset="-120"/>
              </a:rPr>
              <a:t>EU - </a:t>
            </a:r>
            <a:r>
              <a:rPr lang="en-US" sz="2000" b="1" dirty="0">
                <a:solidFill>
                  <a:srgbClr val="1A2E44"/>
                </a:solidFill>
                <a:latin typeface="Calibri" pitchFamily="34" charset="0"/>
                <a:ea typeface="Calibri" pitchFamily="34" charset="-122"/>
                <a:cs typeface="Calibri" pitchFamily="34" charset="-120"/>
              </a:rPr>
              <a:t>Linie</a:t>
            </a:r>
            <a:endParaRPr lang="en-US" sz="2000" dirty="0"/>
          </a:p>
        </p:txBody>
      </p:sp>
      <p:sp>
        <p:nvSpPr>
          <p:cNvPr id="24" name="Text 22"/>
          <p:cNvSpPr/>
          <p:nvPr/>
        </p:nvSpPr>
        <p:spPr>
          <a:xfrm>
            <a:off x="3520439" y="902208"/>
            <a:ext cx="5623561" cy="426720"/>
          </a:xfrm>
          <a:prstGeom prst="rect">
            <a:avLst/>
          </a:prstGeom>
          <a:noFill/>
          <a:ln/>
        </p:spPr>
        <p:txBody>
          <a:bodyPr wrap="square" lIns="0" tIns="0" rIns="0" bIns="0" rtlCol="0" anchor="ctr"/>
          <a:lstStyle/>
          <a:p>
            <a:pPr marL="0" indent="0">
              <a:buNone/>
            </a:pPr>
            <a:r>
              <a:rPr lang="en-US" sz="1250" i="1" dirty="0">
                <a:solidFill>
                  <a:srgbClr val="6B7280"/>
                </a:solidFill>
                <a:latin typeface="Calibri" pitchFamily="34" charset="0"/>
                <a:ea typeface="Calibri" pitchFamily="34" charset="-122"/>
                <a:cs typeface="Calibri" pitchFamily="34" charset="-120"/>
              </a:rPr>
              <a:t>Herstellerübergreifendes Smart Charging &amp; V2G für den europäischen Massenmarkt</a:t>
            </a:r>
            <a:endParaRPr lang="en-US" sz="1250" dirty="0"/>
          </a:p>
        </p:txBody>
      </p:sp>
      <p:sp>
        <p:nvSpPr>
          <p:cNvPr id="25" name="Shape 23"/>
          <p:cNvSpPr/>
          <p:nvPr/>
        </p:nvSpPr>
        <p:spPr>
          <a:xfrm>
            <a:off x="3520440" y="1524000"/>
            <a:ext cx="1298448" cy="2048256"/>
          </a:xfrm>
          <a:prstGeom prst="rect">
            <a:avLst/>
          </a:prstGeom>
          <a:solidFill>
            <a:srgbClr val="F4F6F9"/>
          </a:solidFill>
          <a:ln w="9525">
            <a:solidFill>
              <a:srgbClr val="E2E8F0"/>
            </a:solidFill>
            <a:prstDash val="solid"/>
          </a:ln>
          <a:effectLst>
            <a:outerShdw blurRad="101600" dist="38100" dir="8100000" algn="bl" rotWithShape="0">
              <a:srgbClr val="000000">
                <a:alpha val="10000"/>
              </a:srgbClr>
            </a:outerShdw>
          </a:effectLst>
        </p:spPr>
      </p:sp>
      <p:sp>
        <p:nvSpPr>
          <p:cNvPr id="26" name="Shape 24"/>
          <p:cNvSpPr/>
          <p:nvPr/>
        </p:nvSpPr>
        <p:spPr>
          <a:xfrm>
            <a:off x="3520440" y="1524000"/>
            <a:ext cx="1298448" cy="85344"/>
          </a:xfrm>
          <a:prstGeom prst="rect">
            <a:avLst/>
          </a:prstGeom>
          <a:solidFill>
            <a:srgbClr val="059669"/>
          </a:solidFill>
          <a:ln w="12700">
            <a:solidFill>
              <a:srgbClr val="059669"/>
            </a:solidFill>
            <a:prstDash val="solid"/>
          </a:ln>
        </p:spPr>
      </p:sp>
      <p:pic>
        <p:nvPicPr>
          <p:cNvPr id="27" name="Image 0" descr="preencoded.png"/>
          <p:cNvPicPr>
            <a:picLocks noChangeAspect="1"/>
          </p:cNvPicPr>
          <p:nvPr/>
        </p:nvPicPr>
        <p:blipFill>
          <a:blip r:embed="rId3" cstate="print"/>
          <a:stretch>
            <a:fillRect/>
          </a:stretch>
        </p:blipFill>
        <p:spPr>
          <a:xfrm>
            <a:off x="3593592" y="1694688"/>
            <a:ext cx="256032" cy="341376"/>
          </a:xfrm>
          <a:prstGeom prst="rect">
            <a:avLst/>
          </a:prstGeom>
        </p:spPr>
      </p:pic>
      <p:sp>
        <p:nvSpPr>
          <p:cNvPr id="28" name="Text 25"/>
          <p:cNvSpPr/>
          <p:nvPr/>
        </p:nvSpPr>
        <p:spPr>
          <a:xfrm>
            <a:off x="3575304" y="2060448"/>
            <a:ext cx="1188720" cy="414528"/>
          </a:xfrm>
          <a:prstGeom prst="rect">
            <a:avLst/>
          </a:prstGeom>
          <a:noFill/>
          <a:ln/>
        </p:spPr>
        <p:txBody>
          <a:bodyPr wrap="square" lIns="0" tIns="0" rIns="0" bIns="0" rtlCol="0" anchor="ctr"/>
          <a:lstStyle/>
          <a:p>
            <a:pPr marL="0" indent="0" algn="ctr">
              <a:buNone/>
            </a:pPr>
            <a:r>
              <a:rPr lang="en-US" sz="1050" b="1" dirty="0">
                <a:solidFill>
                  <a:srgbClr val="1A2E44"/>
                </a:solidFill>
                <a:latin typeface="Calibri" pitchFamily="34" charset="0"/>
                <a:ea typeface="Calibri" pitchFamily="34" charset="-122"/>
                <a:cs typeface="Calibri" pitchFamily="34" charset="-120"/>
              </a:rPr>
              <a:t>PV-Überschuss</a:t>
            </a:r>
            <a:endParaRPr lang="en-US" sz="1050" dirty="0"/>
          </a:p>
        </p:txBody>
      </p:sp>
      <p:sp>
        <p:nvSpPr>
          <p:cNvPr id="29" name="Text 26"/>
          <p:cNvSpPr/>
          <p:nvPr/>
        </p:nvSpPr>
        <p:spPr>
          <a:xfrm>
            <a:off x="3575304" y="2499360"/>
            <a:ext cx="1188720" cy="999744"/>
          </a:xfrm>
          <a:prstGeom prst="rect">
            <a:avLst/>
          </a:prstGeom>
          <a:noFill/>
          <a:ln/>
        </p:spPr>
        <p:txBody>
          <a:bodyPr wrap="square" lIns="0" tIns="0" rIns="0" bIns="0" rtlCol="0" anchor="t"/>
          <a:lstStyle/>
          <a:p>
            <a:pPr marL="0" indent="0">
              <a:buNone/>
            </a:pPr>
            <a:r>
              <a:rPr lang="en-US" sz="900" dirty="0">
                <a:solidFill>
                  <a:srgbClr val="6B7280"/>
                </a:solidFill>
                <a:latin typeface="Calibri" pitchFamily="34" charset="0"/>
                <a:ea typeface="Calibri" pitchFamily="34" charset="-122"/>
                <a:cs typeface="Calibri" pitchFamily="34" charset="-120"/>
              </a:rPr>
              <a:t>Eigenverbrauch maximieren — EV nimmt überschüssigen Solarstrom auf, bevor er ins Netz geht.</a:t>
            </a:r>
            <a:endParaRPr lang="en-US" sz="900" dirty="0"/>
          </a:p>
        </p:txBody>
      </p:sp>
      <p:sp>
        <p:nvSpPr>
          <p:cNvPr id="30" name="Shape 27"/>
          <p:cNvSpPr/>
          <p:nvPr/>
        </p:nvSpPr>
        <p:spPr>
          <a:xfrm>
            <a:off x="4887468" y="1524000"/>
            <a:ext cx="1298448" cy="2048256"/>
          </a:xfrm>
          <a:prstGeom prst="rect">
            <a:avLst/>
          </a:prstGeom>
          <a:solidFill>
            <a:srgbClr val="F4F6F9"/>
          </a:solidFill>
          <a:ln w="9525">
            <a:solidFill>
              <a:srgbClr val="E2E8F0"/>
            </a:solidFill>
            <a:prstDash val="solid"/>
          </a:ln>
          <a:effectLst>
            <a:outerShdw blurRad="101600" dist="38100" dir="8100000" algn="bl" rotWithShape="0">
              <a:srgbClr val="000000">
                <a:alpha val="10000"/>
              </a:srgbClr>
            </a:outerShdw>
          </a:effectLst>
        </p:spPr>
      </p:sp>
      <p:sp>
        <p:nvSpPr>
          <p:cNvPr id="31" name="Shape 28"/>
          <p:cNvSpPr/>
          <p:nvPr/>
        </p:nvSpPr>
        <p:spPr>
          <a:xfrm>
            <a:off x="4887468" y="1524000"/>
            <a:ext cx="1298448" cy="85344"/>
          </a:xfrm>
          <a:prstGeom prst="rect">
            <a:avLst/>
          </a:prstGeom>
          <a:solidFill>
            <a:srgbClr val="028090"/>
          </a:solidFill>
          <a:ln w="12700">
            <a:solidFill>
              <a:srgbClr val="028090"/>
            </a:solidFill>
            <a:prstDash val="solid"/>
          </a:ln>
        </p:spPr>
      </p:sp>
      <p:pic>
        <p:nvPicPr>
          <p:cNvPr id="32" name="Image 1" descr="preencoded.png"/>
          <p:cNvPicPr>
            <a:picLocks noChangeAspect="1"/>
          </p:cNvPicPr>
          <p:nvPr/>
        </p:nvPicPr>
        <p:blipFill>
          <a:blip r:embed="rId4" cstate="print"/>
          <a:stretch>
            <a:fillRect/>
          </a:stretch>
        </p:blipFill>
        <p:spPr>
          <a:xfrm>
            <a:off x="4960620" y="1694688"/>
            <a:ext cx="256032" cy="341376"/>
          </a:xfrm>
          <a:prstGeom prst="rect">
            <a:avLst/>
          </a:prstGeom>
        </p:spPr>
      </p:pic>
      <p:sp>
        <p:nvSpPr>
          <p:cNvPr id="33" name="Text 29"/>
          <p:cNvSpPr/>
          <p:nvPr/>
        </p:nvSpPr>
        <p:spPr>
          <a:xfrm>
            <a:off x="4942332" y="2060448"/>
            <a:ext cx="1188720" cy="414528"/>
          </a:xfrm>
          <a:prstGeom prst="rect">
            <a:avLst/>
          </a:prstGeom>
          <a:noFill/>
          <a:ln/>
        </p:spPr>
        <p:txBody>
          <a:bodyPr wrap="square" lIns="0" tIns="0" rIns="0" bIns="0" rtlCol="0" anchor="ctr"/>
          <a:lstStyle/>
          <a:p>
            <a:pPr marL="0" indent="0" algn="ctr">
              <a:buNone/>
            </a:pPr>
            <a:r>
              <a:rPr lang="en-US" sz="1050" b="1" dirty="0">
                <a:solidFill>
                  <a:srgbClr val="1A2E44"/>
                </a:solidFill>
                <a:latin typeface="Calibri" pitchFamily="34" charset="0"/>
                <a:ea typeface="Calibri" pitchFamily="34" charset="-122"/>
                <a:cs typeface="Calibri" pitchFamily="34" charset="-120"/>
              </a:rPr>
              <a:t>Peak Shaving</a:t>
            </a:r>
            <a:endParaRPr lang="en-US" sz="1050" dirty="0"/>
          </a:p>
        </p:txBody>
      </p:sp>
      <p:sp>
        <p:nvSpPr>
          <p:cNvPr id="34" name="Text 30"/>
          <p:cNvSpPr/>
          <p:nvPr/>
        </p:nvSpPr>
        <p:spPr>
          <a:xfrm>
            <a:off x="4942332" y="2499360"/>
            <a:ext cx="1188720" cy="999744"/>
          </a:xfrm>
          <a:prstGeom prst="rect">
            <a:avLst/>
          </a:prstGeom>
          <a:noFill/>
          <a:ln/>
        </p:spPr>
        <p:txBody>
          <a:bodyPr wrap="square" lIns="0" tIns="0" rIns="0" bIns="0" rtlCol="0" anchor="t"/>
          <a:lstStyle/>
          <a:p>
            <a:pPr marL="0" indent="0">
              <a:buNone/>
            </a:pPr>
            <a:r>
              <a:rPr lang="en-US" sz="900" dirty="0">
                <a:solidFill>
                  <a:srgbClr val="6B7280"/>
                </a:solidFill>
                <a:latin typeface="Calibri" pitchFamily="34" charset="0"/>
                <a:ea typeface="Calibri" pitchFamily="34" charset="-122"/>
                <a:cs typeface="Calibri" pitchFamily="34" charset="-120"/>
              </a:rPr>
              <a:t>Lastspitzen kappen — Batterie entlädt in Spitzenzeiten, reduziert Netzentgelte und Lastspitzenkosten.</a:t>
            </a:r>
            <a:endParaRPr lang="en-US" sz="900" dirty="0"/>
          </a:p>
        </p:txBody>
      </p:sp>
      <p:sp>
        <p:nvSpPr>
          <p:cNvPr id="35" name="Shape 31"/>
          <p:cNvSpPr/>
          <p:nvPr/>
        </p:nvSpPr>
        <p:spPr>
          <a:xfrm>
            <a:off x="6254496" y="1524000"/>
            <a:ext cx="1298448" cy="2048256"/>
          </a:xfrm>
          <a:prstGeom prst="rect">
            <a:avLst/>
          </a:prstGeom>
          <a:solidFill>
            <a:srgbClr val="F4F6F9"/>
          </a:solidFill>
          <a:ln w="9525">
            <a:solidFill>
              <a:srgbClr val="E2E8F0"/>
            </a:solidFill>
            <a:prstDash val="solid"/>
          </a:ln>
          <a:effectLst>
            <a:outerShdw blurRad="101600" dist="38100" dir="8100000" algn="bl" rotWithShape="0">
              <a:srgbClr val="000000">
                <a:alpha val="10000"/>
              </a:srgbClr>
            </a:outerShdw>
          </a:effectLst>
        </p:spPr>
      </p:sp>
      <p:sp>
        <p:nvSpPr>
          <p:cNvPr id="36" name="Shape 32"/>
          <p:cNvSpPr/>
          <p:nvPr/>
        </p:nvSpPr>
        <p:spPr>
          <a:xfrm>
            <a:off x="6254496" y="1524000"/>
            <a:ext cx="1298448" cy="85344"/>
          </a:xfrm>
          <a:prstGeom prst="rect">
            <a:avLst/>
          </a:prstGeom>
          <a:solidFill>
            <a:srgbClr val="E8650A"/>
          </a:solidFill>
          <a:ln w="12700">
            <a:solidFill>
              <a:srgbClr val="E8650A"/>
            </a:solidFill>
            <a:prstDash val="solid"/>
          </a:ln>
        </p:spPr>
      </p:sp>
      <p:pic>
        <p:nvPicPr>
          <p:cNvPr id="37" name="Image 2" descr="preencoded.png"/>
          <p:cNvPicPr>
            <a:picLocks noChangeAspect="1"/>
          </p:cNvPicPr>
          <p:nvPr/>
        </p:nvPicPr>
        <p:blipFill>
          <a:blip r:embed="rId5" cstate="print"/>
          <a:stretch>
            <a:fillRect/>
          </a:stretch>
        </p:blipFill>
        <p:spPr>
          <a:xfrm>
            <a:off x="6327648" y="1694688"/>
            <a:ext cx="256032" cy="341376"/>
          </a:xfrm>
          <a:prstGeom prst="rect">
            <a:avLst/>
          </a:prstGeom>
        </p:spPr>
      </p:pic>
      <p:sp>
        <p:nvSpPr>
          <p:cNvPr id="38" name="Text 33"/>
          <p:cNvSpPr/>
          <p:nvPr/>
        </p:nvSpPr>
        <p:spPr>
          <a:xfrm>
            <a:off x="6309360" y="2060448"/>
            <a:ext cx="1188720" cy="414528"/>
          </a:xfrm>
          <a:prstGeom prst="rect">
            <a:avLst/>
          </a:prstGeom>
          <a:noFill/>
          <a:ln/>
        </p:spPr>
        <p:txBody>
          <a:bodyPr wrap="square" lIns="0" tIns="0" rIns="0" bIns="0" rtlCol="0" anchor="ctr"/>
          <a:lstStyle/>
          <a:p>
            <a:pPr marL="0" indent="0" algn="ctr">
              <a:buNone/>
            </a:pPr>
            <a:r>
              <a:rPr lang="en-US" sz="1050" b="1" dirty="0">
                <a:solidFill>
                  <a:srgbClr val="1A2E44"/>
                </a:solidFill>
                <a:latin typeface="Calibri" pitchFamily="34" charset="0"/>
                <a:ea typeface="Calibri" pitchFamily="34" charset="-122"/>
                <a:cs typeface="Calibri" pitchFamily="34" charset="-120"/>
              </a:rPr>
              <a:t>Netzdienlich</a:t>
            </a:r>
            <a:endParaRPr lang="en-US" sz="1050" dirty="0"/>
          </a:p>
        </p:txBody>
      </p:sp>
      <p:sp>
        <p:nvSpPr>
          <p:cNvPr id="39" name="Text 34"/>
          <p:cNvSpPr/>
          <p:nvPr/>
        </p:nvSpPr>
        <p:spPr>
          <a:xfrm>
            <a:off x="6309360" y="2499360"/>
            <a:ext cx="1188720" cy="999744"/>
          </a:xfrm>
          <a:prstGeom prst="rect">
            <a:avLst/>
          </a:prstGeom>
          <a:noFill/>
          <a:ln/>
        </p:spPr>
        <p:txBody>
          <a:bodyPr wrap="square" lIns="0" tIns="0" rIns="0" bIns="0" rtlCol="0" anchor="t"/>
          <a:lstStyle/>
          <a:p>
            <a:pPr marL="0" indent="0">
              <a:buNone/>
            </a:pPr>
            <a:r>
              <a:rPr lang="en-US" sz="900" dirty="0">
                <a:solidFill>
                  <a:srgbClr val="6B7280"/>
                </a:solidFill>
                <a:latin typeface="Calibri" pitchFamily="34" charset="0"/>
                <a:ea typeface="Calibri" pitchFamily="34" charset="-122"/>
                <a:cs typeface="Calibri" pitchFamily="34" charset="-120"/>
              </a:rPr>
              <a:t>Regelenergie &amp; Frequenzstützung — koordinierter Abruf über BEMS, vermarktet am Energiemarkt.</a:t>
            </a:r>
            <a:endParaRPr lang="en-US" sz="900" dirty="0"/>
          </a:p>
        </p:txBody>
      </p:sp>
      <p:sp>
        <p:nvSpPr>
          <p:cNvPr id="40" name="Shape 35"/>
          <p:cNvSpPr/>
          <p:nvPr/>
        </p:nvSpPr>
        <p:spPr>
          <a:xfrm>
            <a:off x="7621524" y="1524000"/>
            <a:ext cx="1298448" cy="2048256"/>
          </a:xfrm>
          <a:prstGeom prst="rect">
            <a:avLst/>
          </a:prstGeom>
          <a:solidFill>
            <a:srgbClr val="F4F6F9"/>
          </a:solidFill>
          <a:ln w="9525">
            <a:solidFill>
              <a:srgbClr val="E2E8F0"/>
            </a:solidFill>
            <a:prstDash val="solid"/>
          </a:ln>
          <a:effectLst>
            <a:outerShdw blurRad="101600" dist="38100" dir="8100000" algn="bl" rotWithShape="0">
              <a:srgbClr val="000000">
                <a:alpha val="10000"/>
              </a:srgbClr>
            </a:outerShdw>
          </a:effectLst>
        </p:spPr>
      </p:sp>
      <p:sp>
        <p:nvSpPr>
          <p:cNvPr id="41" name="Shape 36"/>
          <p:cNvSpPr/>
          <p:nvPr/>
        </p:nvSpPr>
        <p:spPr>
          <a:xfrm>
            <a:off x="7621524" y="1524000"/>
            <a:ext cx="1298448" cy="85344"/>
          </a:xfrm>
          <a:prstGeom prst="rect">
            <a:avLst/>
          </a:prstGeom>
          <a:solidFill>
            <a:srgbClr val="1A2E44"/>
          </a:solidFill>
          <a:ln w="12700">
            <a:solidFill>
              <a:srgbClr val="1A2E44"/>
            </a:solidFill>
            <a:prstDash val="solid"/>
          </a:ln>
        </p:spPr>
      </p:sp>
      <p:pic>
        <p:nvPicPr>
          <p:cNvPr id="42" name="Image 3" descr="preencoded.png"/>
          <p:cNvPicPr>
            <a:picLocks noChangeAspect="1"/>
          </p:cNvPicPr>
          <p:nvPr/>
        </p:nvPicPr>
        <p:blipFill>
          <a:blip r:embed="rId6" cstate="print"/>
          <a:stretch>
            <a:fillRect/>
          </a:stretch>
        </p:blipFill>
        <p:spPr>
          <a:xfrm>
            <a:off x="7694676" y="1694688"/>
            <a:ext cx="256032" cy="341376"/>
          </a:xfrm>
          <a:prstGeom prst="rect">
            <a:avLst/>
          </a:prstGeom>
        </p:spPr>
      </p:pic>
      <p:sp>
        <p:nvSpPr>
          <p:cNvPr id="43" name="Text 37"/>
          <p:cNvSpPr/>
          <p:nvPr/>
        </p:nvSpPr>
        <p:spPr>
          <a:xfrm>
            <a:off x="7676388" y="2060448"/>
            <a:ext cx="1188720" cy="414528"/>
          </a:xfrm>
          <a:prstGeom prst="rect">
            <a:avLst/>
          </a:prstGeom>
          <a:noFill/>
          <a:ln/>
        </p:spPr>
        <p:txBody>
          <a:bodyPr wrap="square" lIns="0" tIns="0" rIns="0" bIns="0" rtlCol="0" anchor="ctr"/>
          <a:lstStyle/>
          <a:p>
            <a:pPr marL="0" indent="0" algn="ctr">
              <a:buNone/>
            </a:pPr>
            <a:r>
              <a:rPr lang="en-US" sz="1050" b="1" dirty="0">
                <a:solidFill>
                  <a:srgbClr val="1A2E44"/>
                </a:solidFill>
                <a:latin typeface="Calibri" pitchFamily="34" charset="0"/>
                <a:ea typeface="Calibri" pitchFamily="34" charset="-122"/>
                <a:cs typeface="Calibri" pitchFamily="34" charset="-120"/>
              </a:rPr>
              <a:t>V2G / V2H</a:t>
            </a:r>
            <a:endParaRPr lang="en-US" sz="1050" dirty="0"/>
          </a:p>
        </p:txBody>
      </p:sp>
      <p:sp>
        <p:nvSpPr>
          <p:cNvPr id="44" name="Text 38"/>
          <p:cNvSpPr/>
          <p:nvPr/>
        </p:nvSpPr>
        <p:spPr>
          <a:xfrm>
            <a:off x="7676388" y="2499360"/>
            <a:ext cx="1188720" cy="999744"/>
          </a:xfrm>
          <a:prstGeom prst="rect">
            <a:avLst/>
          </a:prstGeom>
          <a:noFill/>
          <a:ln/>
        </p:spPr>
        <p:txBody>
          <a:bodyPr wrap="square" lIns="0" tIns="0" rIns="0" bIns="0" rtlCol="0" anchor="t"/>
          <a:lstStyle/>
          <a:p>
            <a:pPr marL="0" indent="0">
              <a:buNone/>
            </a:pPr>
            <a:r>
              <a:rPr lang="en-US" sz="900" dirty="0">
                <a:solidFill>
                  <a:srgbClr val="6B7280"/>
                </a:solidFill>
                <a:latin typeface="Calibri" pitchFamily="34" charset="0"/>
                <a:ea typeface="Calibri" pitchFamily="34" charset="-122"/>
                <a:cs typeface="Calibri" pitchFamily="34" charset="-120"/>
              </a:rPr>
              <a:t>Bidirektionale Rückspeisung ins Gebäude oder Netz — Tiefgarage als virtuelles Kraftwerk.</a:t>
            </a:r>
            <a:endParaRPr lang="en-US" sz="900" dirty="0"/>
          </a:p>
        </p:txBody>
      </p:sp>
      <p:sp>
        <p:nvSpPr>
          <p:cNvPr id="45" name="Shape 39"/>
          <p:cNvSpPr/>
          <p:nvPr/>
        </p:nvSpPr>
        <p:spPr>
          <a:xfrm>
            <a:off x="3520440" y="3925824"/>
            <a:ext cx="5376672" cy="2657856"/>
          </a:xfrm>
          <a:prstGeom prst="rect">
            <a:avLst/>
          </a:prstGeom>
          <a:solidFill>
            <a:srgbClr val="1A2E44"/>
          </a:solidFill>
          <a:ln w="12700">
            <a:solidFill>
              <a:srgbClr val="1A2E44"/>
            </a:solidFill>
            <a:prstDash val="solid"/>
          </a:ln>
        </p:spPr>
      </p:sp>
      <p:sp>
        <p:nvSpPr>
          <p:cNvPr id="46" name="Text 40"/>
          <p:cNvSpPr/>
          <p:nvPr/>
        </p:nvSpPr>
        <p:spPr>
          <a:xfrm>
            <a:off x="3611880" y="4023360"/>
            <a:ext cx="5193792" cy="341376"/>
          </a:xfrm>
          <a:prstGeom prst="rect">
            <a:avLst/>
          </a:prstGeom>
          <a:noFill/>
          <a:ln/>
        </p:spPr>
        <p:txBody>
          <a:bodyPr wrap="square" lIns="0" tIns="0" rIns="0" bIns="0" rtlCol="0" anchor="ctr"/>
          <a:lstStyle/>
          <a:p>
            <a:pPr marL="0" indent="0">
              <a:buNone/>
            </a:pPr>
            <a:r>
              <a:rPr lang="en-US" sz="1100" b="1" kern="0" spc="100" dirty="0">
                <a:solidFill>
                  <a:srgbClr val="E8650A"/>
                </a:solidFill>
                <a:latin typeface="Calibri" pitchFamily="34" charset="0"/>
                <a:ea typeface="Calibri" pitchFamily="34" charset="-122"/>
                <a:cs typeface="Calibri" pitchFamily="34" charset="-120"/>
              </a:rPr>
              <a:t>Kommunikationsarchitektur</a:t>
            </a:r>
            <a:endParaRPr lang="en-US" sz="1100" dirty="0"/>
          </a:p>
        </p:txBody>
      </p:sp>
      <p:sp>
        <p:nvSpPr>
          <p:cNvPr id="47" name="Shape 41"/>
          <p:cNvSpPr/>
          <p:nvPr/>
        </p:nvSpPr>
        <p:spPr>
          <a:xfrm>
            <a:off x="3675888" y="4474464"/>
            <a:ext cx="987552" cy="1072896"/>
          </a:xfrm>
          <a:prstGeom prst="rect">
            <a:avLst/>
          </a:prstGeom>
          <a:solidFill>
            <a:srgbClr val="028090"/>
          </a:solidFill>
          <a:ln w="6350">
            <a:solidFill>
              <a:srgbClr val="FFFFFF"/>
            </a:solidFill>
            <a:prstDash val="solid"/>
          </a:ln>
        </p:spPr>
      </p:sp>
      <p:sp>
        <p:nvSpPr>
          <p:cNvPr id="48" name="Text 42"/>
          <p:cNvSpPr/>
          <p:nvPr/>
        </p:nvSpPr>
        <p:spPr>
          <a:xfrm>
            <a:off x="3675888" y="4474464"/>
            <a:ext cx="987552" cy="1072896"/>
          </a:xfrm>
          <a:prstGeom prst="rect">
            <a:avLst/>
          </a:prstGeom>
          <a:noFill/>
          <a:ln/>
        </p:spPr>
        <p:txBody>
          <a:bodyPr wrap="square" lIns="0" tIns="0" rIns="0" bIns="0" rtlCol="0" anchor="ctr"/>
          <a:lstStyle/>
          <a:p>
            <a:pPr marL="0" indent="0" algn="ctr">
              <a:buNone/>
            </a:pPr>
            <a:r>
              <a:rPr lang="en-US" sz="1050" b="1" dirty="0">
                <a:solidFill>
                  <a:srgbClr val="FFFFFF"/>
                </a:solidFill>
                <a:latin typeface="Calibri" pitchFamily="34" charset="0"/>
                <a:ea typeface="Calibri" pitchFamily="34" charset="-122"/>
                <a:cs typeface="Calibri" pitchFamily="34" charset="-120"/>
              </a:rPr>
              <a:t>Energie-</a:t>
            </a:r>
            <a:endParaRPr lang="en-US" sz="1050" dirty="0"/>
          </a:p>
          <a:p>
            <a:pPr marL="0" indent="0" algn="ctr">
              <a:buNone/>
            </a:pPr>
            <a:r>
              <a:rPr lang="en-US" sz="1050" b="1" dirty="0">
                <a:solidFill>
                  <a:srgbClr val="FFFFFF"/>
                </a:solidFill>
                <a:latin typeface="Calibri" pitchFamily="34" charset="0"/>
                <a:ea typeface="Calibri" pitchFamily="34" charset="-122"/>
                <a:cs typeface="Calibri" pitchFamily="34" charset="-120"/>
              </a:rPr>
              <a:t>Markt</a:t>
            </a:r>
            <a:endParaRPr lang="en-US" sz="1050" dirty="0"/>
          </a:p>
        </p:txBody>
      </p:sp>
      <p:sp>
        <p:nvSpPr>
          <p:cNvPr id="49" name="Shape 43"/>
          <p:cNvSpPr/>
          <p:nvPr/>
        </p:nvSpPr>
        <p:spPr>
          <a:xfrm>
            <a:off x="4700016" y="5010912"/>
            <a:ext cx="182880" cy="0"/>
          </a:xfrm>
          <a:prstGeom prst="line">
            <a:avLst/>
          </a:prstGeom>
          <a:noFill/>
          <a:ln w="19050">
            <a:solidFill>
              <a:srgbClr val="FFFFFF"/>
            </a:solidFill>
            <a:prstDash val="solid"/>
            <a:tailEnd type="arrow"/>
          </a:ln>
        </p:spPr>
      </p:sp>
      <p:sp>
        <p:nvSpPr>
          <p:cNvPr id="50" name="Shape 44"/>
          <p:cNvSpPr/>
          <p:nvPr/>
        </p:nvSpPr>
        <p:spPr>
          <a:xfrm>
            <a:off x="4919472" y="4474464"/>
            <a:ext cx="987552" cy="1072896"/>
          </a:xfrm>
          <a:prstGeom prst="rect">
            <a:avLst/>
          </a:prstGeom>
          <a:solidFill>
            <a:srgbClr val="E8650A"/>
          </a:solidFill>
          <a:ln w="6350">
            <a:solidFill>
              <a:srgbClr val="FFFFFF"/>
            </a:solidFill>
            <a:prstDash val="solid"/>
          </a:ln>
        </p:spPr>
      </p:sp>
      <p:sp>
        <p:nvSpPr>
          <p:cNvPr id="51" name="Text 45"/>
          <p:cNvSpPr/>
          <p:nvPr/>
        </p:nvSpPr>
        <p:spPr>
          <a:xfrm>
            <a:off x="4919472" y="4474464"/>
            <a:ext cx="987552" cy="1072896"/>
          </a:xfrm>
          <a:prstGeom prst="rect">
            <a:avLst/>
          </a:prstGeom>
          <a:noFill/>
          <a:ln/>
        </p:spPr>
        <p:txBody>
          <a:bodyPr wrap="square" lIns="0" tIns="0" rIns="0" bIns="0" rtlCol="0" anchor="ctr"/>
          <a:lstStyle/>
          <a:p>
            <a:pPr marL="0" indent="0" algn="ctr">
              <a:buNone/>
            </a:pPr>
            <a:r>
              <a:rPr lang="en-US" sz="1050" b="1" dirty="0">
                <a:solidFill>
                  <a:srgbClr val="FFFFFF"/>
                </a:solidFill>
                <a:latin typeface="Calibri" pitchFamily="34" charset="0"/>
                <a:ea typeface="Calibri" pitchFamily="34" charset="-122"/>
                <a:cs typeface="Calibri" pitchFamily="34" charset="-120"/>
              </a:rPr>
              <a:t>abacus</a:t>
            </a:r>
            <a:endParaRPr lang="en-US" sz="1050" dirty="0"/>
          </a:p>
          <a:p>
            <a:pPr marL="0" indent="0" algn="ctr">
              <a:buNone/>
            </a:pPr>
            <a:r>
              <a:rPr lang="en-US" sz="1050" b="1" dirty="0">
                <a:solidFill>
                  <a:srgbClr val="FFFFFF"/>
                </a:solidFill>
                <a:latin typeface="Calibri" pitchFamily="34" charset="0"/>
                <a:ea typeface="Calibri" pitchFamily="34" charset="-122"/>
                <a:cs typeface="Calibri" pitchFamily="34" charset="-120"/>
              </a:rPr>
              <a:t>BEMS</a:t>
            </a:r>
            <a:endParaRPr lang="en-US" sz="1050" dirty="0"/>
          </a:p>
        </p:txBody>
      </p:sp>
      <p:sp>
        <p:nvSpPr>
          <p:cNvPr id="52" name="Shape 46"/>
          <p:cNvSpPr/>
          <p:nvPr/>
        </p:nvSpPr>
        <p:spPr>
          <a:xfrm>
            <a:off x="5943600" y="5010912"/>
            <a:ext cx="182880" cy="0"/>
          </a:xfrm>
          <a:prstGeom prst="line">
            <a:avLst/>
          </a:prstGeom>
          <a:noFill/>
          <a:ln w="19050">
            <a:solidFill>
              <a:srgbClr val="FFFFFF"/>
            </a:solidFill>
            <a:prstDash val="solid"/>
            <a:tailEnd type="arrow"/>
          </a:ln>
        </p:spPr>
      </p:sp>
      <p:sp>
        <p:nvSpPr>
          <p:cNvPr id="53" name="Shape 47"/>
          <p:cNvSpPr/>
          <p:nvPr/>
        </p:nvSpPr>
        <p:spPr>
          <a:xfrm>
            <a:off x="6163056" y="4474464"/>
            <a:ext cx="987552" cy="1072896"/>
          </a:xfrm>
          <a:prstGeom prst="rect">
            <a:avLst/>
          </a:prstGeom>
          <a:solidFill>
            <a:srgbClr val="5B6F8A"/>
          </a:solidFill>
          <a:ln w="6350">
            <a:solidFill>
              <a:srgbClr val="FFFFFF"/>
            </a:solidFill>
            <a:prstDash val="solid"/>
          </a:ln>
        </p:spPr>
      </p:sp>
      <p:sp>
        <p:nvSpPr>
          <p:cNvPr id="54" name="Text 48"/>
          <p:cNvSpPr/>
          <p:nvPr/>
        </p:nvSpPr>
        <p:spPr>
          <a:xfrm>
            <a:off x="6163056" y="4474464"/>
            <a:ext cx="987552" cy="1072896"/>
          </a:xfrm>
          <a:prstGeom prst="rect">
            <a:avLst/>
          </a:prstGeom>
          <a:noFill/>
          <a:ln/>
        </p:spPr>
        <p:txBody>
          <a:bodyPr wrap="square" lIns="0" tIns="0" rIns="0" bIns="0" rtlCol="0" anchor="ctr"/>
          <a:lstStyle/>
          <a:p>
            <a:pPr marL="0" indent="0" algn="ctr">
              <a:buNone/>
            </a:pPr>
            <a:r>
              <a:rPr lang="en-US" sz="1050" b="1" dirty="0">
                <a:solidFill>
                  <a:srgbClr val="FFFFFF"/>
                </a:solidFill>
                <a:latin typeface="Calibri" pitchFamily="34" charset="0"/>
                <a:ea typeface="Calibri" pitchFamily="34" charset="-122"/>
                <a:cs typeface="Calibri" pitchFamily="34" charset="-120"/>
              </a:rPr>
              <a:t>ISO 15118-20</a:t>
            </a:r>
            <a:endParaRPr lang="en-US" sz="1050" dirty="0"/>
          </a:p>
          <a:p>
            <a:pPr marL="0" indent="0" algn="ctr">
              <a:buNone/>
            </a:pPr>
            <a:r>
              <a:rPr lang="en-US" sz="1050" b="1" dirty="0">
                <a:solidFill>
                  <a:srgbClr val="FFFFFF"/>
                </a:solidFill>
                <a:latin typeface="Calibri" pitchFamily="34" charset="0"/>
                <a:ea typeface="Calibri" pitchFamily="34" charset="-122"/>
                <a:cs typeface="Calibri" pitchFamily="34" charset="-120"/>
              </a:rPr>
              <a:t>Charger</a:t>
            </a:r>
            <a:endParaRPr lang="en-US" sz="1050" dirty="0"/>
          </a:p>
        </p:txBody>
      </p:sp>
      <p:sp>
        <p:nvSpPr>
          <p:cNvPr id="55" name="Shape 49"/>
          <p:cNvSpPr/>
          <p:nvPr/>
        </p:nvSpPr>
        <p:spPr>
          <a:xfrm>
            <a:off x="7187184" y="5010912"/>
            <a:ext cx="182880" cy="0"/>
          </a:xfrm>
          <a:prstGeom prst="line">
            <a:avLst/>
          </a:prstGeom>
          <a:noFill/>
          <a:ln w="19050">
            <a:solidFill>
              <a:srgbClr val="FFFFFF"/>
            </a:solidFill>
            <a:prstDash val="solid"/>
            <a:tailEnd type="arrow"/>
          </a:ln>
        </p:spPr>
      </p:sp>
      <p:sp>
        <p:nvSpPr>
          <p:cNvPr id="56" name="Shape 50"/>
          <p:cNvSpPr/>
          <p:nvPr/>
        </p:nvSpPr>
        <p:spPr>
          <a:xfrm>
            <a:off x="7406640" y="4474464"/>
            <a:ext cx="987552" cy="1072896"/>
          </a:xfrm>
          <a:prstGeom prst="rect">
            <a:avLst/>
          </a:prstGeom>
          <a:solidFill>
            <a:srgbClr val="059669"/>
          </a:solidFill>
          <a:ln w="6350">
            <a:solidFill>
              <a:srgbClr val="FFFFFF"/>
            </a:solidFill>
            <a:prstDash val="solid"/>
          </a:ln>
        </p:spPr>
      </p:sp>
      <p:sp>
        <p:nvSpPr>
          <p:cNvPr id="57" name="Text 51"/>
          <p:cNvSpPr/>
          <p:nvPr/>
        </p:nvSpPr>
        <p:spPr>
          <a:xfrm>
            <a:off x="7406640" y="4474464"/>
            <a:ext cx="987552" cy="1072896"/>
          </a:xfrm>
          <a:prstGeom prst="rect">
            <a:avLst/>
          </a:prstGeom>
          <a:noFill/>
          <a:ln/>
        </p:spPr>
        <p:txBody>
          <a:bodyPr wrap="square" lIns="0" tIns="0" rIns="0" bIns="0" rtlCol="0" anchor="ctr"/>
          <a:lstStyle/>
          <a:p>
            <a:pPr marL="0" indent="0" algn="ctr">
              <a:buNone/>
            </a:pPr>
            <a:r>
              <a:rPr lang="en-US" sz="1050" b="1" dirty="0">
                <a:solidFill>
                  <a:srgbClr val="FFFFFF"/>
                </a:solidFill>
                <a:latin typeface="Calibri" pitchFamily="34" charset="0"/>
                <a:ea typeface="Calibri" pitchFamily="34" charset="-122"/>
                <a:cs typeface="Calibri" pitchFamily="34" charset="-120"/>
              </a:rPr>
              <a:t>EV</a:t>
            </a:r>
            <a:endParaRPr lang="en-US" sz="1050" dirty="0"/>
          </a:p>
          <a:p>
            <a:pPr marL="0" indent="0" algn="ctr">
              <a:buNone/>
            </a:pPr>
            <a:r>
              <a:rPr lang="en-US" sz="1050" b="1" dirty="0">
                <a:solidFill>
                  <a:srgbClr val="FFFFFF"/>
                </a:solidFill>
                <a:latin typeface="Calibri" pitchFamily="34" charset="0"/>
                <a:ea typeface="Calibri" pitchFamily="34" charset="-122"/>
                <a:cs typeface="Calibri" pitchFamily="34" charset="-120"/>
              </a:rPr>
              <a:t>Batterie</a:t>
            </a:r>
            <a:endParaRPr lang="en-US" sz="1050" dirty="0"/>
          </a:p>
        </p:txBody>
      </p:sp>
      <p:sp>
        <p:nvSpPr>
          <p:cNvPr id="58" name="Text 52"/>
          <p:cNvSpPr/>
          <p:nvPr/>
        </p:nvSpPr>
        <p:spPr>
          <a:xfrm>
            <a:off x="4672584" y="5608320"/>
            <a:ext cx="365760" cy="292608"/>
          </a:xfrm>
          <a:prstGeom prst="rect">
            <a:avLst/>
          </a:prstGeom>
          <a:noFill/>
          <a:ln/>
        </p:spPr>
        <p:txBody>
          <a:bodyPr wrap="square" lIns="0" tIns="0" rIns="0" bIns="0" rtlCol="0" anchor="ctr"/>
          <a:lstStyle/>
          <a:p>
            <a:pPr marL="0" indent="0" algn="ctr">
              <a:buNone/>
            </a:pPr>
            <a:r>
              <a:rPr lang="en-US" sz="800" i="1" dirty="0">
                <a:solidFill>
                  <a:srgbClr val="AABBCC"/>
                </a:solidFill>
                <a:latin typeface="Calibri" pitchFamily="34" charset="0"/>
                <a:ea typeface="Calibri" pitchFamily="34" charset="-122"/>
                <a:cs typeface="Calibri" pitchFamily="34" charset="-120"/>
              </a:rPr>
              <a:t>OCPP 2.1</a:t>
            </a:r>
            <a:endParaRPr lang="en-US" sz="800" dirty="0"/>
          </a:p>
        </p:txBody>
      </p:sp>
      <p:sp>
        <p:nvSpPr>
          <p:cNvPr id="59" name="Text 53"/>
          <p:cNvSpPr/>
          <p:nvPr/>
        </p:nvSpPr>
        <p:spPr>
          <a:xfrm>
            <a:off x="5916167" y="5608320"/>
            <a:ext cx="463367" cy="292608"/>
          </a:xfrm>
          <a:prstGeom prst="rect">
            <a:avLst/>
          </a:prstGeom>
          <a:noFill/>
          <a:ln/>
        </p:spPr>
        <p:txBody>
          <a:bodyPr wrap="square" lIns="0" tIns="0" rIns="0" bIns="0" rtlCol="0" anchor="ctr"/>
          <a:lstStyle/>
          <a:p>
            <a:pPr marL="0" indent="0" algn="ctr">
              <a:buNone/>
            </a:pPr>
            <a:r>
              <a:rPr lang="en-US" sz="800" i="1" dirty="0">
                <a:solidFill>
                  <a:srgbClr val="AABBCC"/>
                </a:solidFill>
                <a:latin typeface="Calibri" pitchFamily="34" charset="0"/>
                <a:ea typeface="Calibri" pitchFamily="34" charset="-122"/>
                <a:cs typeface="Calibri" pitchFamily="34" charset="-120"/>
              </a:rPr>
              <a:t>Proprietär</a:t>
            </a:r>
            <a:endParaRPr lang="en-US" sz="800" dirty="0"/>
          </a:p>
        </p:txBody>
      </p:sp>
      <p:sp>
        <p:nvSpPr>
          <p:cNvPr id="60" name="Text 54"/>
          <p:cNvSpPr/>
          <p:nvPr/>
        </p:nvSpPr>
        <p:spPr>
          <a:xfrm>
            <a:off x="6921795" y="5608320"/>
            <a:ext cx="603717" cy="292608"/>
          </a:xfrm>
          <a:prstGeom prst="rect">
            <a:avLst/>
          </a:prstGeom>
          <a:noFill/>
          <a:ln/>
        </p:spPr>
        <p:txBody>
          <a:bodyPr wrap="square" lIns="0" tIns="0" rIns="0" bIns="0" rtlCol="0" anchor="ctr"/>
          <a:lstStyle/>
          <a:p>
            <a:pPr marL="0" indent="0" algn="ctr">
              <a:buNone/>
            </a:pPr>
            <a:r>
              <a:rPr lang="en-US" sz="800" i="1" dirty="0">
                <a:solidFill>
                  <a:srgbClr val="AABBCC"/>
                </a:solidFill>
                <a:latin typeface="Calibri" pitchFamily="34" charset="0"/>
                <a:ea typeface="Calibri" pitchFamily="34" charset="-122"/>
                <a:cs typeface="Calibri" pitchFamily="34" charset="-120"/>
              </a:rPr>
              <a:t>ISO 15118-20</a:t>
            </a:r>
            <a:endParaRPr lang="en-US" sz="800" dirty="0"/>
          </a:p>
        </p:txBody>
      </p:sp>
      <p:sp>
        <p:nvSpPr>
          <p:cNvPr id="61" name="Text 55"/>
          <p:cNvSpPr/>
          <p:nvPr/>
        </p:nvSpPr>
        <p:spPr>
          <a:xfrm>
            <a:off x="3611880" y="6144768"/>
            <a:ext cx="5193792" cy="341376"/>
          </a:xfrm>
          <a:prstGeom prst="rect">
            <a:avLst/>
          </a:prstGeom>
          <a:noFill/>
          <a:ln/>
        </p:spPr>
        <p:txBody>
          <a:bodyPr wrap="square" lIns="0" tIns="0" rIns="0" bIns="0" rtlCol="0" anchor="ctr"/>
          <a:lstStyle/>
          <a:p>
            <a:pPr marL="0" indent="0">
              <a:buNone/>
            </a:pPr>
            <a:r>
              <a:rPr lang="en-US" sz="1100" b="1" dirty="0">
                <a:solidFill>
                  <a:schemeClr val="bg1"/>
                </a:solidFill>
                <a:latin typeface="Calibri" pitchFamily="34" charset="0"/>
                <a:ea typeface="Calibri" pitchFamily="34" charset="-122"/>
                <a:cs typeface="Calibri" pitchFamily="34" charset="-120"/>
              </a:rPr>
              <a:t>Die deutschen OEMs bauen die </a:t>
            </a:r>
            <a:r>
              <a:rPr lang="en-US" sz="1100" b="1">
                <a:solidFill>
                  <a:schemeClr val="bg1"/>
                </a:solidFill>
                <a:latin typeface="Calibri" pitchFamily="34" charset="0"/>
                <a:ea typeface="Calibri" pitchFamily="34" charset="-122"/>
                <a:cs typeface="Calibri" pitchFamily="34" charset="-120"/>
              </a:rPr>
              <a:t>teure </a:t>
            </a:r>
            <a:r>
              <a:rPr lang="en-US" sz="1100" b="1" smtClean="0">
                <a:solidFill>
                  <a:schemeClr val="bg1"/>
                </a:solidFill>
                <a:latin typeface="Calibri" pitchFamily="34" charset="0"/>
                <a:ea typeface="Calibri" pitchFamily="34" charset="-122"/>
                <a:cs typeface="Calibri" pitchFamily="34" charset="-120"/>
              </a:rPr>
              <a:t>DC-Nische</a:t>
            </a:r>
            <a:r>
              <a:rPr lang="en-US" sz="1100">
                <a:solidFill>
                  <a:schemeClr val="bg1"/>
                </a:solidFill>
                <a:latin typeface="Calibri" pitchFamily="34" charset="0"/>
                <a:ea typeface="Calibri" pitchFamily="34" charset="-122"/>
                <a:cs typeface="Calibri" pitchFamily="34" charset="-120"/>
              </a:rPr>
              <a:t>,</a:t>
            </a:r>
            <a:r>
              <a:rPr lang="en-US" sz="1100" smtClean="0">
                <a:solidFill>
                  <a:schemeClr val="bg1"/>
                </a:solidFill>
                <a:latin typeface="Calibri" pitchFamily="34" charset="0"/>
                <a:ea typeface="Calibri" pitchFamily="34" charset="-122"/>
                <a:cs typeface="Calibri" pitchFamily="34" charset="-120"/>
              </a:rPr>
              <a:t> </a:t>
            </a:r>
            <a:r>
              <a:rPr lang="en-US" sz="1100" b="1" smtClean="0">
                <a:solidFill>
                  <a:srgbClr val="FFFFFF"/>
                </a:solidFill>
                <a:latin typeface="Calibri" pitchFamily="34" charset="0"/>
                <a:ea typeface="Calibri" pitchFamily="34" charset="-122"/>
                <a:cs typeface="Calibri" pitchFamily="34" charset="-120"/>
              </a:rPr>
              <a:t>abacus </a:t>
            </a:r>
            <a:r>
              <a:rPr lang="en-US" sz="1100" b="1" dirty="0">
                <a:solidFill>
                  <a:srgbClr val="FFFFFF"/>
                </a:solidFill>
                <a:latin typeface="Calibri" pitchFamily="34" charset="0"/>
                <a:ea typeface="Calibri" pitchFamily="34" charset="-122"/>
                <a:cs typeface="Calibri" pitchFamily="34" charset="-120"/>
              </a:rPr>
              <a:t>baut den Massenmarkt-Stack.</a:t>
            </a:r>
            <a:endParaRPr lang="en-US" sz="1100" dirty="0"/>
          </a:p>
        </p:txBody>
      </p:sp>
      <p:pic>
        <p:nvPicPr>
          <p:cNvPr id="2050" name="Picture 2"/>
          <p:cNvPicPr>
            <a:picLocks noChangeAspect="1" noChangeArrowheads="1"/>
          </p:cNvPicPr>
          <p:nvPr/>
        </p:nvPicPr>
        <p:blipFill>
          <a:blip r:embed="rId7" cstate="print"/>
          <a:srcRect/>
          <a:stretch>
            <a:fillRect/>
          </a:stretch>
        </p:blipFill>
        <p:spPr bwMode="auto">
          <a:xfrm>
            <a:off x="8564194" y="276445"/>
            <a:ext cx="348640" cy="4395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177598" y="1496292"/>
            <a:ext cx="3422914" cy="4708752"/>
          </a:xfrm>
          <a:prstGeom prst="rect">
            <a:avLst/>
          </a:prstGeom>
          <a:noFill/>
          <a:ln w="9525">
            <a:noFill/>
            <a:miter lim="800000"/>
            <a:headEnd/>
            <a:tailEnd/>
          </a:ln>
        </p:spPr>
      </p:pic>
      <p:pic>
        <p:nvPicPr>
          <p:cNvPr id="5126" name="Picture 6"/>
          <p:cNvPicPr>
            <a:picLocks noChangeAspect="1" noChangeArrowheads="1"/>
          </p:cNvPicPr>
          <p:nvPr/>
        </p:nvPicPr>
        <p:blipFill>
          <a:blip r:embed="rId3" cstate="print"/>
          <a:srcRect/>
          <a:stretch>
            <a:fillRect/>
          </a:stretch>
        </p:blipFill>
        <p:spPr bwMode="auto">
          <a:xfrm>
            <a:off x="3773890" y="2828794"/>
            <a:ext cx="5108851" cy="3389238"/>
          </a:xfrm>
          <a:prstGeom prst="rect">
            <a:avLst/>
          </a:prstGeom>
          <a:noFill/>
          <a:ln w="9525">
            <a:noFill/>
            <a:miter lim="800000"/>
            <a:headEnd/>
            <a:tailEnd/>
          </a:ln>
        </p:spPr>
      </p:pic>
      <p:sp>
        <p:nvSpPr>
          <p:cNvPr id="5" name="Textfeld 4"/>
          <p:cNvSpPr txBox="1"/>
          <p:nvPr/>
        </p:nvSpPr>
        <p:spPr>
          <a:xfrm>
            <a:off x="4420534" y="1340747"/>
            <a:ext cx="4072726" cy="584775"/>
          </a:xfrm>
          <a:prstGeom prst="rect">
            <a:avLst/>
          </a:prstGeom>
          <a:noFill/>
        </p:spPr>
        <p:txBody>
          <a:bodyPr wrap="square" rtlCol="0">
            <a:spAutoFit/>
          </a:bodyPr>
          <a:lstStyle/>
          <a:p>
            <a:r>
              <a:rPr lang="de-DE" sz="3200" b="1" smtClean="0"/>
              <a:t>snail vs flash charging</a:t>
            </a:r>
            <a:endParaRPr lang="en-US" sz="3200" b="1"/>
          </a:p>
        </p:txBody>
      </p:sp>
      <p:sp>
        <p:nvSpPr>
          <p:cNvPr id="6" name="Textfeld 5"/>
          <p:cNvSpPr txBox="1"/>
          <p:nvPr/>
        </p:nvSpPr>
        <p:spPr>
          <a:xfrm>
            <a:off x="3668232" y="0"/>
            <a:ext cx="2923953" cy="646331"/>
          </a:xfrm>
          <a:prstGeom prst="rect">
            <a:avLst/>
          </a:prstGeom>
          <a:noFill/>
        </p:spPr>
        <p:txBody>
          <a:bodyPr wrap="square" rtlCol="0">
            <a:spAutoFit/>
          </a:bodyPr>
          <a:lstStyle/>
          <a:p>
            <a:r>
              <a:rPr lang="de-DE" sz="3600" b="1" smtClean="0"/>
              <a:t>Nobrainer</a:t>
            </a:r>
            <a:endParaRPr lang="en-US" sz="3600" b="1"/>
          </a:p>
        </p:txBody>
      </p:sp>
      <p:sp>
        <p:nvSpPr>
          <p:cNvPr id="7" name="Textfeld 6"/>
          <p:cNvSpPr txBox="1"/>
          <p:nvPr/>
        </p:nvSpPr>
        <p:spPr>
          <a:xfrm>
            <a:off x="233916" y="712381"/>
            <a:ext cx="4837815" cy="523220"/>
          </a:xfrm>
          <a:prstGeom prst="rect">
            <a:avLst/>
          </a:prstGeom>
          <a:noFill/>
        </p:spPr>
        <p:txBody>
          <a:bodyPr wrap="square" rtlCol="0">
            <a:spAutoFit/>
          </a:bodyPr>
          <a:lstStyle/>
          <a:p>
            <a:r>
              <a:rPr lang="de-DE" sz="2800" b="1" smtClean="0"/>
              <a:t>Home charging is king!</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094614" y="0"/>
            <a:ext cx="4901609" cy="584775"/>
          </a:xfrm>
          <a:prstGeom prst="rect">
            <a:avLst/>
          </a:prstGeom>
          <a:noFill/>
        </p:spPr>
        <p:txBody>
          <a:bodyPr wrap="square" rtlCol="0">
            <a:spAutoFit/>
          </a:bodyPr>
          <a:lstStyle/>
          <a:p>
            <a:r>
              <a:rPr lang="de-DE" sz="3200" smtClean="0"/>
              <a:t>Produktstruktur &amp; Betrieb </a:t>
            </a:r>
            <a:endParaRPr lang="en-US" sz="3200"/>
          </a:p>
        </p:txBody>
      </p:sp>
      <p:pic>
        <p:nvPicPr>
          <p:cNvPr id="3" name="Grafik 2" descr="abacus ewall logo2.png"/>
          <p:cNvPicPr>
            <a:picLocks noChangeAspect="1"/>
          </p:cNvPicPr>
          <p:nvPr/>
        </p:nvPicPr>
        <p:blipFill>
          <a:blip r:embed="rId2" cstate="print"/>
          <a:stretch>
            <a:fillRect/>
          </a:stretch>
        </p:blipFill>
        <p:spPr>
          <a:xfrm>
            <a:off x="2125683" y="973777"/>
            <a:ext cx="2006929" cy="367281"/>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5842658" y="2416595"/>
            <a:ext cx="2755075" cy="434596"/>
          </a:xfrm>
          <a:prstGeom prst="rect">
            <a:avLst/>
          </a:prstGeom>
          <a:noFill/>
          <a:ln w="9525">
            <a:noFill/>
            <a:miter lim="800000"/>
            <a:headEnd/>
            <a:tailEnd/>
          </a:ln>
        </p:spPr>
      </p:pic>
      <p:sp>
        <p:nvSpPr>
          <p:cNvPr id="5" name="Textfeld 4"/>
          <p:cNvSpPr txBox="1"/>
          <p:nvPr/>
        </p:nvSpPr>
        <p:spPr>
          <a:xfrm>
            <a:off x="2208810" y="1365662"/>
            <a:ext cx="2802576" cy="369332"/>
          </a:xfrm>
          <a:prstGeom prst="rect">
            <a:avLst/>
          </a:prstGeom>
          <a:noFill/>
        </p:spPr>
        <p:txBody>
          <a:bodyPr wrap="square" rtlCol="0">
            <a:spAutoFit/>
          </a:bodyPr>
          <a:lstStyle/>
          <a:p>
            <a:r>
              <a:rPr lang="de-DE" smtClean="0"/>
              <a:t>technical structure</a:t>
            </a:r>
            <a:endParaRPr lang="en-US"/>
          </a:p>
        </p:txBody>
      </p:sp>
      <p:sp>
        <p:nvSpPr>
          <p:cNvPr id="6" name="Textfeld 5"/>
          <p:cNvSpPr txBox="1"/>
          <p:nvPr/>
        </p:nvSpPr>
        <p:spPr>
          <a:xfrm>
            <a:off x="6258296" y="2826327"/>
            <a:ext cx="1947553" cy="369332"/>
          </a:xfrm>
          <a:prstGeom prst="rect">
            <a:avLst/>
          </a:prstGeom>
          <a:noFill/>
        </p:spPr>
        <p:txBody>
          <a:bodyPr wrap="square" rtlCol="0">
            <a:spAutoFit/>
          </a:bodyPr>
          <a:lstStyle/>
          <a:p>
            <a:r>
              <a:rPr lang="en-US" smtClean="0"/>
              <a:t>business strategy</a:t>
            </a:r>
            <a:endParaRPr lang="en-US"/>
          </a:p>
        </p:txBody>
      </p:sp>
      <p:sp>
        <p:nvSpPr>
          <p:cNvPr id="7" name="Pfeil nach rechts 6"/>
          <p:cNvSpPr/>
          <p:nvPr/>
        </p:nvSpPr>
        <p:spPr>
          <a:xfrm>
            <a:off x="5237513" y="1999755"/>
            <a:ext cx="427512" cy="3396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p:cNvSpPr txBox="1"/>
          <p:nvPr/>
        </p:nvSpPr>
        <p:spPr>
          <a:xfrm>
            <a:off x="4049486" y="5676404"/>
            <a:ext cx="2470066" cy="369332"/>
          </a:xfrm>
          <a:prstGeom prst="rect">
            <a:avLst/>
          </a:prstGeom>
          <a:noFill/>
        </p:spPr>
        <p:txBody>
          <a:bodyPr wrap="square" rtlCol="0">
            <a:spAutoFit/>
          </a:bodyPr>
          <a:lstStyle/>
          <a:p>
            <a:r>
              <a:rPr lang="de-DE" smtClean="0"/>
              <a:t>Market Value</a:t>
            </a:r>
            <a:endParaRPr lang="en-US"/>
          </a:p>
        </p:txBody>
      </p:sp>
      <p:sp>
        <p:nvSpPr>
          <p:cNvPr id="9" name="Textfeld 8"/>
          <p:cNvSpPr txBox="1"/>
          <p:nvPr/>
        </p:nvSpPr>
        <p:spPr>
          <a:xfrm>
            <a:off x="1733797" y="6151418"/>
            <a:ext cx="1609904" cy="461665"/>
          </a:xfrm>
          <a:prstGeom prst="rect">
            <a:avLst/>
          </a:prstGeom>
          <a:noFill/>
        </p:spPr>
        <p:txBody>
          <a:bodyPr wrap="square" rtlCol="0">
            <a:spAutoFit/>
          </a:bodyPr>
          <a:lstStyle/>
          <a:p>
            <a:r>
              <a:rPr lang="de-DE" sz="2400" smtClean="0"/>
              <a:t>5-50 mio€</a:t>
            </a:r>
            <a:endParaRPr lang="en-US"/>
          </a:p>
        </p:txBody>
      </p:sp>
      <p:sp>
        <p:nvSpPr>
          <p:cNvPr id="10" name="Textfeld 9"/>
          <p:cNvSpPr txBox="1"/>
          <p:nvPr/>
        </p:nvSpPr>
        <p:spPr>
          <a:xfrm>
            <a:off x="486888" y="2042556"/>
            <a:ext cx="2113808" cy="369332"/>
          </a:xfrm>
          <a:prstGeom prst="rect">
            <a:avLst/>
          </a:prstGeom>
          <a:noFill/>
        </p:spPr>
        <p:txBody>
          <a:bodyPr wrap="square" rtlCol="0">
            <a:spAutoFit/>
          </a:bodyPr>
          <a:lstStyle/>
          <a:p>
            <a:r>
              <a:rPr lang="de-DE" u="sng" smtClean="0"/>
              <a:t>vertically</a:t>
            </a:r>
            <a:endParaRPr lang="en-US" u="sng"/>
          </a:p>
        </p:txBody>
      </p:sp>
      <p:sp>
        <p:nvSpPr>
          <p:cNvPr id="11" name="Textfeld 10"/>
          <p:cNvSpPr txBox="1"/>
          <p:nvPr/>
        </p:nvSpPr>
        <p:spPr>
          <a:xfrm>
            <a:off x="2541319" y="2018805"/>
            <a:ext cx="1900052" cy="369332"/>
          </a:xfrm>
          <a:prstGeom prst="rect">
            <a:avLst/>
          </a:prstGeom>
          <a:noFill/>
        </p:spPr>
        <p:txBody>
          <a:bodyPr wrap="square" rtlCol="0">
            <a:spAutoFit/>
          </a:bodyPr>
          <a:lstStyle/>
          <a:p>
            <a:r>
              <a:rPr lang="de-DE" u="sng" smtClean="0"/>
              <a:t>horizontally</a:t>
            </a:r>
            <a:endParaRPr lang="en-US" u="sng"/>
          </a:p>
        </p:txBody>
      </p:sp>
      <p:cxnSp>
        <p:nvCxnSpPr>
          <p:cNvPr id="15" name="Gerade Verbindung mit Pfeil 14"/>
          <p:cNvCxnSpPr/>
          <p:nvPr/>
        </p:nvCxnSpPr>
        <p:spPr>
          <a:xfrm flipV="1">
            <a:off x="1721922" y="4067175"/>
            <a:ext cx="3250128" cy="6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289956" y="2503097"/>
            <a:ext cx="891144" cy="307777"/>
          </a:xfrm>
          <a:prstGeom prst="rect">
            <a:avLst/>
          </a:prstGeom>
          <a:noFill/>
        </p:spPr>
        <p:txBody>
          <a:bodyPr wrap="square" rtlCol="0">
            <a:spAutoFit/>
          </a:bodyPr>
          <a:lstStyle/>
          <a:p>
            <a:r>
              <a:rPr lang="de-DE" sz="1400" smtClean="0"/>
              <a:t>BEMS</a:t>
            </a:r>
          </a:p>
        </p:txBody>
      </p:sp>
      <p:cxnSp>
        <p:nvCxnSpPr>
          <p:cNvPr id="18" name="Gerade Verbindung mit Pfeil 17"/>
          <p:cNvCxnSpPr/>
          <p:nvPr/>
        </p:nvCxnSpPr>
        <p:spPr>
          <a:xfrm>
            <a:off x="1484419" y="2553195"/>
            <a:ext cx="28025" cy="42159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6529388" y="3372592"/>
            <a:ext cx="2041" cy="22447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6608581" y="5316516"/>
            <a:ext cx="2434442" cy="369332"/>
          </a:xfrm>
          <a:prstGeom prst="rect">
            <a:avLst/>
          </a:prstGeom>
          <a:noFill/>
        </p:spPr>
        <p:txBody>
          <a:bodyPr wrap="square" rtlCol="0">
            <a:spAutoFit/>
          </a:bodyPr>
          <a:lstStyle/>
          <a:p>
            <a:r>
              <a:rPr lang="de-DE" b="1" smtClean="0">
                <a:solidFill>
                  <a:srgbClr val="DF890B"/>
                </a:solidFill>
              </a:rPr>
              <a:t>abacus eControl</a:t>
            </a:r>
            <a:endParaRPr lang="en-US" b="1">
              <a:solidFill>
                <a:srgbClr val="DF890B"/>
              </a:solidFill>
            </a:endParaRPr>
          </a:p>
        </p:txBody>
      </p:sp>
      <p:pic>
        <p:nvPicPr>
          <p:cNvPr id="1027" name="Picture 3"/>
          <p:cNvPicPr>
            <a:picLocks noChangeAspect="1" noChangeArrowheads="1"/>
          </p:cNvPicPr>
          <p:nvPr/>
        </p:nvPicPr>
        <p:blipFill>
          <a:blip r:embed="rId4" cstate="print"/>
          <a:srcRect/>
          <a:stretch>
            <a:fillRect/>
          </a:stretch>
        </p:blipFill>
        <p:spPr bwMode="auto">
          <a:xfrm>
            <a:off x="387433" y="2731961"/>
            <a:ext cx="799296" cy="5586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96384" y="3595224"/>
            <a:ext cx="423261" cy="530646"/>
          </a:xfrm>
          <a:prstGeom prst="rect">
            <a:avLst/>
          </a:prstGeom>
          <a:noFill/>
          <a:ln w="9525">
            <a:noFill/>
            <a:miter lim="800000"/>
            <a:headEnd/>
            <a:tailEnd/>
          </a:ln>
        </p:spPr>
      </p:pic>
      <p:pic>
        <p:nvPicPr>
          <p:cNvPr id="34" name="Grafik 33"/>
          <p:cNvPicPr/>
          <p:nvPr/>
        </p:nvPicPr>
        <p:blipFill>
          <a:blip r:embed="rId6" cstate="print"/>
          <a:srcRect/>
          <a:stretch>
            <a:fillRect/>
          </a:stretch>
        </p:blipFill>
        <p:spPr bwMode="auto">
          <a:xfrm rot="16200000">
            <a:off x="528641" y="5053012"/>
            <a:ext cx="485775" cy="723899"/>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388311" y="4430446"/>
            <a:ext cx="621782" cy="541012"/>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2405477" y="4143375"/>
            <a:ext cx="628235" cy="395288"/>
          </a:xfrm>
          <a:prstGeom prst="rect">
            <a:avLst/>
          </a:prstGeom>
          <a:noFill/>
          <a:ln w="9525">
            <a:noFill/>
            <a:miter lim="800000"/>
            <a:headEnd/>
            <a:tailEnd/>
          </a:ln>
        </p:spPr>
      </p:pic>
      <p:pic>
        <p:nvPicPr>
          <p:cNvPr id="1033" name="Picture 9"/>
          <p:cNvPicPr>
            <a:picLocks noChangeAspect="1" noChangeArrowheads="1"/>
          </p:cNvPicPr>
          <p:nvPr/>
        </p:nvPicPr>
        <p:blipFill>
          <a:blip r:embed="rId9" cstate="print"/>
          <a:srcRect/>
          <a:stretch>
            <a:fillRect/>
          </a:stretch>
        </p:blipFill>
        <p:spPr bwMode="auto">
          <a:xfrm>
            <a:off x="1616382" y="4105274"/>
            <a:ext cx="799113" cy="485775"/>
          </a:xfrm>
          <a:prstGeom prst="rect">
            <a:avLst/>
          </a:prstGeom>
          <a:noFill/>
          <a:ln w="9525">
            <a:noFill/>
            <a:miter lim="800000"/>
            <a:headEnd/>
            <a:tailEnd/>
          </a:ln>
        </p:spPr>
      </p:pic>
      <p:pic>
        <p:nvPicPr>
          <p:cNvPr id="1035" name="Picture 11"/>
          <p:cNvPicPr>
            <a:picLocks noChangeAspect="1" noChangeArrowheads="1"/>
          </p:cNvPicPr>
          <p:nvPr/>
        </p:nvPicPr>
        <p:blipFill>
          <a:blip r:embed="rId10" cstate="print"/>
          <a:srcRect/>
          <a:stretch>
            <a:fillRect/>
          </a:stretch>
        </p:blipFill>
        <p:spPr bwMode="auto">
          <a:xfrm>
            <a:off x="3057525" y="4119770"/>
            <a:ext cx="790575" cy="443443"/>
          </a:xfrm>
          <a:prstGeom prst="rect">
            <a:avLst/>
          </a:prstGeom>
          <a:noFill/>
          <a:ln w="9525">
            <a:noFill/>
            <a:miter lim="800000"/>
            <a:headEnd/>
            <a:tailEnd/>
          </a:ln>
        </p:spPr>
      </p:pic>
      <p:pic>
        <p:nvPicPr>
          <p:cNvPr id="1037" name="Picture 13"/>
          <p:cNvPicPr>
            <a:picLocks noChangeAspect="1" noChangeArrowheads="1"/>
          </p:cNvPicPr>
          <p:nvPr/>
        </p:nvPicPr>
        <p:blipFill>
          <a:blip r:embed="rId11" cstate="print"/>
          <a:srcRect/>
          <a:stretch>
            <a:fillRect/>
          </a:stretch>
        </p:blipFill>
        <p:spPr bwMode="auto">
          <a:xfrm>
            <a:off x="4442970" y="4095749"/>
            <a:ext cx="338579" cy="1356089"/>
          </a:xfrm>
          <a:prstGeom prst="rect">
            <a:avLst/>
          </a:prstGeom>
          <a:noFill/>
          <a:ln w="9525">
            <a:noFill/>
            <a:miter lim="800000"/>
            <a:headEnd/>
            <a:tailEnd/>
          </a:ln>
        </p:spPr>
      </p:pic>
      <p:sp>
        <p:nvSpPr>
          <p:cNvPr id="42" name="Textfeld 41"/>
          <p:cNvSpPr txBox="1"/>
          <p:nvPr/>
        </p:nvSpPr>
        <p:spPr>
          <a:xfrm>
            <a:off x="295275" y="3343275"/>
            <a:ext cx="1228725" cy="307777"/>
          </a:xfrm>
          <a:prstGeom prst="rect">
            <a:avLst/>
          </a:prstGeom>
          <a:noFill/>
        </p:spPr>
        <p:txBody>
          <a:bodyPr wrap="square" rtlCol="0">
            <a:spAutoFit/>
          </a:bodyPr>
          <a:lstStyle/>
          <a:p>
            <a:r>
              <a:rPr lang="de-DE" sz="1400" smtClean="0"/>
              <a:t>Smart Meter</a:t>
            </a:r>
            <a:endParaRPr lang="en-US" sz="1400"/>
          </a:p>
        </p:txBody>
      </p:sp>
      <p:sp>
        <p:nvSpPr>
          <p:cNvPr id="43" name="Textfeld 42"/>
          <p:cNvSpPr txBox="1"/>
          <p:nvPr/>
        </p:nvSpPr>
        <p:spPr>
          <a:xfrm>
            <a:off x="202019" y="4178595"/>
            <a:ext cx="1552353" cy="307777"/>
          </a:xfrm>
          <a:prstGeom prst="rect">
            <a:avLst/>
          </a:prstGeom>
          <a:noFill/>
        </p:spPr>
        <p:txBody>
          <a:bodyPr wrap="square" rtlCol="0">
            <a:spAutoFit/>
          </a:bodyPr>
          <a:lstStyle/>
          <a:p>
            <a:r>
              <a:rPr lang="de-DE" sz="1400" spc="-100" smtClean="0"/>
              <a:t>Garagen-computer</a:t>
            </a:r>
            <a:endParaRPr lang="en-US" sz="1400" spc="-100"/>
          </a:p>
        </p:txBody>
      </p:sp>
      <p:sp>
        <p:nvSpPr>
          <p:cNvPr id="44" name="Textfeld 43"/>
          <p:cNvSpPr txBox="1"/>
          <p:nvPr/>
        </p:nvSpPr>
        <p:spPr>
          <a:xfrm>
            <a:off x="323850" y="4914900"/>
            <a:ext cx="1057276" cy="307777"/>
          </a:xfrm>
          <a:prstGeom prst="rect">
            <a:avLst/>
          </a:prstGeom>
          <a:noFill/>
        </p:spPr>
        <p:txBody>
          <a:bodyPr wrap="square" rtlCol="0">
            <a:spAutoFit/>
          </a:bodyPr>
          <a:lstStyle/>
          <a:p>
            <a:r>
              <a:rPr lang="de-DE" sz="1400" smtClean="0"/>
              <a:t>Cabinet</a:t>
            </a:r>
            <a:endParaRPr lang="en-US" sz="1400"/>
          </a:p>
        </p:txBody>
      </p:sp>
      <p:sp>
        <p:nvSpPr>
          <p:cNvPr id="45" name="Textfeld 44"/>
          <p:cNvSpPr txBox="1"/>
          <p:nvPr/>
        </p:nvSpPr>
        <p:spPr>
          <a:xfrm>
            <a:off x="314325" y="5762625"/>
            <a:ext cx="1990725" cy="307777"/>
          </a:xfrm>
          <a:prstGeom prst="rect">
            <a:avLst/>
          </a:prstGeom>
          <a:noFill/>
        </p:spPr>
        <p:txBody>
          <a:bodyPr wrap="square" rtlCol="0">
            <a:spAutoFit/>
          </a:bodyPr>
          <a:lstStyle/>
          <a:p>
            <a:r>
              <a:rPr lang="de-DE" sz="1400" smtClean="0"/>
              <a:t>Charger &amp; Socket</a:t>
            </a:r>
            <a:endParaRPr lang="en-US" sz="1400"/>
          </a:p>
        </p:txBody>
      </p:sp>
      <p:sp>
        <p:nvSpPr>
          <p:cNvPr id="46" name="Textfeld 45"/>
          <p:cNvSpPr txBox="1"/>
          <p:nvPr/>
        </p:nvSpPr>
        <p:spPr>
          <a:xfrm>
            <a:off x="2305050" y="3533775"/>
            <a:ext cx="781050" cy="523220"/>
          </a:xfrm>
          <a:prstGeom prst="rect">
            <a:avLst/>
          </a:prstGeom>
          <a:noFill/>
        </p:spPr>
        <p:txBody>
          <a:bodyPr wrap="square" rtlCol="0">
            <a:spAutoFit/>
          </a:bodyPr>
          <a:lstStyle/>
          <a:p>
            <a:r>
              <a:rPr lang="de-DE" sz="1400" smtClean="0"/>
              <a:t>User</a:t>
            </a:r>
            <a:br>
              <a:rPr lang="de-DE" sz="1400" smtClean="0"/>
            </a:br>
            <a:r>
              <a:rPr lang="de-DE" sz="1400" smtClean="0"/>
              <a:t>Screen</a:t>
            </a:r>
            <a:endParaRPr lang="en-US" sz="1400"/>
          </a:p>
        </p:txBody>
      </p:sp>
      <p:sp>
        <p:nvSpPr>
          <p:cNvPr id="47" name="Textfeld 46"/>
          <p:cNvSpPr txBox="1"/>
          <p:nvPr/>
        </p:nvSpPr>
        <p:spPr>
          <a:xfrm>
            <a:off x="3009900" y="3533775"/>
            <a:ext cx="933450" cy="523220"/>
          </a:xfrm>
          <a:prstGeom prst="rect">
            <a:avLst/>
          </a:prstGeom>
          <a:noFill/>
        </p:spPr>
        <p:txBody>
          <a:bodyPr wrap="square" rtlCol="0">
            <a:spAutoFit/>
          </a:bodyPr>
          <a:lstStyle/>
          <a:p>
            <a:r>
              <a:rPr lang="de-DE" sz="1400" smtClean="0"/>
              <a:t>Billing </a:t>
            </a:r>
            <a:br>
              <a:rPr lang="de-DE" sz="1400" smtClean="0"/>
            </a:br>
            <a:r>
              <a:rPr lang="de-DE" sz="1400" smtClean="0"/>
              <a:t>SW</a:t>
            </a:r>
            <a:endParaRPr lang="en-US" sz="1400"/>
          </a:p>
        </p:txBody>
      </p:sp>
      <p:sp>
        <p:nvSpPr>
          <p:cNvPr id="48" name="Textfeld 47"/>
          <p:cNvSpPr txBox="1"/>
          <p:nvPr/>
        </p:nvSpPr>
        <p:spPr>
          <a:xfrm>
            <a:off x="3794124" y="3546475"/>
            <a:ext cx="733425" cy="523220"/>
          </a:xfrm>
          <a:prstGeom prst="rect">
            <a:avLst/>
          </a:prstGeom>
          <a:noFill/>
        </p:spPr>
        <p:txBody>
          <a:bodyPr wrap="square" rtlCol="0">
            <a:spAutoFit/>
          </a:bodyPr>
          <a:lstStyle/>
          <a:p>
            <a:r>
              <a:rPr lang="de-DE" sz="1400" smtClean="0"/>
              <a:t>Tester HW</a:t>
            </a:r>
            <a:endParaRPr lang="en-US" sz="1400"/>
          </a:p>
        </p:txBody>
      </p:sp>
      <p:sp>
        <p:nvSpPr>
          <p:cNvPr id="49" name="Textfeld 48"/>
          <p:cNvSpPr txBox="1"/>
          <p:nvPr/>
        </p:nvSpPr>
        <p:spPr>
          <a:xfrm>
            <a:off x="4387850" y="3553189"/>
            <a:ext cx="809625" cy="523220"/>
          </a:xfrm>
          <a:prstGeom prst="rect">
            <a:avLst/>
          </a:prstGeom>
          <a:noFill/>
        </p:spPr>
        <p:txBody>
          <a:bodyPr wrap="square" rtlCol="0">
            <a:spAutoFit/>
          </a:bodyPr>
          <a:lstStyle/>
          <a:p>
            <a:r>
              <a:rPr lang="de-DE" sz="1400" smtClean="0"/>
              <a:t>Bidi-</a:t>
            </a:r>
            <a:br>
              <a:rPr lang="de-DE" sz="1400" smtClean="0"/>
            </a:br>
            <a:r>
              <a:rPr lang="de-DE" sz="1400" smtClean="0"/>
              <a:t>adapter</a:t>
            </a:r>
            <a:endParaRPr lang="en-US" sz="1400"/>
          </a:p>
        </p:txBody>
      </p:sp>
      <p:sp>
        <p:nvSpPr>
          <p:cNvPr id="50" name="Textfeld 49"/>
          <p:cNvSpPr txBox="1"/>
          <p:nvPr/>
        </p:nvSpPr>
        <p:spPr>
          <a:xfrm>
            <a:off x="1666875" y="3533775"/>
            <a:ext cx="704850" cy="523220"/>
          </a:xfrm>
          <a:prstGeom prst="rect">
            <a:avLst/>
          </a:prstGeom>
          <a:noFill/>
        </p:spPr>
        <p:txBody>
          <a:bodyPr wrap="square" rtlCol="0">
            <a:spAutoFit/>
          </a:bodyPr>
          <a:lstStyle/>
          <a:p>
            <a:r>
              <a:rPr lang="de-DE" sz="1400" smtClean="0"/>
              <a:t>Install</a:t>
            </a:r>
            <a:br>
              <a:rPr lang="de-DE" sz="1400" smtClean="0"/>
            </a:br>
            <a:r>
              <a:rPr lang="de-DE" sz="1400" smtClean="0"/>
              <a:t>SW</a:t>
            </a:r>
            <a:endParaRPr lang="en-US" sz="1400"/>
          </a:p>
        </p:txBody>
      </p:sp>
      <p:sp>
        <p:nvSpPr>
          <p:cNvPr id="52" name="Textfeld 51"/>
          <p:cNvSpPr txBox="1"/>
          <p:nvPr/>
        </p:nvSpPr>
        <p:spPr>
          <a:xfrm>
            <a:off x="6569869" y="3302793"/>
            <a:ext cx="981075" cy="369332"/>
          </a:xfrm>
          <a:prstGeom prst="rect">
            <a:avLst/>
          </a:prstGeom>
          <a:noFill/>
        </p:spPr>
        <p:txBody>
          <a:bodyPr wrap="square" rtlCol="0">
            <a:spAutoFit/>
          </a:bodyPr>
          <a:lstStyle/>
          <a:p>
            <a:r>
              <a:rPr lang="de-DE" smtClean="0"/>
              <a:t>Bidirex</a:t>
            </a:r>
            <a:endParaRPr lang="en-US"/>
          </a:p>
        </p:txBody>
      </p:sp>
      <p:sp>
        <p:nvSpPr>
          <p:cNvPr id="53" name="Rechteck 52"/>
          <p:cNvSpPr/>
          <p:nvPr/>
        </p:nvSpPr>
        <p:spPr>
          <a:xfrm>
            <a:off x="6565488" y="3527703"/>
            <a:ext cx="1818511" cy="369332"/>
          </a:xfrm>
          <a:prstGeom prst="rect">
            <a:avLst/>
          </a:prstGeom>
        </p:spPr>
        <p:txBody>
          <a:bodyPr wrap="none">
            <a:spAutoFit/>
          </a:bodyPr>
          <a:lstStyle/>
          <a:p>
            <a:r>
              <a:rPr lang="de-DE" smtClean="0"/>
              <a:t>Real estate fund1</a:t>
            </a:r>
          </a:p>
        </p:txBody>
      </p:sp>
      <p:sp>
        <p:nvSpPr>
          <p:cNvPr id="54" name="Rechteck 53"/>
          <p:cNvSpPr/>
          <p:nvPr/>
        </p:nvSpPr>
        <p:spPr>
          <a:xfrm>
            <a:off x="6568810" y="3787259"/>
            <a:ext cx="678391" cy="369332"/>
          </a:xfrm>
          <a:prstGeom prst="rect">
            <a:avLst/>
          </a:prstGeom>
        </p:spPr>
        <p:txBody>
          <a:bodyPr wrap="none">
            <a:spAutoFit/>
          </a:bodyPr>
          <a:lstStyle/>
          <a:p>
            <a:r>
              <a:rPr lang="de-DE" smtClean="0"/>
              <a:t>NEXT</a:t>
            </a:r>
            <a:endParaRPr lang="en-US"/>
          </a:p>
        </p:txBody>
      </p:sp>
      <p:sp>
        <p:nvSpPr>
          <p:cNvPr id="55" name="Rechteck 54"/>
          <p:cNvSpPr/>
          <p:nvPr/>
        </p:nvSpPr>
        <p:spPr>
          <a:xfrm>
            <a:off x="6574631" y="4302918"/>
            <a:ext cx="1866900" cy="369332"/>
          </a:xfrm>
          <a:prstGeom prst="rect">
            <a:avLst/>
          </a:prstGeom>
        </p:spPr>
        <p:txBody>
          <a:bodyPr wrap="square">
            <a:spAutoFit/>
          </a:bodyPr>
          <a:lstStyle/>
          <a:p>
            <a:r>
              <a:rPr lang="de-DE" smtClean="0"/>
              <a:t>Real estate fund2</a:t>
            </a:r>
            <a:endParaRPr lang="en-US"/>
          </a:p>
        </p:txBody>
      </p:sp>
      <p:sp>
        <p:nvSpPr>
          <p:cNvPr id="56" name="Textfeld 55"/>
          <p:cNvSpPr txBox="1"/>
          <p:nvPr/>
        </p:nvSpPr>
        <p:spPr>
          <a:xfrm>
            <a:off x="6569869" y="4033838"/>
            <a:ext cx="1609725" cy="369332"/>
          </a:xfrm>
          <a:prstGeom prst="rect">
            <a:avLst/>
          </a:prstGeom>
          <a:noFill/>
        </p:spPr>
        <p:txBody>
          <a:bodyPr wrap="square" rtlCol="0">
            <a:spAutoFit/>
          </a:bodyPr>
          <a:lstStyle/>
          <a:p>
            <a:r>
              <a:rPr lang="de-DE" smtClean="0"/>
              <a:t>Elli-VW</a:t>
            </a:r>
            <a:endParaRPr lang="en-US"/>
          </a:p>
        </p:txBody>
      </p:sp>
      <p:sp>
        <p:nvSpPr>
          <p:cNvPr id="57" name="Textfeld 56"/>
          <p:cNvSpPr txBox="1"/>
          <p:nvPr/>
        </p:nvSpPr>
        <p:spPr>
          <a:xfrm>
            <a:off x="6581776" y="4817269"/>
            <a:ext cx="1009650" cy="369332"/>
          </a:xfrm>
          <a:prstGeom prst="rect">
            <a:avLst/>
          </a:prstGeom>
          <a:noFill/>
        </p:spPr>
        <p:txBody>
          <a:bodyPr wrap="square" rtlCol="0">
            <a:spAutoFit/>
          </a:bodyPr>
          <a:lstStyle/>
          <a:p>
            <a:r>
              <a:rPr lang="de-DE" smtClean="0"/>
              <a:t>enbw</a:t>
            </a:r>
            <a:endParaRPr lang="en-US"/>
          </a:p>
        </p:txBody>
      </p:sp>
      <p:sp>
        <p:nvSpPr>
          <p:cNvPr id="58" name="Textfeld 57"/>
          <p:cNvSpPr txBox="1"/>
          <p:nvPr/>
        </p:nvSpPr>
        <p:spPr>
          <a:xfrm>
            <a:off x="6598444" y="5072062"/>
            <a:ext cx="885825" cy="369332"/>
          </a:xfrm>
          <a:prstGeom prst="rect">
            <a:avLst/>
          </a:prstGeom>
          <a:noFill/>
        </p:spPr>
        <p:txBody>
          <a:bodyPr wrap="square" rtlCol="0">
            <a:spAutoFit/>
          </a:bodyPr>
          <a:lstStyle/>
          <a:p>
            <a:r>
              <a:rPr lang="de-DE" smtClean="0"/>
              <a:t>e.on</a:t>
            </a:r>
            <a:endParaRPr lang="en-US"/>
          </a:p>
        </p:txBody>
      </p:sp>
      <p:sp>
        <p:nvSpPr>
          <p:cNvPr id="59" name="Textfeld 58"/>
          <p:cNvSpPr txBox="1"/>
          <p:nvPr/>
        </p:nvSpPr>
        <p:spPr>
          <a:xfrm>
            <a:off x="6588919" y="4569619"/>
            <a:ext cx="1600200" cy="369332"/>
          </a:xfrm>
          <a:prstGeom prst="rect">
            <a:avLst/>
          </a:prstGeom>
          <a:noFill/>
        </p:spPr>
        <p:txBody>
          <a:bodyPr wrap="square" rtlCol="0">
            <a:spAutoFit/>
          </a:bodyPr>
          <a:lstStyle/>
          <a:p>
            <a:r>
              <a:rPr lang="de-DE" smtClean="0"/>
              <a:t>Vonovia</a:t>
            </a:r>
            <a:endParaRPr lang="en-US"/>
          </a:p>
        </p:txBody>
      </p:sp>
      <p:sp>
        <p:nvSpPr>
          <p:cNvPr id="61" name="Rechteck 60"/>
          <p:cNvSpPr/>
          <p:nvPr/>
        </p:nvSpPr>
        <p:spPr>
          <a:xfrm>
            <a:off x="6299537" y="6151307"/>
            <a:ext cx="2031325" cy="461665"/>
          </a:xfrm>
          <a:prstGeom prst="rect">
            <a:avLst/>
          </a:prstGeom>
        </p:spPr>
        <p:txBody>
          <a:bodyPr wrap="none">
            <a:spAutoFit/>
          </a:bodyPr>
          <a:lstStyle/>
          <a:p>
            <a:r>
              <a:rPr lang="de-DE" sz="2400" b="1" smtClean="0"/>
              <a:t>20-999 mio€	</a:t>
            </a:r>
            <a:endParaRPr lang="en-US" sz="2400" b="1"/>
          </a:p>
        </p:txBody>
      </p:sp>
      <p:sp>
        <p:nvSpPr>
          <p:cNvPr id="4098" name="AutoShape 2" descr="data:image/jpeg;base64,/9j/4AAQSkZJRgABAQEAYABgAAD/2wBDAAgGBgcGBQgHBwcJCQgKDBQNDAsLDBkSEw8UHRofHh0aHBwgJC4nICIsIxwcKDcpLDAxNDQ0Hyc5PTgyPC4zNDL/2wBDAQkJCQwLDBgNDRgyIRwhMjIyMjIyMjIyMjIyMjIyMjIyMjIyMjIyMjIyMjIyMjIyMjIyMjIyMjIyMjIyMjIyMjL/wAARCAKkAq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aiiloAKKKKACilooAKKKKACilooAKKKKACilooASloooAKKKKACiiloASilooASilooASloooAKKKKACiiigAooooAKKKKACkpaKAEopaKAEopaKAEooooAKKKKAEopaKAEooooAKSlooASilpKACkpaKAEopaSgApKWigBKKKKAEopaKAEpKWigBKKKKAEopaSgApKWigBKSlooASiiigBKKWkoAKSlpKACkpaSgApKWigBKKKKAEooooAt0UUtACUtFFABRRS0AFFFFABRS0UAFFFFABRRS0AJS0UUAFFFFABRS0UAJRS0UAJS0UUAFFFFABRRRQAUUUUAFFFFABRRRQAUUUUAJRS0UAJRS0UAJRS0lABSUtFACUUtFACUUUUAFJS0UAJRS0lABSUtFACUUUUAJRS0UAJSUtFACUUtJQAUlLRQAlJS0UAJRRRQAlFLSUAFJS0UAJSUtFACUlLRQAlFFFACUUtJQAlFLSUAFJS0UAJRRRQBbooooAKWiigAoopaAEpaKKACiiloASloooAKKKWgBKWiigAooooAKKWigBKKWigBKWiigAooooAKKKKACiiigAooooAKKKKACiiigApKWigBKKWigBKKWkoAKKKKAEopaKAEooooASilooASiiigApKWigBKKKKAEopaSgApKWigBKKKKAEopaSgApKWigBKSlooASiiigBKKWkoASilpKACkpaKAEpKWigBKKKKAEooooASilpKAEopaSgC5RRRQAUtFFABRRRQAUtFFABRRS0AJS0UUAFFFFABRS0UAFFFFABRS0UAJRS0UAFFFFABRRRQAUUUUAFFFFABRRRQAUUUUAFFFFABSUtFACUUtFACUUtJQAUUUUAJRS0UAJRRRQAlFLRQAlFFFACUUtJQAUUUUAJRS0lACUUtFACUUUUAJRS0lACUUtJQAUlLRQAlJS0UAJRRRQAlFLSUAJRS0lACUUtJQAUlLSUAFJS0UAJSUtFACUUUUAW6WiigAoopaACiiigAopaKACiiigApaKKACiiigApaKKACiiigAopaKAEpaKKACiiigAoopaAEoopaAEopaKAEopaKAEopaKAEooooAKKKKAEopaKAEopaSgAooooASilooASiiigBKKWkoAKKKKAEopaSgBKKWigBKKKKAEopaSgApKWigBKKKKAEopaSgBKKWkoAKSlooASkpaKAEpKWigBKKKKAEooooASilpKAEopaSgBKKWkoASilooAt0UUtABRRRQAUtFFABRRS0AFFFFABS0UUAFFFLQAlFLRQAUUUUAFFLRQAlLRRQAUUUUAFFFLQAlFLRQAlFLRQAlFLRQAlFLRQAlFFFABRRRQAlFLRQAlFLSUAFJS0UAJRS0lABRRRQAlFLSUAFJS0UAJRRRQAlFLRQAlJS0UAJRRRQAlFLSUAFJS0UAJRRRQAlFFFACUUtJQAlFLSUAJRS0lABSUtFACUlLRQAlJS0UAJSUtFACUUUUAJRRRQBcoopaACiiigAopaKACiiloAKKKKACilooAKKKKACilooAKKKKACilooASloooAKKKWgBKKWigBKKWigBKK57xJ4z07w20cMsU95eSEbbW1CmTaeN2GYfKDjOMkZBxjmuLb4wXqjLaBYKBJskB1fLRDON7ARcLnjOeuOxzQB6rRXljfGRY3VZdKtlUFgzLeO+QmS5ULESQAM9vwqeT4syhbMw6NauJ3cO0mpCFVVcfMu+MM/Gc4XjHfrQB6ZRXGW3j5HgeS7trW32v5e1rtl3PkgKpkjQMSVOMGr58WTL18N6qfUo9sR+soNAHSUVgf8JhpyD9/bapE2cbf7Omk/WNWFT/8ACWeHx5Yl1e0t2k5RLmQQs3OOFfB6g/lQBsUVC93bR2j3b3EK20aGR5mcBFUDJYt0AA71IkiSDMbqwBIypzyOtAC0UtFACUUtJQAUlLRQAlFLRQAlJS0UAJRS0lACUUtFACUUUUAJRS0lABSUtFACUlLRQAlFFFACUUtJQAlFLSUAFJS0UAJSUtFACUUUUAJRRRQAlFLSUAJRS0lACUUtJQAUlLSUAJRS0lABSUtFAFyiiigApaKKACiiloAKKKKACloooAKKWigAooooAKKWigAooooAKKWigAooooAKKKKACilooASilooA8Y8Uac0nj7UIJ/OtxcMskc8sS7bgBVJWMMCrlcrliCRwAABUy6VbLC0TGd1ddrhp3w3AB4BxzjsO59Tn1m7sbTUIhFeWsFxGCCFmjDgEcg4NYM/gbS3kV7ae9tCGBKxT7lIH8O1wwA7fLg+9AHDT6Xa3BHmeftH8CXEiqfYqGAI9iKyJ/BenSyB47i9hYBAp80SlQudoUyBio5PAIHNd/P4Dvd7G08QMqkggXNmsmB82R8pT1T6bT1zxU1Dw3c6NZy3+peIbCO0jJLE2DqcHhQP3pLNnHAGWPAGTQBwKeF9UsZ7aa01NJRDLK5iYGHzfM+8GYblAzg4CAfQ81UibxBo4VJY7iAy+Y17eWMRdpDvDL5YQnLHoWkTJGQTzW19p8QXkKtpkMTAM6mW7tvJR9pAyoErOM/NjK9gTjNNJ8UROIp7UuFdGM9qsbKwwNyBXcEDORu7Y6Y5oAsWHxJd3Z7yCFA8beXBG28B1IyDKhYAYOfmVeSOcHjsbXxBpN5aC4+1RJbySmFJJXUJKc4G05wc9h1PpXmN81jdzztqOoT2d0rjyppbEwyQI24KokxnB57jOCOM0+28NhDHJo2qW81rC2VgTCbumA0iZ3AFcjcrH1J4IAPUG8OaM0jyjTLSOZ1KNNFEEkKnqN64PP1rOHgjTIXD2Ul1aSbWUtHOxLgqAAzE78DapGGByo54ri7bxhqHhZZ4dShuwrI8xvbhS6yznOAFDFFB67Q6fdPTNdro/jSx1DZbyk/a0ij88Qrv2ytwy7FJdQD1LAAdzwaAI20zxZpht/wCyddkmijDNLFdyl/MfOV5kDsF/hIDDg5GCOWW/izxppENvBqmix6iyFfPuoVdSQ2QAqxq+5htyWwo+YDA611kMsVxBHPBIksMih0kRgysp5BBHUU/FAGSfif4ZhlEN7dT20xk8pVNpMwZgASAVQ8jOCDjBBro7DWtK1XI0/UrS7K/eEEyuV6dQDx1H5isS60PTrx/MmtEEoVlEseY5AG64dcMMnng9eetcXqvwujeVrjR74W8wZ3j86PJjZzlijjlfY4JBHXkggHrtJXjcTeO/Dc28ajeyWkbRtKbpTepJlPn2hQ0gAbnGUHXkDFdCPin9iknGseHdRghinMbXNsFnjRCRteQqcJwSSMkjHfsAeh0VW07UbXVrCK9s3Z4Jc7S8bIeDjlWAI6dxVmgApKWigBKKWkoASilpKACkpaKAEooooASilpKACkpaSgApKWigBKKKKAEooooASilpKACkpaSgApKWkoAKSlooASkpaKAEpKWigBKSlooASiiigBKKKKAEooooAuUtFFABRRS0AFFFLQAUUUUAFLRRQAUUUtABRRRQAUUtFABRRS0AJRS0UAFFFFABRS0UAJRS0UAJRS0UAFFFITgEnt6CgDI8SeI7DwxpZvb5+WYJDCv35XP8KjqfXjJwDwelcC9rdarqaarrkqT3kDuLUQM6Rwxk8DbuwSeCTj0BztBqje+LoL7V31PUbu5jVzjTNNMY84RMiZJij3MSWVuWJwP7ucUj+INQkVjY+GtSmI7zNFAD/wB9Nn9KAN+iuZ/4STWY3Im8JX6qD1jmjk/kalTxXwPN0LW427/6EWH/AI7mgDZvLG01GDyL21huYs52SoGGfXnv71g3vgqxkNxLp7tYXMxX97Fn5FAxtXaQVHQ4BxkDipZvF0EQUro+uy5znZpsg249cgdfbPSol8daTnE0OoW//Xazdf6UAVby38Q6TCpgWPULRHERhkYySNFzmRm2g56DAD+vNVhpmmm8jtrKZtJ1AjzRaAnymbDAgAEA4+bIjYcjJzgVtJ428Nvj/ibQLn/noCn8wKoap4q8JXym2l1uGOZGVknhG5o26gqxUrn8+/egCObXfE+iXFy86RxWbt5jXMG13IUEjLMmMAAKQwB6bWPQdXovxCsNTFw86CGCMeasqljiIqzhnUqCvyr1G5STwe1c5FrllO8ptPFVi25FEa3EakKRjLHBQnPPGR149Kx9U8PfbZ5J9KOi+Y0Z2PDOYzvIGX2gMA24AgqVPABJHUA9uHIzS4rwyDxVe+HZZ2hu4hHM/nyXEMkVx5hXgByCNwKnuI2JUDeT19J0Pxva39pcSakIrH7KVWaaSQJGCSAAQ+HQnI4IxzwzdaAOqxVTUdMttUspbS6QmORdpKsVYe4I5Bq7ilxQB5nefD2/0y+S50O8mZZE23L+c0dwQMY2urKTwAANwUY+63SsdPFfjvwrfQW9zdw3MEkZdINSO4lQQM+ZhXBPrIFUADJPWvZMVUv9LsdUgMN/aQ3EZGNsiA8ZBx+aj8hQBk6N8SNN1DR4NQ1Cw1LSo5QmXuLV2h+b+LzVBUJnjc231IFddbXVve20dzaTxT28g3RyxOGVx6gjgiuDu/htoN4m2RJAwBEbqsYZMgjghc9Tu5zz1yOKxdLvW8C61fafuktrWd5JDdXcTSJ8o3IxxIO25SwUkkICcjkA9borz8/FSxsL422sWbRQ4Vxe2LPc2yoy7lZnKJwcEDYGBweeDXZ6Zq+na1afa9Lvre8t87TJBIHAOAcHHQ4I4PPNAFyilpKACkpaKAEpKWigBKKKKAEopaSgBKKWkoAKSlpKACkpaKAEooooASiiigBKKKKAEopaSgBKKWkoASilpKACkpaSgBKKWkoAKSlpKACkpaSgC7RRS0AFFFFABS0UUAFLRRQAUUUtABRRS0AFFFFABRS0UAFFFLQAlLRRQAUUUUAFFLRQAlFLRQAlLRRQAVwnxC1Eahbv4StFDXF5Fvu5jGGS1hzwTn+NiCEA5GC3G0Z7iaWO3hkmlcJHGpd2Y8KAMk14u+p3EHhq/wDEcqD+0dSP2oIfm2tJhYY+gyFXy0/AnvQA21bTPDsjaVo1hNe34VTOIsFhkHDTSNgDOOBnPoMYqwutavGoe60BlQBmcQXSyMABkYBAyScjA9vXgttHjEkujefKlhp2DfTLIUe8uXXe5Zgc7cMpPPfHQVV08eDNaRLXTIBbtMGNvcQ27QF2QjJjcgbmBAJ69Ocik2NI3rDULbUrbz7WQOobY6kYaNh1Vh1Vh3Bq1XF+fNo+tGSUhpYbqO2vHXaomhlwInbuWU7R2wC3XrXaUxBRRRQAU10WRdrqGHoRmnVnahrdppzNE3mXFysZlNvbrvkCDqxHRVH95iB70ASSaPpk3+t02zfP96BT/SoD4Z0Buuh6afraR/4Vny3+uJIZZohCXjVrawgj8+aUnJHyjkAhT87eWFIPD4zVa912W4W4juY5LZYp3tfssU2Jp5AM43qcRhRyxDED5vmwMsAaknhHw7L97RLAf7kCr/ICqE3gu1tUV9FYWkkbeYkEju0JfB5wGBGQcHBwR1VuKyprW7s9T0230+eG1vdQk89re35SOJWOZSwY70ZcgZA3HB4xtG3qmpPdfbo471tP06xZVvL9AC7OR/qYxg/NyvPJBIAGegBVsfF2teG7yOLXXkKySSHJfes7sp25+UkDIGPKzx1jBYV6LoniXTtc2pbzJ9oMZk8tXDAqG27lYcEZ+hGRuCnivMZvCK3Udw7eG2lWROt1qbefLjBw3JAzj+91AzjqOdu4JdFgnudPt7oRLJ597pt8clSW4kIPEiDDfNkMCAd+BwXCx9E0YrzXw78RmEtza6yw+0LOxfzHVCqlQVSJNoZssDtDhThgAXxk+iWV7b39ss9u5ZG7MpRlPoysAVPsQDQBPiq95YWuoW/kXdvHPFuDbXXOCOQR6EetWaXFAHmWp/CeGJnudAvri1nbIIklJyrYDDPU5GSc8sQo3KOawrLwP4qtNfmutGa50qZN5N5NKgE4LE4ZV3K7DdnkAYUABTyfasVDd2kF9ZzWl1GJbedDHIh6MpGCPyoA4Wz+LdlBHEuo29yQzxp5josbKrRKxZy21DyeqkZBBUEcnvNI13TNetmn027S4jRtrbex/qD2I4I5BIrgb3QfE/ht5W8PXz3GmyKV+zzMZHgXHGwEE5A4BGf4dyMctXBNbsZIr69n1bT9WSXcdiiRJnXcjyNJHDu8xVWY4w7JuyD94AA+i6K8gb4i33huf5db0fxHpUe4t5lwlvfBck5G4hJcDgbQC3GAK9A0Dxlo3iIRpazvDdvEJTZXSGKcKQDnafvDkcrke9AG/SUtJQAUlLRQAlJS0UAJRRRQAlFLSUAJRS0lACUUtJQAUlLSUAFJS0UAJSUtFACUlLRQAlJS0UAJRRRQAlJS0UAJRRRQAlFFFAF2iiigApaKKACloooAKWkpaACiiloAKKKKACloooAKKWigAooooAKKWigAooooAKKWigBKWiigAooooAwPHJx8P/EZH/QMuR/5CavPPEMTW/hqRrVCTZGK4RAOSIXWTA98JXoHj44+H3iD3sJh+akVzNAGRJFbXmp69pLSsINaiF7azo2fMikhSNtvupXOPRhVDR9E10Wmj6VqUFlHZ6VdSXK3MMrNJMSXKjBGVGXySSSQMdzTn0uWwjjsW09tT0aOXzbZIZvJubBjkny2yu5c9BuBAOORxUMuoJNDFCh8V3eTxA9t5HcYVpNqDAx3fBDHOeMS0UmU9caLUNQvJo5BMLu5trCGMq207WDlux4BdgQcYAPOa7asDR9IuFuY76/jit/KTZaWMB+S3U9z2L44yOAMgZyTW/VEhSEgDJIA96p6pqtpo9mbi6c8nbHGg3PKx6Ki9yf/ANfFYj2096YtQ1mWZGcLJpVjYSRSGV8ByY85ErBD/rDhUJJXJAagCd9QvtXjintVksNBcZm1V2jRlXJBZQ5+ReD8zAk5G1T1q3pOgT3EsR0qL7HFCHjbXLhS1zcKzlibdWLBQQcCVyTtPAPWtuz8Mi+uU1DWreFAHM0WkxENbW8h6ucACWQkk7iOCTj1PT0AUNM0XT9HE32G2EbzvvmlZi8krc8u7Esx5PU15pGbdNd1QXFmlxdSXtxALBdnnXhMrsECH7kWzy2kkYYYbeuMn1quR8ayRxWq6bYxxxanrbfZ3nRAHECj965OOcJ8o92WgDlfB9nNdXWoeI76SOe5vpDHFJGCE8pTj5M8hCRwD/Cqk8k0/wAPRrdWfhMzOh85b7UZQVHz3HmKOfdfNf8AL2rpYIYra3jghQJFEgREHRVAwBXOCKS3uY9HSWO3vre5kvNFmm4imWTJltjxx95sc5wVI6YpPYa3GS6jrF7c+JriPV/7Mj0iMvBbyRIyTbfvbiU3dAGO08CaPofvXtal8xNF1FrSWO4uGWJ4gTuQOuSGII4XnnB5x06hLyLQ727NxrHh6ddQiGWSSyaTzOQBhlBWTqO5wMkgDNZ+s6rd3EsNyLaaC6cNFp1jJsLyswBLuACVVTyfmxhQTg4FSlqU3oVVsrTVvh0lzcwMZLS2kWN0YeYUiLALuxhgQgyCCD1IrO0PX9W0aS+1CKJ5dIiuVBkhkIkPlkFVZiGPlmN+j5UZOGTiu0isItK8L/YcCSOC1KNxgPheSR7nJ/GsvwOUbTLp0RY1eSB9iZwpNpASBnnGSasg7Xw14vj1e0gW7UJeN5nm+VFII4ynOHLD5G2kHB4POC1dTXj2teDI55Eu9GkjsbuMMoTYPKdG++pGDgHnghl+ZjtJJNReG/HWoeHbr+zNZWWOOLI8i46lckKyOThNxwMFmjBOA6cLQB7NS1S0zVbTVrYTWrnIA3xSKVkiJGcOp5U/X6jir1ACVz3irwhYeK7NY7lpILqJSILmI/NGSQenQjKjr6cEHmuiooA88vdH8Vaboksl14sRIIV2FZUiZCgTALPJEzEs+M5JwGJycYPA6XaC/wBXmu9VhtItFheZ5bBQkZVEIO+LaFA/eBFbawIwu8sOvv8AJEk0TxSorxupVlYZDA9QR3FeceJPhmfKnuPDU/2RmQGS28sM0hjyY1jckNH128MOMDIAwQB8fi/VNGmjsdOmfxAIBiWxvlNvqCIEGHUkATj5ZCSqknKgZ5Ndn4d8WaX4mt2eykeOeJtk9pcLsmgfn5HXJw3ynjPavIrOOGVrrRtQnGn29tI01rb6qBNFbSLhQocAbUb58ruXGwFdwJJrX18Iri30vxVpk893DLGsGo2d0sl9CEI2EHbmVGckjcSCSeAwCgA+gaK8z0/xL4k0G1tp5lfxVoly48i/sUAmRCv8a5/hKkZYnOcs64we50TxBpXiOxW80q8juYWGeOGHzMvKnkcq2D3xxmgDTpKWkoAKSlpKACkpaKAEpKWigBKKKKAEooooASiiigBKKWkoASiiigBKKWkoASilpKAEopaSgBKKKKAEopaSgC7S0lLQAUtJS0AFFFLQAUUUtABRRRQAUtFFABS0UUAFFFLQAUUUUAFLRRQAUUUUAFFLRQAlLRRQAUUUUAcx8RW2fD3W+cbrYp+ZA/rXO1t/FBtnw71Tr8zQLx7zIP61iUAFFFZB1K4k8PyeIIJtPGnrKUjjuJfKaYBmUlXb5VORkAjBGckDmgLGvVLUtSj06Fco0txKSkFun3pXxnA9Bxkk8AZJwK57U9TurLUpfM13fbBF81LO0V/LeTmCKN8tvkZRlvvABvlHdbtrdQ6VCNV1G1e7vbt/scNvkSNcOXZRCgLbYyuxTIR8pOcE4FAFiJbnR7pLm5iXUtevkeCGy8tkAIYbtpb7sC93I+c4P9wDqtJ0WPS5JtU1G4Fxqc0YWa6kICxRjkRxjgJGD27nk5Nc/F4E1q4R9VutadNZuPmuIbWRreNgFAWLzF3OqqQTleOTx3pUtfA8EzyX2iTXmpAmOWKWGfVHWQKrMu47xxuAzx36c0Abdz438MWrBG1uzlkJwI7Z/PfP+6mT+lIPFEtxK0en+Hdcu8DIdrUWyH8Z2T+VUf8AhLH06yhj0nwXfwQyS+VGkyxWiFiM/dBLYwCSdnABJ4FVdQ8UeLftd9bW8OhW80Fk91DBHK99LOVH3VCFCDuBXleo70Aayav4mjVJ7zwssVruPmiG/E08a4+95aphvorE+gNc7p94Ne13UNcfKr/x6WkTjDJApOWI6gu+489lX0q/o1tqPiPTd174x1E3C4+0WtnHFatbvjmNhs8wEHPUjOM1B4k0a10U6VcWP2yW/uL+K3M9xdyzuY8Mzj52OBtVs44/IUAaFV76wtdStWtbyBJoW6q47+o9D7jmrFFAGUukXUUbRwa/q0cZIIVpI5SuOwaRGbH1Jqaw0e009/ORXluSmxrmdi8rLknBY84yenTp6VfooApawduiX7eltIf/AB01znw6z/Yd1ntcKPygiH9K3/EB2+G9Ub0tJT/44aw/h8u3R74AYxesPyRB/SgDrap6lpdpqtt5N3FuxnZIpKvGT3Vhyp+nXp0q5RQBwUtvr/gmW71CwuBdQGEwwzum+a2jJBIy2QACA3I2cN/q8/N6joXjXSNZtLSRbhkkuJRbp5kZUPJsD46kDIzjJ5xxmsuuV1Hwo1rdDVfDjLZajEd6IuER29MgZAPdeVOTwCdwAPY6WvJ/B/xAntZodC1iJor1JEhaO4lSKOFAMfuyQS3GD85O7DFXbgV6dYajaaparc2Vwk0R7qehwDgjqDgjg80AWqKWigClf6VZakgF1DuIGFdHZHUezKQw/A1i2/gLw9DazW8lm1ykrlgbiRnaLO7iNuqfeboQfmPNdPRigCGKCOCJYo12oowBnNcpqvgHT59Rk1jSpJ9M1Yh2Wa2lZEaRipLMo4JO0Z4w2fmDcV0+oyz2+nzzW0RlmRdyoAST64A6nGeO9cNZawmoaTea1D4n1LTp7YI93ZSxR3CQ9D/qwhkKNnjawPUcFSAAaFp42n0Gax0nxjA1tcyIka6nGC9tcSfdyWCgISQTgjAHJwK7SCeG6t47i3mjmglUPHJGwZXU8ggjgg+teaRfEPQtQtfsWvCyv7GZyjXUEDPbsACymSKT50+6T0dRtPz/ACtt1P8AhHr7SW/tPwbeq63cwlktLicfY5I2XG5dqE5+6cggkcZICrQB3VFYGi+L9L1qQW6tJa3hd0FtcxmNyUZgQMjDHClsDkAgkCt+gBKKWkoASilpKAEopaSgApKWkoAKSlpKACkpaSgApKWkoAKSlpKACkpaSgApKWigBKSlpKACkpaKALtFFFAC0UUUALRRRQAUtFFABS0UUAFLRRQAUUUtABRRS0AFFFFABRS0UAFFFFABRS0UAFFFFABRRRQBx3xRXd8P7xR3ubMf+TUVY1b/AMR03+C5k/vXtkP/ACairyuPxdpep61c202qTRQQsY1gtVclwODI0iAkDnAAIx1PJGADrb63N5p9zahtpmiaPd6ZBGa5E6hcrcSx3FtGbzR7ZIrWxVzKjSykr5uFG4qqbf4eAzjrXRWekawralf2LStbh/JtbS8nYhzG213LHcy5KkL69SOeON8VWJbxMWt4CLx8LEk0LAC4PlgSxtjLKqp83UDaTjrSauNOw7QLW0t9TtoYbqSG3s0ljCyhYn3B5C874OGVAWUdcFjwvftvCcf9r3Y8T3UbKjoY9LgkyTBDk5kx2eTgk8nGBk5xXEf2RcyO2gRyNCLxPLXLBvLtIs5lbaRlpZGOe5DHkV18/iO40izmW50yTzlYRWaW+XS5Y8IoIHyEnAww4zwWpiNXxF4kUTyaVBfLZxRxh9Svg2GtomBCqhH/AC2c/dHJHUA8Vv6PHp0WmRDS40S1OSAqkEtn5t2ed2c53c5znmvGm8Trp+vW01qBqxtbuZ1ikG/zrlsrvBUEN8xRY2AXaMDaPMDV3ZvYvCfgy30W2vYm1SG2xLIrBxAx/wBZM4P8IcnAIyWKqASQKAItWvZdZ8RiO1mhezgVozLBcPHNGMssmQCNwaRFUdQPKbuRTdGju/DFzObNZJre4kfy7SJlitYc5KsytuK8nBMWBjB2EiqlnbazpdwLi70qOSK8Yb5LdVSW3X+ASL0bGckr0JbjvWxaXltfW6z2s8c0TdHRsjPcfX2oAtLF4c8eWck6bo7xrdYpL2yZlK7wCYxNgLJgnBU591GawL7SNV0C+03+0le70bTIpvJvYFJKvIw5kjX7oVdygqCoB5I6CW98O6fdC8dLeKOe7iMcpwdkh6hnQEByDggnkEcEVf0zXbnw9aJb38ryWySx+Ze392ojRH4YRsQXO1iMCQnj+PgUAPhnhuYVmglSWJxlXjYMrfQipKsxaFpmq28Wp6E8mmGd/OdBbGNbjsd8bAEZ/vLjOQckVxF7H4g1y6vrW2dLG5sHNsDDcsY5ZCPmYFcHgFcZHBLAgEZAB11FYmkNq9reDT9VYSs0BnUuFWaIbyqq+0lWyBkMuOhBGa26AMvxIceFtXPpZTf+gGszwOmzTNQHH/IRmHHsQP6VpeJ/+RT1n/rxn/8ARbVW8LRmK21NT1/tS6B/CQj+lAG9RRRQAUUUUAZms6FZa7atBdq6sVKiWJtrqD1Ge4OBlTkHAyOK5W3vNQ8BeJItRvnvZ7KbZCz20mfOwuF8wFTkdcAneOAjMMqO9pksUc8LwzRpJE6lXR1BVgeoIPUUAdD4e8Vafr8UMcdzam9aEzNDbzeaoQMVyGwMjOOMAjcMgZrerxK80LUNBuLm+0Oa5kS5dTdRmdy+zPJGDlyByuCHUjgtwo6/w18SYdSJTVIY7Ndz/vjMmEw2MMM/dGQvmKSpI52E4oA76jFAIZQVIIIyCO9LQAmK4nxf8PotckN5ps4sbxkdJQkahJ1bk7wMbiWwfmJBx2OGHcUUAfLXiDR703jPfW32W6U75Y0hOZWOGJbjA4GQoQttALBgu8918MrjX7TQr/UbKZNStIpiZNLRvnyTl2QnOWwAQAxV9x5LAk+t6jo1lqbJLNHtuI1KxXCY3x5IPBII6qDggjgViSeB7CGK3a0u57R4ERJJQV/eRp/CwwAoPGdu3OB6CgCPXvC+i+PNLtr3Lx3KIWs72MlZIGyOoyOQRgg8gg42nkVrTWNU8Gw/ZfEksl5o9tCg/tyVkDlsAbWjBLvzkA8tllGG+Z6v2viLwnoUMWiwazZtJbKyGGKQSS7lyXLKnO7IYnjk5pj+OvDFzbyLLPcG3YbZGm064EeG4wxaPbg570AdRb3MF5D51tNHNEWZd8bBhlSVYZHcEEEdiCKkrgfEFj4h0fd4g8H3MmoCRmnudPuLhpUmQgYEIPTGXbCkZyAMgBK3/DPi2x8SW6BVa0vwhaSynysgAO1mUEAsm7jdgcjBAIIABv0lLRQAlJS0UAJRRRQAlFFFACUUUUAJRRRQAlFFFACUUUUAJRRRQAlFFFACUUUUAXaWiigApaSloAKWkpaACiiloAKKKWgAoopaACiiloAKKKKACloooAKKKWgAooooAKKWigBKWiigAooooA4z4n77nwpFpMEjxXWpXsEMEyD/AFTI3nFjz2WFsY746dRmeBNBs7DT5JEskjWKdobYlCp2x5jLlem9m8z58ZKlQScZqTxherNr53DzEsVjtoBbPmZLmchTwTtBCtEQSMgF+x56azthZ2NvaiWWUQxrH5krbnfAxlj3JxyaAM3VfD4vblr+xvJtO1TyxGLmP51ZQSQrxn5XHJ6jI7EVwniO4Or+IZYJksPIsd0AZ5iBKpCfaZRxwVU+WMH5SZATXoHiHVW0jR5biJUe6ciK2jbJDytwuQOdo+82OQqse1eOrYw6heQW1rdtdLqcQDzFcOtmhDSljwS80jEFsfMCT2oA3/CtsHtpdWMXlfbQot4iMeVbIMRLjJxkfMcd2ovILzW73VJ7GFpk0S1kMCKSPNvnjO3BHdFOeCCGcY5FaWrX/wDZWlyTxxebKMRwQKOZJGIVEH1YgVbjhPhbw1BpwiuLx2y2qXFmczB5d2XVVw5ZpDhSBwBkkbaAOe0nw3pl7rkE1np/2SG2j8mzimyl3O6IkTTSYH7tAqgAddxY4Dt8vZxeDgtioGpTw36gFJrZVjiRgSwHk/dZQTn59xzzuzzSeF7vT723nvba/ivrqRyLmVUMbIQTtjKH5kCjgKee5ySSejV6AMOW8n02JU12NTEkRaXU4lCwZDY+ZSxZOMHuvXnis7U/DMOoeVqOmXr20xG+O4tnDRyqR/Ev3XU5znr6EV2Qaufk8MvYyed4cu103LbpLNo99rL6/u8jyyf7yEe4agDlvt95prSJrtvHbRx4xexv+4kyQO/KHJ6Hj3NaRCSxFWCvG4wQeQwP9K1ptRsjJ9l1aIadNLK0MS3LrsuP9xs4OQehwevHFYt94WvLC5ku9GujGXOXs7gloHP+z3jPuvHqpoAyZfDdvGluumsbLybhplaJ3DQhhtcQkMPLz1xgqSBlSKmt9UjstRS5vGuIJp4yfs9zP9onuZQyoSI40OBg7v3fbd8gxxNa6pueK31CA6ffSZC20rqS+Ouxhww5+vqBRrdvbXOkTpdWUd6u393A5A8x+iqpPRiSAD1yaALGpaZf6dHqPiC51Kx+0si+ZaTziKCNA2I1WVhlSRn7wwXY/d5plnfrdPJC8MtvdQ4863mXDITyORkMCOQVJGCKs6P4fVrfUrmV7rT3ux5NwIhHEzNG5Jl3hd3JyA2RldpIzzVGwaO/vLrWArt9oIigleZ5C8CfKjfN03YLY77s5OaAIfFH/Ipa1/14T/8Aotqk0aMR/wBqAf8AQWvv0uJB/SofFjbPB+sH1s5R+akVa0wgrqBByDql/j/wKloAvUUUUAFFFFABRRRQAVz+teGUvp4r6xZLe+hk80ZX5JWwR83HBIONw64G4MABXQUUAcp4Z8cXXhhZbPVluFhtVUSWzwqBkswBjIbbGu1QQuShPyqU6V6/p+oW2qWSXdo5eJiR8ylWVgcFWU4KsCCCCMgivOtX0Sx1u3EV3GdyBvLlTh48jBwfQjqDkHuDXJR6rrXgC5kfLyxmJYYJ5ZS0RVSCqleM9wFJLqCSrSYIAB75S1g+G/Fdj4jt18orDd+WJGtzIGyvHzoR99MnG4dDwQrAgb1ABVTU9Og1bTZ7G5MgimXBMblWU5yCCOhBANXKKAOC0l9Z8G3P2DU5De6PJcuLe5abfOisVKkqEGRuZs9cduMCs4+PNcvNZuBpv9mXWkiQrHJY273ssakEBpY0kWRTuAJHl4xkBicE+kXVpbX1rJbXlvFcW8gw8UyB0Ye4PBrlPEXw88O6sl5eSJ9hu5F3C8jbHkMCWLqDwpJJLEYJ5Oc80AZnw3OtzyX1zqFxax2k5aZLKAnbG7OQ+FYl48MkmVJIJbgLtOd7xH4TttZZ763P2bWUhEVveh5AYxuzj5GUjILDIIIDsM8kHzTUNJvJZ5b7So9Y1tFf/Q55bOVJkJB24uG2TFRg8h2U5GcdD2Ph8eP7XS/tN1brNsO06bqM8bXBULwY7iIbSSe0iA8csOtAGjB4tuLDWrjTtespraDzhHbah5REMmV3YPUAcNg5PC/NtOM9bXOwy6H460UhozIscn7yGQGOeznXIwf4o5FOeQfoSDXNSX+qfDKOztrhJtS8LoCjXZVBJalnbapwQNgG0cgDngrhUIB6NRUNrd219brcWlxFPCxIWSJwykg4PI9CCPwqagBKKWkoASilpKAEopaSgBKKWkoASilpKACkpaSgBKKWkoASilpKAEooooAvUUUUALRRRQAtFFFAC0UUUALRRRQAUtFFABS0UUAFLRRQAUUUtABRRRQAUtFFABRRS0AFFFFABSMwRGZuAoyaWigDxrw7Pa3t3Br3l75rrUmmusTfKobzAmQcBghZMcdAGGeCfQZta0y3fy5L+2EhiadYxIC7RrnLBRyQMHoK8lbRLvwt4xv9L8i1a3cl7ZJZ2cNA2FBOckMVynzZyUIGAObF3DeSPaQLbXHkXFziWM3cjRBSWdgVGRg47jHbvmgC/wCINcXxRfxNp888elwxsIr5YgFjlIzJIwfGML+7DYyC0oIqPw0HvvtWvTqyvqDDyEcEGO3XIjGD0zkuf96qOp2SPLZ+H4jGbq8jAu3hXYEs42JKhQflDFhGPUE+lb2rXw0nSpJ44fMkUCO3gQcySMQqIAPViBQBFbBtS8RzXYtpLq00JC6wxgZnu2TIVc8Eohz1GDIPStfTLFJtQfVZoZYpyWzHIzkCb7kjrljlWCIFyBhVyMbjXM2umxO9r4fkS4a4sneW6uCQEmd8GaUoygncTJEjc/KZPQV3Ee1EVFAVVGAAMACgCO70qC5aae3b7FfyoqG9t4083AIIBLAgjjoQRjNNutcbRo5rnV0WKyEoSOeAPLhSD80oC/IMjGeRyORVsPUgegC1a3kN1BHPbzRzQyDckkbBlYeoI4NWleudXS1tGifSitmsXmMbWJFSGZmHVwFyCCAcjB69c0i+JLeyubSw1iSOzvriMFfveQ78gokjKAW46HB5HWgDfu7S01G0e1vbeK4t5Bh4pUDKfwNYqaRqWiyu+n3Ut/pwjO3Trlt0iN2EczHOOg2vn2YdK2lkonvIbS3e4uJViiQZZ2OAKAMJ/wCytc8ywfat2Ig8tlMQs0YZe6g56HGRx71x9topm1ptLW8mvNPtpdkDyyMZop8HzCki84iRvvNnDugzuGKi8Q+Ko/EF/wCZZ6VNNHYyO1peLPFapJt+832lmBVRtk+VR820nOEYVl6P4gbw4baOTXfCULyxiLNoJr90QMSsapEAByzEksWZiSSewB3PjS7s9L8Mx6W0ptLe8xaGRSAIYdvzkk9BtG3PYsKigWJbeNYAghCgRhMbQuOMY7Yrj9Xv7mdiusal4mZ4JDJaXC2tto0O7GMLJOd/QnjP4cVlWWuPH9msfD5traaBGRrI3txqplXC4K+VEVBAXAAcDk8DrQB1njM48G6t727D8+Ks6A/mafcPnO6/vGz9bmSuZ8R+JFuPCVxa6lYXulX9xHiOC8t3jEpDLu8tmADYyOOD7VueDTu8MQt6z3B/8jPQBvUUUUAFFFFABRRRQAUUUUAFQ3Vrb31rJbXUKTQSDa8bjIIqaigDgNU8P3mhX9veafuexicP5vnlJLY4IL7gCehUbuRhR5gdckeo+GPHVlrlokk4W0EtwLa2Ms6s07bSedoAUnDYHQ8FSc1m1yeoeHrnRppNV8LL9nuz9+KIIG2k/N5ZYEDPXbwCcEEYIYA9spa8y8DfEEXVy2k6o1w100rusku1UhjCbjl2IZlBVxyCy42sTgsfS45EmiSWJ1eN1DK6nIYHoQe4oAdUVxbw3dtLbXESSwSoUkjcZVlIwQR3BFS0tAHAppeoeBdRkvLO5F1oMxJnt5iIhagAHzTISSzYDDkDdkbmyATyWp+JfEGsa28eleKgtvJdL5eniOOzuRFkqVQTKBKePvCX/gI6D2uuf1fwR4e1ti93p0fm+WYw8fy8ZyMr91sHkbgR7UAcj4GtLbStcmvtW129bU9SXyIrfVrQ2sz7GHALMRKRlcbDjk/h6PLDHNE8UqLJG6lXRhkMD1BHcV5b4i8FXfhzSlGma5bS2C7VXTdaZGgfGGJxLlM8P8qCIYbqNvzZdlr9/wCHbdzbzXNlBG6RK6b77S5HKsQihv3yDI6xM6jB4PSgDuZ9F1Xw9q09/wCHIUu7e/nV7qwmm8tY22hTIjY4GAuRgkYG3gbTu6Drtl4j0iDUrBmMMy5AYDKnJBBwSOCCMgkZB5qt4T8U2fi7Rhf2qmNlcxzRFg2xx1ww4YcjBH6HIFLxL4bvZ7qLXNAuza6zaROkcbEmC4UtvMbrkAbmHLdec9QpUA6ikrL0jxBZa1NfQW5dJ7G4e3nikwGDKcZHP3TwQfQjgZrUoAKSlpKACkpaSgApKWkoAKSlpKACkpaSgApKWkoAKSlpKACkpaSgC9RRS0AFLSUtABS0lLQAUtJS0AFLSUtABS0lLQAUUUtABRRS0AFFFFABS0UUAFLRRQAUUUtACUtFFABRRRQB5p8aFjj0HR7oCFLhNTjjS4lGBEpRyxJyDtGxWIzyUXPSsPSWecy6pdrNbbI/J2PL+6Kry0gU4xlsgE8lVB4zW38bo/P8MaPb4z5+qrD0z9+CZfUcc+o+tcrqssmpw2mhQmZW1Fme53sN0dqp+fp03fKo68MfSgCfwukl8LvxBcoyyai4Nuj5Bjtl4jGCTgnJc44Jai9ka+1S4utxSy0VQDNgbUuZBjzORgiGNi/1Ze9aep3q6RpMk0UG90Ajt7eMf6yQkKiAD1YgVhabZr58FjHexTrb5N4fJ+aWQu/nMGK/MryqB2+WADmgDqdKWWOyQzSTszKpVJ33NEoUAJnvgDknkkk960VeqSvUqvQBdV6kV6pq9SK9AFwPSXFvb31s9tdwRXEEgw8UqBlYe4PBqFXqRXoAgMF/ZyvJYSrOksseba5cJHAgGG8sqhPocHIyD0zXL61NP451WLQrTzo9KTEt5dAFdoGcKP4WZwUZc/dHz4ztxa8aa09rZRaVZAy6jqDeTFCpdWIKtyGXGACBk5GF3Ec4qmljNZLbeE9NmM1xdMbrXL8nDBW++c9nkIKrjkKCewNAFy20zT/Fc0EENrb/APCMaUTDbqI+biVDg7WIyI1xjKn5zkEkZBzL7wXqmlyrHYySX+n3V5NLc25vpbG2toCM7AsTZ9sgMOB8oya9AtIIbO1htbaNYoIUEccajhVAwAKshqAPP/Ah+Gmv2wi0rRtPjvVO57W9iWScHuQz7iw46gn3xXpiqqKFVQqqMAAYAFcfrXgbRdWkuryKzt7XVZoWjS9WLcY2P/LTbkAuOzfeHY1kSeIPEHgRLptdzqfh+1WBI76RgLqVmADYC8MA2fv7Tg/eY9QDvtQ06z1axlsdQtorm1lGHilXKn/646g9q4O48F6t4YUv4Wk+36eGLHSbuUKyZJJ8mY9ByPlfPQ/Nk12eh+IdJ8SWIvNIvorqH+LYfmQ+jKeVP1FadAHm2ma9Z6nNJbATWt9EMzWV3GYp4xwclD2wRyMjkc1p1u+IPC2k+JYY11G3PnQ8wXUTFJoG7MjjkYPOOmQMg1x15YeJfDEmJIJtf0kH5bi3Qfa4RnADxj/W9QNyYPBJFAGpRVTTtTstWs1u9PuY7iBv4kOcHGcEdQeRweat0AFFFFABRRRQAUUUUAFFFFAHO654Ut9Rvo9VtQsOpxEEOCVEuOgYryD6OOR7jipPAHjLU7W+uNB1KF2a0EUUUZhitUjTDZO1ARuOBj5th45UkA71Zet6HBrVnJGzGC4aJ4kuEALKrDDA56qe4P1GCAQAen2l7a6hbi4s7iK4hJKiSJwwyDgjI7gggip68M8O+JtT8GzPBrTJHFaxiO3toSVinBGA7EKxIBVBuA3gvhsggj2LRdcstetGntGIZCFlifG6NiAQDgkEEEEMCVYEEEgg0AaNLRRQBw3idZtH8RQ67egXmjBRHNDIhkMO5kG5EEZ5DKhxnJ3NwMc8vr+p+C2uZzYeHrgw/Y4rttU0mFU+QvuDDI2HDxgEvyDkdmx67cW8V3bS286CSGVCjoejKRgj8q8g8aaAfBRF9p+oTxWdzOzRiSV/3E3lFQ3mne+8nGMABlUq27gUAS+CfEuiWWq3F7OYbmS9CiXVljMcqKxyPtEZJ2KWbHmoTH9wfKAor1vFeSa34P17VtK03WNPg0ye/BWZptP8tPtaSp++Lq6+W7EYAbOGycqAcDo/Deoy+GG0/RNdmitIrq1jeyjnmXMEmMPag7iWVTjYTk4O0kkDIBs+IPDMOqzQ6lbM1vrNnHJ9juUfbhijKofghlBbOCDjnszAz6PrB1ESW91ZyWOpQKhuLSRg2zdnBVxw6na2GHoQQCCBs4rN1jSRqtqFS6ntLmM7oLmBsNG3uOjL0yrZBwMjgYALtFYuiaxdXDtp2s2yWerxAlkRsx3CjA82EnqvIyPvJkBuoJ2qAEooooASiiigBKSlpKACkpaKAEpKWkoAKSlpKACkpaSgC9S0lLQAUtFFABS0UUALRRRQAUtFFAC0UUUAFLRRQAUtFFABS0UUAFLRRQAUUUtABRRRQAUtFFABRVAa3pTfacanZn7KjSXB89f3SqWVmbn5QCjgk9CpHY1zd/8AEvQ4dPlksXnuL0oDBbS2ssJdmwI871G1WYqA3TqRna2ADmfiTqf9s6qdFgubaKCyGZpJJNpV2XErDPeOF+vTMpzgrWN4Sg8+3m1po2j+3bVto2BHlWqcRLgk4yMucd2rn8z64kOnidZm1SaQvdKm2U2gYGeQkfd82XoMbcNj6drqd4mj6RJNFBvaNRHb28a8u5IVEUD1JA4oApTmXUdYnlheNItIQiBpVJRr50OzPynIjQ7j6F1PapbBIdr3UJVhc4kDKu0FcDbxwBxyQABkk45p13ox03Q7HR5HsZ5mDS3hkTe0s8h/eOPu4+VpFHfDD0wZlVUUKqhVUYAAwAKAJ1epVeqlPDUAXVepVeqKvUqvQBeV6jvdQh06ykupyfLTHCgkkkgAADuSQPxqNXrkPFVxeaprFr4ct5ZIbe6U/adqctFwXbdjgYAQY6mQ5xt5AIvD+qE2F5401JEubqV/s1haxtuO/hdqZ5Uu/bHCgE55rtfD2ktpFnIbif7TqF1IZru5IwZHPQdThVGFAHAArg5biKHVru5tbe3W00plhtA77RJdlWG1fUKHI24PzE7Rniul07xYkbTWmqnZNYWySX10E2RRyN1QjJOcEHjI69OlAHYhqkDVSguI54UmhkSSJ1DI6MCGB6EEdRUwagC2GpXWOaJ4pUV43UqyMMhgeoI7iq4apA1AHKXHw602G9tbvw/PJoU0dw000lkvzyqQMxgscBeAdpBX/Z5qpZ/Ee78PS2OnePLWOyurmMslzbneoAYr+8UZ2k4BypYfN/DXdBqq6ppWn65YtZanaRXVuxzskHQ+oPUHk8jmgDTtrmC8to7i1njngkG5JYnDKw9QRwalrzi58I6r4ZkvNT8G3LIfKhSHRwqi3cqVDs5Y8kqPvAq2e56HS0b4k6Td6vPoWrSR6brFvKYXjd8wysD/AMs5CBnPHDAHnjNAFzXPAmm6pdvqVjJLpOsEf8ftpgeYecCVD8sgyQTkZOAMiuXuNS1Tw7KsPimxSGFm2pqlplrV8kY35+aI/MB83BOcHAr1GmyRpNE8UqK8bqVZGGQwPUEdxQBxMciTRJLE6vG6hldTkMD0IPcU6o9Q8ASWEj3fhC6j0+RmLSafPuazlJJyQBzEef4OPlAxWRH4jjtbr7Br9s2i6gF3eVdOvlyDjmOUfK45HTkc8cUAbdFY0Gu/2rfCx0K1m1CYoxMsakxQtg7BIeqhscE4BGSCa6DT/A2q3haXxBqgRWTymtNPOI2XOSdzDcCw+UjkjkqwJ4AKFxf2toJPOnRWjiMzJnLBB1baOcfhWbZeKdO1W/Sy0vz765IctFDEd8e3g71bBXnA5Heu8tPAnhq3sYbWfSba/ESIgkvolnY7VCj7wwvAzhQBksQBk10VAHlenz67qyRS2fhi/ijLESi/H2WRMY6Kw+bIPY49+tWmsPFiqD/wjsTESYYLqCZ2Z+8MgZPXg47c+npVJQB5xe6b4tt3xbaFZ3Sg4JXUdueAcjKdMkjnB+U8YwSwQeI1P77w3OiiEsWS4jfLgA7VAOSOcZOOQeMc16TRQB43rM95PpUH2nwr4kbzl3K9lbnzraTGOMEMpAPXGCCRzyKyLS817wHdWX9oWuqQ2dirLiNBtmLAuSwB2OQpJZQ7D5SylSJCPeqrX+n2eqWMtlf20VzayjEkUqhlbnI4PoQD9RQBleGPFln4itwgaOG/WMSPb787kOMSJnBaM5GCQCM4IByK6GvFte8N6h4EvoL/AE83t5pqysYWjuNssDsFVUJZWH8KgHHzglWBbaJO+8I+M7bXoktriWFL7GF2sAs/yBiVGchgrAsnO3PBYYYgHV1DdWkF9ayW1zEssMgwyN3/APr+9T0UAebeIvCVlodlLqLeMNV00N8gle5lc7vmKqkcbLuwOAuCcJ9TWAmoXF5arpknxB0i+spAY7iHXIlhZkI4xEyq7Hn/AJ6DHBz2r1vVtKtNa06WxvYw8Ug9ASp7MMgjIrhba08WaDpE+k3+l2/iWxgw0U13OWaVSxBBG12LDKtgrgDcAxwKAN/wCmtJ4RtV12aOW6DMI3UoSYgcJuKMVJx6HpgckEnpcV5KLjREvWS7+H+raLfRIn77RpBCAJOF+aN4yxJOMbSc8EZ4rQsNeggCvpvjuXy4VG6z8SW4iDswJVPOZEYE4OD8/QnDYoA7zVNMi1O2WN2aOWJ/Nt50+/DIAQHX35IIPBBIIIJBo6ZqryXB0rUWij1eGISSRoCFlTOPNjz1XPUZO0nB7E2PD+uW/iHS1vIYpYJFYxT20y7ZIJBjKOOxGQfcEHvTtZ0ddWgiKTta3ts5ltLpFDNC+0qTg8EFWIIPUHscEAFuis7S9Re6Rra8RYdTt1X7VAM4BOcOhP3o2wdrexBwyso0aAEooooASiiigBKKKKAEooooASiiigBKKKKAL1FFFAC0UUUALRRRQAtFFFAC0UUtABRRS0AFFFLQAUUUUALRRS0AFFFFAC0UUUAFLRRQAVh+LtRuNL8NXM9oypcO0cEcrHiJpHCB/cgtkDucDjrW5TJ4Ibq3kt7iJJoZVKSRyKGV1PBBB4IPpQB4dqutTWunRf2QlqNO8OAQQxTJ5pu5lUExkBh8qgKxPZk3Y+SsOTfq+p3MlzfysxaSKXU40KhpSjM0jgkKgSM+WvHAcDnaMMvp7rSdXvtFcQ20lhcyx2NvbRiILPOzsp2lsY2kFDlRiTbzziI2kivB4dLS2h1GQQGJpcbbZMvKwxxvkYsOmMdgKSVhtnR+EbUXEc+vPEY/toVLSJlx5NqnEagc43D5zg4O4Vr6dbf294yXcu6w0XEjZHD3TD5R052IS3XguvpS6neJo+jyzxQ7vKUJBBGv33OFRAB6sQPxrFgvrjTvDd5aaRqrR3dgrSXUkMCO99fSOFGwnP7rzWKElQTswpIBIYjWvw1z4mluPtETxojYEMRVX3EBSz9GZQjDuRnsCKlqjYky3d9OLqS4idoxGzzGQ7fLU5PYE5z8uQcg1eoAKKKKAFBp6vUdFADdQvZLLTbi4iiM0qISkYH3m7fhnqewzXJWl2bDRtS8UiFTdX7eTp8QUjKljtIU8je7NKRk8H2qXxKP7b1Wy8OxCTfK3mSyK3ypFgiQng87SFGeP3nqOLFxfQHXWuBCH07RCtvbQxlVMt22BiMEgMUXgDqCTQBJBHL4d0wNBOZbKxtnedw3mC6uCTu3AKXjO45yCQOc4xWZrGm2t3M1vEsUGs3KGWSzv5JfmY9RFIcDIPIwCDhTgAA1oTWt1aR50K7jkltHM96rENNK7AfLJGgAY7PoxKjqSTWPCuleJryYXsZtZlYvcyw5a2mCbC25XAMT4GMkKR6t0oA0fDttqPh2GKxsnRLm5n+03EE8isba3Vtv+rBwxI6up54JOcCuu0nxhpmp2sE7Si1W5neG289gvn7TwV+oIwDg+3c4Vzd3sWIrqGa4GoXLxJbwsxaKAKSzJJGgLEjkKcMecZxXK6noNvqxmTQ/IuhE5SSPLJcwnHG9ZDh0yBwQMgD72BQB7SHqQNXm1j4hk8P2t0hk+06TpMYs9w3SPPcjBIDHlfvAYOQPYCu0s9Zs7y5a0SZFvI41kltmYeZGCAeQCfXGRkZ70AbAapA1VQ9PDUAWg1ZereF9C165gudU0u3upoCCjuvOBztP95f9k5HtV4NUgagDg4bLxV4DtYVsLk63pcMU810t5IIxCijKJF1cHAIwdy9OF611HhXx1oPjCAHTbsC5C7ntJvllT8O49xkc1rhq5TXvh/o+rR3lxZQQ6dq9wFKahFGd8TBw29QCMMcYLDB560AdxVLVdI07XLB7HVLOG7tn6xyrnBwRkdweTgjBHauFuPFeteBmmbxDBJeaAtwlta3plRrtsoTuZVAVhlSOdrDP8fWu40fW9M1+wW+0q8iurdjjeh6H0IPKn2IBoAxLWx8Q+EWWPRz/AGzoobjT7iUJc26lukUrcSAAn5ZCDhQA1dBoHinSvEkT/YZnS5hwLizuEMc9uxH3XQ8j0zyDg4Jq1WPrXhjTNdZJriOSC+iUiC/tZDDcw5DD5ZF5x8x4ORzyDQB09JXEjX/EHhVceILc6vpan/kKWMWJoV+XmaAdhliWjzwv3Rmus07UrHV7GO+067hurWUZSWFwyn16dx3HagC1SUtJQAlFLSUAFJS0lADJYo54XhmjSSKRSro65VgeCCO4ryHxZ4IuvDN22t6FcSxaSkj3U9pHkCCTacEbWUrGehYEFAeflGY/YaSgDjfCHjcaliw1RJba4UokU1zhGlZhkKy4GHx0IGG9FbKL3FeN+Nfho1hJca34djMiZV5NO8veF28EJj5hHjrGvIwNv3VWuh8I/EC0uLe3s7p7jyI1jhN9dyqWMzLuAbGRsIICuWOSOSSVZwD0OoLyOaWynjtpjDOyERyAA7WxweQR19jU9FAHlOiarqVtcajZaz4ru9HvbWd0RtSWFra4UkgOu8B+pyPnAI2kAA7V2G8O393CtyLXwvry+R5CzJG9mzR5JKblMoPOCDwAc8c5HYX+i6Zqk0Et/YwXMkG7yzKgbAbqPcHA4PHA9BXMXvwq8MXMyzW1qbB0jdU+yARfO2SHLKA5IJ4G7HAGKAKvh+eHwlbi2m8G6tpyzO2ZLWNL2NRuLAZhy+0F2I3J3Ndnp+oWeradBf2FwlxazrvjlQ5DD/HsR1B4rlJPCniewtZH0nxZePeMrMVuyskDMPuqFdXZQRnJD9QOOeHeDLDxJY6tqR1iytIYLtUuXktm2Ibg8OFj3P1A3M2VySDg5JABta1pMtzJDqVg4i1S0VhETjbMhILQvkHCsVXkcqQCO4M9jew6haJcwk7WyGRvvRsOGVh2YHII7EVp4rn9TiGjXsutxnFrIFGoIWOAo4WYDoCo4bplBnPyAEA1aKAQQCDkHoRRQAlFFFACUUUUAJRRRQAlFFFACUUUUAXqKKKAFooooAWiiloAKWkpaAClpKWgApaSloAKWkpaAClpKWgApaSloAKWkpaAClpKWgAooooAWiiigDyf4naM3/CUabqaXCKs8Bi8jYGLSqdqtjO44EuSygbdgySCMc3olrb3v26+lRJopmNrBuYtiCPKYyeeW3n3yK9h8T+Ho9f09VVYheQOJLaSQHCsCCQcdjjGeccHBxivK9L0u98MWVtomrW0lvcRl0ilIJiuQCx3I+SMkAttJDAAkqBQBk6nbXb31rYWk1wsccsVvZST5cJdTZVSGI3N5UYkkzuODs9Km8G+DUk8YPcvbeTZaOREEeZZi04Gdu9QA2wnr1GyIHlWrqvDWhWep+D4JZJGEl5cPfi4tXeN1diQrIx+ZTswvbjPY1u/adB8L2FvZPdWOm20a4ijlmWMY/4EeTnOT3OaAPOAZPCuqy2l/b3YgZFT7TtZ0PlqFD9OQybM4JwVbOB8x6CORJYlkjdXjcBlZTkMD0IPpWq3xA8PMH+x3Fzfsg+7ZWkswP0ZV2/rXKarJdXkq3fhzw7eafcSNuka6miigkPcvErMc+4Ct6k0AbFFUI9ReKZbfUrf7HOxARi+6KQk4AR8DJ6fKQG9AQM1foAKRiFUseABk0tY3iq4mg8OXa23NzOBBCAQCWchRjP1oA53T9UuLUav4mjtYZG1Fvs2nlQDI7AlEBJK/KSAcYyRjJ4rXtJ10WCW2injmsdMg3XZuJFJmuXYMCTyYzuJOTlcE85FKtsp8Q6XpUaH7LpVr9oYhRtLkGOMEDoceYfyrRm0W3aaGSAtbiO5N08cB8tZpMYyxHP5dec5zQBj3N0NasEXRNQZdRmJu2inuXWduGAWOQ8MqsG4IZTnqoINWlT7XZ/2dqe9b7UIG+0XMEUUM8cCkYMw3NgEgjIyvPbNc7Bpl7eeJmg1yweGNpGuJZ4SWhZFJ5B42tggBlIOcbkPJrduNejGmCfU5Fe11OV4oPKmCyRW52q210+/kkfKMMRnIOMUAM1K/v8AS4jqVgLK50SfbEkEZaSCOIYAOQP3YxuB+8owPXFQ6La2EsJ1PTIJIblI2jtbS4kQbZTGMeVMQxZNuSF5X2WnXr6ncX0V74ZvUmt4DHbyRRMcx4JD+bCxwxJ5yNjex61peXplzdxJIIYF0q4KR7GQWkt045wAc71fnGQc465oAnWKLULtdJ1ASXb28KTSTYeLc/GQ4UBCMEdCQcMMcGk1Dwhpt9qcOoIZba5SYSsYXKhzkZP+yxxjcuD6k1r6bbz2thHDczGaVc5YsWOMkgFj94gYGcDOM4HSrVAGdZa7qVpc29rq1v5s15dSiM26/JBEMkFnOAeB7HHY4NdBp2qWWqWoubC6iuIScb42zg+h9D7Gs2SNJY2jkRXjcFWVhkEHqCK5uPwuNCubzUvD5Zbt7cxxW8kpEatgAHPOQAOFbIB6baAPRA9SBq5S18URQyXMOp4t1s0iE1648uJ3fg4DHIGe+SPU8V0UUySxrJG6ujAMrKcgg9CDQBcDVIGqqGp4agCaaKG6geC4iSWGRdrxyKGVh6EHqK5G48AWlhc2t74all0iS2855I7IhXuywBVGd9wChlHDKyjJwBXWBqkDUAcTZ/EiTRLuz0jxzBDp2ozwCYT27F4QCzLh8fcPHYsvOcjpXoMM0VzAk8EqSwyKGSRGDKwPQgjqKx9X0TS/EFkbPVbKK6gPIDjlT6qRyp9wRXKXPhfXfDd5Pf8Ag65UxzzxKukOFS1jTbtdiM53ZCnK4PXO6gD0aub1DwjE2oNquhXkmiaqzBpZrZAYrnk/66LhZPvNycMCc54FUfD/AMSdF1jVJtGupEsdXhmaBoJG+SVw2P3bkDdnsCA3PSuyoA5u38bS6TPHZeMbSPS5XwqajE5exmbaDjeQDE2d3yuOi8Ma7EEEZByDWfNDFcQSQTxpLDIpR43UMrKRggg9QRXML4c1Hw9OZ/Cd5HFbM+6TR7wk2py2W8oj5oDy54BXJHy0AdvSVzmieMrPU7tdMv4JdJ1vbltPuyAz8HJib7sq8NyvYZIFdHQAUlLSUAFJS0lABXnHjbwS6PJrug2aS3KMZpbMRK/mNhssitwSdzbl77iy/NuEno9JQB5d4F8etZ2MNrrE+7T0hjWO7kBBD7d0gHyjKJnnuoBJyudnrAIYAgggjII71534w8BxXly2uaRbRnUEDNJbFiiTsQPnGCMSghSDkAlVyQQrLz3gfxtd6JPHpWpIG07dsyDhrZuRgIQDsG1gwwNpB6H92oB7NRTYZoriCOeCRJYZFDpIjBlZTyCCOoNPoASilooAbSYp9JQBzdm50rVDoszs0UitNYO5JJQY3Rk9yhPHcqR12sa16XUbJbyBcKpnhbzbdixAWQAgE47ckH2Jqnpl+upadDdqjRlwRJE2N0TqSroccZVgVPuKALVFLSUAJRRRQAlFFFACUUUUAJRRRQBeooooAWiiloAKWkpaAClpKWgApaSloAKWkpaAClpKWgApaSloAKWiigApaSloAKWkpaAClpKWgAoopaACobq1t761ktbuCK4t5V2yRSoGVx6EHgipqKAPJvGvh3TbLXdH0y3juks75bu4niF/cbAUKYCoJNiqTKSRjsMYGQa1p4e0axKta6VZxOvR1hXd/wB9YzXRePE3eMPDp/u2d8f/AB62H9az6ACiiigBksUc8TRTRpJG4wyOuQR6EGsc6VdaapOlSCWD/nzuJDheOkb8le3ByOMDbW3RQBjWmoxXTtCyvb3Sgl7aYBZFHHOMkEcj5gSPesvWwLnX9AsnjZo/PkuiQehjT5c/i4ro77T7XUYRHdRBwpyjAkMh9VYcqfcGuf8Asktj4rsY57prhTZXAheTAbAeIkHH3jz144HOTk0ASaHGZLrVr9vLJuLsojITykYEYHIHIZX9sk4yOa2Kw/By7fCWnEsWaSMyMT3LMWP6mtygBksMVxC8M0aSRONrI6gqw9CD1rG1DSrqCC+n0tzJPJaLbQ20z4hRF7BcYJP+16nkAmtyigDz/Q4zYJd6pdWlxaXkOLW3SRwpMj/3XfqoDH5X3DO3D4rroGj1C9OkXzmS4tUhnneIlFmkGD8ydOCEwT15xwDVya1t7l4nmhjkaF98bMuSjeo9DWDd/wBu+HbWE6SG1GITSS3X2hy8j7jngAcAf7PfnacmgDs6Ss3TNct9RjtUkU215PB5/wBllPzqvT/D3wRkDpWnQAlJTqSgCnqGm2eqWv2e9gEse4MOSCrDoQRyD7g1laVpV34XitrXSpt9iblpbpp8u4j2/dRFwMk9xg5wSG5roKKAI9L8U2V7BZm5Isbi83eRBO4DSbTjj3ORwcH24Nb4euJ17wvpviCPN1GUuAu1J48bgM5wc8MM9iD7YNL/AGnqXh1JPMha706GGGC1ijLSTSSZwWZj938cjp8w5oA7kNUgasi01exu7ue0huo2uoMebBuG9MgHkenI56VoB6ALQapA1VQ1PDUAZ+q+FNB1u8jvNQ0u1nu4gQkskYY9MfMOjgdg2QK5eBPFXgCFQt0db0G0s3mupLyTbIjKThIcBmHy7eGyvB+Za7wNUgagDM8MeM9D8XW3m6VeBpVGZLaT5ZY+nVfTkcjI96364fWPh9pF8txNpkcWkalPJHIb62iHmJtOfk5GwnnJXBPfPSs9/GeseCdw8WxCfS3vWtrO7jYNctGMlZJFUbCMYHBVuD8p60Adzq+i6br+ntY6rZRXds3OyQdDgjIPVTgnkYPNYYHifwom62kl8S6UnLQTsBfQr8uSj/dmwN52sFY8Dca39L1bT9bsEvtMu4rq2fpJE2Rn0PofY8irlAFXQ/EmleIoZH066DyQnbcW7gpNA2SNskZ+ZTkEcjnBxmtWvD/H/i/RbrVbSfS3Vb23Vgmpw7opkYNxGjZG5W+cZZWTknn5savh74sXNnbKPE8QubJAqtrOnxF40O1eJkXOwliw7E8fIo5oA9bpKgsr601KzjvLC6huraTOyaCQOjYODgjjggj8KnoAKSlpKACuK8aeCY9ZR7+wjAvhzLCCALkAY78CTHAJ4YAK2MKydrSUAeUeEvE+p6BLcxalb3syed9mNlCqtsmypd9zNkcFiT0Y9eTvk9hBBGQQR6iuM8VeEYtZYalYpbx6xCjLG80YaOUFSu1wQezEBsHGehGVPKeHPEOoeHBNaR6ff3MVjBDbyWQhMYjlZ8u3VwMZYjGM71JLRlXQA9foqKC5gukZ4JVkVWKEqc4I6ipaAEopaKAG1z0q3GneKQAI10zUIvlzKoKXS5JAU8nemT8vA8pjgFiT0VZfiHTZ9T0eWKzMKX0bLNaPNu2LMhDLnbztJGDjsSOc4IBNSVXsL2DUtOtr62cPBcRLLGwBGVYZHUA/mAasUAJRRRQAlFFFACUUUUAJRRRQBeooooAWlpKKAFpaSloAKWkpaAClpKWgApaSloAKWkpaAClpKWgApaSloAKWkpaAClpKWgApaSloAKWkpaACiiigDgfHP/I3aD/1433/AKMtaza0fHB/4q/Qx6WF7/6MtqzqACiiigAooooAKzdV0kahJZ3Ecvk3VnN5kUm0HKnh0OezLkZ7HB7VpUUAcXo16PD8MOiawos5UO23lZ90M6n5sK+0DIztwcHgdc101Wp7eG6geC4hjmhcYeORQysPcGuffRtQ0f59Fm+02qj/AJB11J93jgRSHJXoPlbI91oA1qKoWGr21/I8AEkF3HnzLW4GyVBxzt7ryPmGRz1q/QAUUUUAZ9/pEF7DdBCba4uYvKkuYVUSFfTJHT/PFZsuteINI1pYJNNN5pUjJFC0TFpE6LlmPfud3H+32roqKAJ7S/tL8Sm1nSURSGKTb/Cw6j9R+dWK5ybRokktZbL/AEf7I7yx28Z8uJ3YH720Zxk9vfINVNF8R6tDPNZ+IrAwiCNpTeoMRlRj8Cef4eT3VaAOtopsM0VxBHPC6yRSKHR1OQykZBFPoAbSU6igDnpvCOmtrkGrwK8FxFL5rLE21JG9Tj7pJxkrjPfOav6bruo2s9vY6vB5lxKJppJ4F/dwxqflBbA3nHHAB6fL1NaNRzwRXMDwTxpLFIpV0cZDA9QRQBqafqdnqlol1Y3MVxA/R42yPp7H2q6GrzuDwy3h/wC33Xh12S7uI1jjSaXKR4PJ5B3cYwGzjkAgGt638V2yNeDUg1lDbTJbi6mXy45XI5IB5UZ7njBHJ7AHVBqkDVTSVXUMrBlIyCDwRUoagC0GptxBb3ts9tdQRTwSDDxSoGVh6EHg1GGp4agDj73wH/ZhS98JXL6VNa203l21sqj7TKcsvmO+dy54w2QB0K06y+JUOmanb6H4xFvp2qPCkjSwsxtwW/hYkfIR3ILL/tdq7INVDWNC0nxDaC21axhuogcrvHzIf9lhyvTsRQByPi34bwaysuoaU8c8U0Yf7LJISjYGV8pgflBz05XkkLnBHBa5ZT+HtRC7YLCWbdb+ZM7xkkKrF0k2j72BjPmKpbaNoXNeiyeHvEXhu9e68K3MU8V1eqX02ZEhtLeEqQSFUZBBwdy4J7qx5rUsvEmg+ILqG01W0t4L8F1thcBXjnBwrNbzEYcHIHGG9VFAHn/w70fVLnUrnUPDuqtpibjJcI0LtCxLkojRsF3ZUHJBBXPBwQB6VaeNW06SOy8YWqaPdHCre7s2Nw2CfllP3CdrHY+DjHWt2ysbXTrVbazt44IU6JGuB/8Arp9xbQXlvJb3MMc8Ei7XjlQMrD0IPBFAF+kriRoOreFl83wpObiyUEtot9MTHjAwIJSC0Z4PDZT5jwvWtzQfE9hr5mhiEtrf25xcWF0oSeHpglc8qQQQwyDnrQBtUlLSUAFc54l8LW+t+VewxxrqdsVeF2Yqsmxtyq5HOAeQw5Uk4yCyt0dJQB5fos8nhzxJEBKtnLdTSNfw+Q22ZuWwihmLOEThRgEyblJHyH0vQ9at9e0i11G3jliW4iEoinULIqkkAkAng4OCOD2rG8Q+GIdZZLy3lay1aFCkF5HkNtPVHwQWQ+mQR1Ug81xEN5q2m6jLG0rafqVhaRrJc6heJJDL8yrlshSd4XAYYD4IbZIuUAPYqKydH1631JIoZXjg1Ex7pLNnAkXAG47T82AWHJHcHkEE61ABSUtFAHMaNugvNY09vLH2e+eSMIG5SUCXJ3E5O53HHHHAHStas2ZHh8bytutxHc6cmEDKJS0cj5JH3iuJAM8gH0zzpUAJRRRQAlFFFACUUUUAJRRRQBeooooAWiiigBaWkpaAClpKWgApaSloAKWkpaAClpKWgApaSloAKWkpaAClpKWgApaSloAKWkooAWiiigBaKSloA898atnxvpC/3dOuj+ckH+FUas+MX3fEGxj/ALmlSH/vqVP/AImq1ABRRRQAUUUUAFFFFABRRRQBR1PSLLV4US7i3NGd0UqMVkib1Vhyp+lZr/2lpIxOkup2uT/pEKDzkBPAaNQAwAz8yc9Pk7noKKAM2C4huoRNbzRyxEkB42DA4ODyPcEVJWbrFoqXi/2asVvqVyDK8obZvWMY+b5SG5kA5HGc84ANWw18utml9EI3u5Xjt5IiCkyqud+MkqDzgc9OTzQBuUU2ORJY1kjdXRwGVlOQQehBp1ABUVzbQXlu9vcwpNC4w0cigg/hUtFAGHf2WpWP2y/0WQy3s/lr5czAIiL2VeAT2+Y9M/MKtaJ4ma7soTrFr/Zt1JMLdEkJAlfGflB5HPHPGcAE5FaVQTWkFxLFNJEhmh3eVLtBaMkYJUnpxQBr0lcVdPrnhiC1TSLf7fp8IYzpIxaVyzZJ4HAA6bQep+XuOmsNXt75o4G/c3pgWeS1c/PGp9exwf6etAF6ilooAbXCeIEtPFFxEthcRzTxKri0mMkEksfJ3wliF5H8QXkfxAGut1m7ubHT2ntYDNIGUEBGfaueTtX5j+H17Vxmjf2NrUsV7JZiya2fzfIaQfZZXJYKVYjMbbuduFPqrUAX9EupvC0Ftp63aC1sYWu9TD/My7lBCKg+7gkD5TgnOAxya6/S/E9lepYx3BFlfXcImS0mYbiM9j0J7464PIFcje3UqJZ6RrqtcveAyyujmIwEEcRlVAkxycA7gvUHvgy+GV1+9WbT7yC7tHk2SzJGsc0BL5YyocZON2PlBBOdueaAPag9SBq8+sfFlxbRm4dTd2VxcxWmnxRMXkbAw7Fz3wMkMeCDlgeB1tjrNhqM1xDaXcUstu+yWNT8yH3HXHoeh7UAbAanhqqhqgvbuaCJBbW7XE0jqgVXVdqkgFyT2UHPAP0oAjvnuNWvI7CxuhHbRS5v5oZsSoV2ssQxyC2Rk/3cjqQRZ1fwxpmvRt9qgUTMoXzlRSxAOQGDAq6g87WBGQDjIqfT7ZbO0jgDtIVUBpHxukbHLNgAEnqa0ENAHHDTfEvhUXE9je/2jpUSp5dlcrLNKcsFIVlDOuFAbgOCSQFUAVfsfHuizTtZ6lL/AGTqEZ2TW96QgST+6JPuMehGDkgg4rq0qpqeg6brVvJHeWylnXb5yfLIvBHDDnoSCOhBIIIJBALFY2u+HLXWxDOHa01O1bfaahAAJYG57/xKckFDwQT9azrzwTq9vqk17oWuSWlvLI8psolSNVZlAJGUdWyVXgqOrHIJOYm1TxhpNl52oaNHe+XEJJPIVkfJfaVATzASFDPnIyCowpyKANLw/r98+pSaBr0McWrQx+bFPCP3N7FnG9O6sDgMh6ZBGQeOlryTxTq83iCWG2gs/sWuaZIl3Yuo85zJtbcm3aDt3DB67sAgHgH1OxvYNRs47q3fdG+RypUqwJDKQQCCCCCCAQQQeaALFJS0lACVj+IfDdj4jtFhut8csefKniIDpnGRzkMpwMowKnAyOBjYooA87YXcetx6ZqgitNSuA6jVkdVd0GHAhyuSvD5UtvjLZBxtY9HD4zfS7l4PFKQWKy3TRWd1Fkwyr8xGTztKqAGJxzngAAnX1DTrTVbJ7S9hEsL4JBJBBHIYEcqwPIIIIIyK4i70698I2M6i2OsaZM81xODbR/M52bTOiIWYkqfnjUY4LK3JoA9QorgdAubdoNQn8PagnnzRrN5Ny7vapPMxbcsoGJAWJU4ycjGV7dDPfa8yzrb6ZCjiUxwvLKGUrziQgHOPu8deo7AkAo3ZM3xGjCwEi00lt8wk4BllXapX38liCPQg9q2awPDMdxKst7c6pFqbuqxtcRIuwyKNshRh/CSqjGBhkbsQBv0AJRRRQAlFFFACUUUUAJRRRQBeooooAWiiigBaKKKAFooooAWlpKKAFpaSigBaWkooAWiiigBaWkooAWiiigBaKKKAFopKWgApaSigBaKKKAPMfFblviiqdk0VCPxmf/4mko8Tr/xdOZvTRbcf+R56KACiiigAooooAKKKKACiiigAooooAx9d0aXUkE1pdSW92iFFIkIRlJGQRyM4yASDjOcHArKs9bjt2XS9V05tLctHbW8JYyLKCv8ACQMEDoT2yM4JxXW1XvrC01K1a1vbaK4gbqki5H19j70AcvdaNqGmCCTw7MkcFvE6/YJAWSUks2cluu49cjrkk42nRtdXjmuzZTxtb3iopZDyhYqCVV+jEZHoe+MVmDw1qfh29a60K4lvLF2LSaZPMAcnPKO2emc4OM45Y1b0aex1+S5h1mOOB5lVI7ee3KmPjlSzqAx3AsFI6AHFAGzRXOm+k0S0W4bUob6zkfEMMzYumDPhSAN3y4K43kHLfMU4Wtqzvre/hSW3clXjWVVdCjbGztbawBAOCQccjkUAWKKKKACs3UNEtL+KdDut2uGQzyW+FeXZ0DHH69R2NaVFAGCmteIrLxF9lutNFzp1xLthmhOTEvAyx/MkMB3wzcCulsr+11GFprSZZUV2jYjswOCCO1QdRg1kyaKkE8N1p58mS0hkW2t1ISFWfOSQAfX3HTjgUAU9XnbWblJ/D2rCW4hjV2htbsrIFzkMELeWwweQyjPHzdBT1FpcRtbaukSyQql1qc0AjSFjg4SdSSeVPceu0jFc7pVrLbXTza1pi2i6WDdBlBWFpcAKVZclOcEhdyEA5RTitW61kW9paab4juC7XkRklurZjHJGpzsXCDEo6jK5HPzDrQBDqt/qum2txJqVvbalpt03mEENJAynAG2Tkx5znDAqOzVb0+zt2332kvLDqF2vlIl06CaGMP8AOUJDeaOhGSR/tdqitINUuLiG80fVo76xuG2PKWDQ7eOJYifkIGeY8dgUAq5usbuBbyx8m1lkBtNNW4kQQsQTloChJUlS6/L36qSBQBT1S+0+7u7yLUZHtnslMKXqqzbgVwTJAV4U7jgkEEbsMMZrPsdEbRdSbX5JbX7LbAy281vNsgmZsKgzklBkktk7TnJY9Kku9Rngmt9P8QWEtw0alYpo1KXS4Tl0f7koOcEBgxwcp2rdsbEaRtjsLkfYYPMnvGiQPJLKcEK0Splflwfl54+7QBraT4juYbmDStW2veJam4u7lfkSLLfKDkAHI4yOpGdoHTU0Bv7Skk1qRoXM2Y7XyyreXDnpuGcliAx5x0HbnztP7H11YZjNBY6hfBmaOUmWIsGwQpbH3s4KjAYMwIJ5Fma4u/CvmyMbyJYjEY5AhcTqCSybxkBnct1yAD90ZzQB69GatIa8+sPGF6lhmZLe9ni8wyvCHRCFBwEbawkfg5CgcnGARitK3+IFgQDPZXcCgkSO7xYjxszkb9wwXVenU49KAO4Q1YQ1zv8Awk2nKlu4eR1nClGijMn3vu525xnjGeu4Y60W3jLSJ1mYSuiw+US0y+WrLJjawLEAg5/Q0AdSpqQGuJT4h6c1vDciIC1eby3lFzFKIxtDMx8pn+7uGew6kgEVkXXxGvfOaS1VJLSNjuFvZvK5USlC+WdMKMYbCNgnuAcAHp/asGyX7Nqmp2RNuqiUXMMUK4KRyDkt/tNKszZ75+tebP46u57aeCa7jafKhftV6ql5DGQU8pRCwCsQSOuPU4A6P4cxGawudVfaGuBHCqoH2rHGCUAZ1DN/rDzlh2zkGgDtaKKKAEooooASiiigDGvfC+l3t3cXnkmC7uI/LkmhOC3GFZlOUZl7FlOMY6cVQ/4QuOa5nlvda1a8WYRK8U0y+WQmMgoFC/NjDcZwSBjNdPRQBDa2sFjaxWtrEsUEShUjQYCgVLRRQAlFFFACUUUUAJRRRQAlFFFAF2lpKWgBaKSloAWikpaAFooooAWikpaAFooooAWikpaAFopKWgBaKSloAWikpaAClpKKAFooooAWikpaACiiigDzbxKufiPdPjppFqM/Wa5/wqKrHiP/AJKFef8AYKtP/RtzVegAooooAKKKKACiiigAooooAKKKKACiiigAqlqGkafqgAvbWOUhSoY8MAQQRkc4OelXaKAOG8QaNY2F5p8FhaRW6GP5gi43f6XaKMnr3r1nRNJsNc8D+HmvYvPdNPt3inPyyKTGpyGBJGe4yQehyK8+12MS61p6nuiD87+xH9a9O8FyNN4F8PSt959MtmPJPJiXuefzoA5bUvDWp6QDJHu1GzVSTJGn79QB/FGo+cnB5QA5IATGTWVHLHMm+J1dckZU5GQcEfgQRXrNYur+GrPVSZlL2t1nPnQ4+bp99Tw2QoGT8wGQCKAODoqxqenXmhoG1FQYQPmvI1Pk98lupj4Gfm4ywAZjVegAooooAiuLa3vITDcwRzREglJFDDjpwa5zXdEvPsN62not9Ld3CTTRXbAjavAVBxjHrlWwB83ArqKKAOF0oXMVslzCr2GtajItrGZwN6Rr94/MAJOQMbwHwGAZuDV678Qaddahc21zqD6ZcWz+VHcIzmGUkkFpIyB5fzZ5ba3OVbvXSXFlBcnzGQJcBGRLhFHmRhhg7WxxXG65p2paT9hazsjeWVpB5SvGSbheeTkDODk/Lh0xxsA5oA0rVL3R7W4m1SZLrTIAksKzusqSMcbDFK7Ar838L5xxhjU9xazqVXSZGS+En2y8hllH2wAnKo3OHUEsMOe/3+BVbTn/ALGjNtZyKlrYWzXOowhN3myuPuFRnZ0HKEpkNkCnafc23iO3ma1vXhlud4uLWWdpY42BH+rkXjBZk4U7SGPGRwAQNcWeqXVxb6vC9ldO6mSS3BGEAZlEkcgIIA3cgMDyema02h120kWTR9Qe9sbeEKsSNHI+8LzvVsE5I6K6kc495ftE9oiyatYpcGBBLG9wEDxlW2jEmNjOxIKgbTz68CAWNlArG2v7rTrndhhfxF9hTkFmBwCF+6WJGC3DdgCnJcLcLHd6v4XMN9dSLDa+TJJayOzE7VLHCh8q2ct0I65qUTaAmp2ssT6l9ungZ/MAguSiOVVQzKTkHaoByQd5ySWJrUguNdODYanY3ccbmQxwXqyOytltuXXHfI5GBwOB80pTVWBkuLANuJVJ5bWzYtx+7KnzhyGGRkH72MdwAY8Ftp0Fv5zXd2beKTrd6cWy0akSOGVwCQfmOPnG1sZ7UL7Uo4ILe8gv7qOGRcFYkt4clDuZHMkzMOVA24xhcLkZzuTw5gkzHpdsI4nmis0Sy+RXG4kFt2CUX5jgjDNjdgGoF1DWFaSSK8K8Bz9mSby7eMqCvVYkPCN/FwTt9cgHN3CWUcdvbeS3kRneZSY7WNnMYO0skKKHUoMPv5655FO1Cwv5rrfcF3wQrzXFw21UVgCyvL5nA2N80bbuQu3J56f7HBDaXEpSG0Ej7Te3TRymJ/LAdTIxGZHYkMVkP/jpNNjd7W8mvZzOt6kyQ2mo3s5AkUugK4AVmU4VhsEigHkjnIBmSeHZrq6NpHGEnNt5Iiht1aJJUI8z5HZoyoaNAdpz82SDjcfUfh3EsPgmyQMjMryq5S1S3AcSMGGxCV4IIyOuM968+86/is7fT4LaRJBsZ4boBmVlVyiPbxI5KtvHPlxk+WSQGBNei+BZZW8Nrb3MccN1bTPFNBGjqIiTvVcOAc7GQ9Mc/hQB0lFFFACUUUUAJRRRQAlFFFACUUUUAJRRRQAlFFFACUUUUAJRRRQBdpaSloAKWkpaAClpKWgApaSloAKWkpaAClpKWgApaSigBaWkooAWiiigBaKKKAFopKWgApaSigBaKSloAKKKKAPOPERz8Qr720y0H/kS5rN1LUrbSrT7RclsFgkcaKWeVz0RFHLMfT+lX9dbd8QtT/2bC0X/AMenP9a5W8mmN9qeqR+Sbm0lh0rS95yEnmCGSTHqBIv4Iw7mgBL3W9ai2u0GlaarE7Y9Qu/3jDsSF4GfTJxirMHiVYjAupwpbpNhUu4ZRLbs+cbd3BXt94AZyMnHIbTSNDuI7RdJk1bUpVDzS4iknfIPzMZGBIOx8BcgbTwOKZLbaXNp39taYAtneKkc0SxNg4baMKCCjAkqeODgnABNTzFcp0VFY/ht7hdNks7p98llM1uHLhmZBgoWx0Oxlznnv3rYqiQooooAKKKKACiiigApskkcSF5HVEHVmOAKpatfTWVqq2kInvrhxDaxMcB5CCeT2AAJPsD3rBGhPd3EyfZo9YvFzHcX+oti3RgRlIo8HOCOcAcjliQRQB1MM8NzGJIJUljPRkYMPzFSVx9x4dvbedJXtbW2llbJvtLdonjkwxy6HiQZwADnJbGOa2dB1Oe9hkguwDcwbf3yLiO4QgESJ2wfQE4I+lFwM7xHIF1i3G5F228ZBkGV/wCQhZdR6cc16/4ffzPDWlP5wn3WcR80HO/KD5vvN16/eP1PWvEfF10bbxFaYXLGCLAPQn7Zbtz7fJXtvh6aW58M6VPP/rpLOF36/eKAnqSevqTQBpUUUUAIeeK5TUvBcBDS6M6WUmSxtyv7hycZ4HKHjqvGWJKsa6uigDymdLixuEttQt2tbluFVjlZDz9x+j8KTgcgEbgucUtenXdnbX9q9teW8VxBIMPHKgZW+oNcbqng+7skabR3a6iUf8ec7/vAAAMJIep4PD8kty4FAGHRUaShpHidHhuI/wDWQSrtkTkjkehwcHocZBI5qSgAooooAzb7RLS8Tb81vm4S4la3whlZem4gZ/EEHgc1z9w+7TWur2yEaXbi6luIUVEVM7ERlb7zfOX+fABbOflrpdWy+nvbq8SPcEQr5jEZ3cEDHOducfSraIscaoihUUAKB0AFAHMWlxr1rJb2tnOboNCjPHKPmyQ2FMcrBjkAsdrgDYRgYybEl3aNNcjUdANkvmYkkgmkj2lyA8pOxU4AJ35zgc4zWudJsmffHGYHLmQtA2zcx4JYDhiRx8wPHFQW/h2azR1sNUmj3sWIlDFeVAPyxsgzlQeQepxjNAGTdXXhjUYzczPqNrcBidiXFu3y+V/vMm04yM8tnIyvSm9p4Pt5og814yxsGkERsUD4JYOwGCowwG5QO3QnNdXFpWspLahb62McSDzXiiEbyyZHzHcHxgDj6tyMjDbfwzqkOpWtzFf2eyFEjIe1U7kx8yYUL8uckD3oAybHVrXyp306yublbacCCPzPP2ydArJbxkEY3E5YnPQnIqbVpJtXv7Vm0y2tZhHLbASiET7kUM204mlJG5iAigjcuSc10B8JrdzW/wDaF611bwg5hlDyB23MVJ8x3HAbGMcn2Chb95baHp14t7qFw6yzz7o4mncLJIcAbYVOHbpztLe9AHI31sLm7SeKe+u1V2ijkjj/AHy/ugxT5Q83mbTtbc0Xbp1OxF4bsdJ0yAylNJtp5VE9rNJtaUZxj92xeRiWIAeWQDI46rXRWlpqJcWmm2tro+lxN8pWJTJIOD8iD5UB55bJ/wBkVtaZ4d0+xuGu0gEl64USXc3zyvgYGWPtngYHPSgDjY4IUSGWTT9Unsri7UCS/kFnGXaREX/R4lUtk8gyJnjJIByOi8G28Ueg/aobOGzS9me4WC3ULEEJ2oVHoyKrdBksSQCcC74tXyNGhvdrEWd5b3D7ELMEEqhyAATwhbpTfDEcsPhPR4Z4vKmjsoUkj2bdrBACMYGMEegoA1aKKSgAooooASiikoAKKKKAEoopKACiikoAKKKSgApKWkoAKKKSgC9RRRQAtFFFAC0UUUALRRRQAtFFFAC0UUUALRSUtAC0UlLQAUtJS0AFLSUUALRRRQAUtJRQAtFFFABRRRQB5jqz7/iHrnX5Le0T9HP/ALNXN3MEjyazZw27S3lre22u2sKP81wiqsciqPUbG/F19a3Lty/xF8U5/ga1Qf8AfkH+tRanppvjBPBcPaX1qxe2ukAJjJGCCD95SOCvegDPl0+5vNfsPGHhe9tWla3MT+czeXKhzjOBng9Rxyo6YILdRiisdEg0Ocx3upXjiaRVUxhzvDPIQikKoOOuM+pJqjfTx2E093qujT2VzM2ZLvSNSEMM7ddxR5E+b1yD9TWZFqNneu1nbSi1s5JNszx3Bvru53AkrmMvsJCkZ3E4HGMCp5SuY6fw4fPXUr4KQlzeMYzx8yoqx54PQlCcnsR2xW3WNbazp0FpDFa2mpLbogWIJpdyVCgcY/d9MU5/EunRXCwSLfJK4BVG0+4BOemPk69sevHWqJNeisMeL9B81Y5dQW2dl3qLqN4MjJGfnA4yD+RrRtNU0/UCRZX9rc46+TMr/wAjQBbooooAKKKKAMuVQ3jHSmA3TRWV7LbpjhpQIwP/AB1mrEnu5dL+GekPal0jmt0aeaMSMys8TPkbGDZaXaM56vzW7qsNyrWmp6fEkt/p8pmijc4EqlSrx57blY4PqFJ6VSsTssphpunnVvD9w7t9jIRJ7FiSXheNyAyhs4GcjpgjBpNDTLOlJDHrWqaTb6m2r6YsSMWnlMrRMwIKMx+8GHOMnGDnGRWHpMJsPEGlQAiZzbXMDTEks6IyEZPQkEkH3J960pLwRaTcQaXpjaFbdZLqeJIFjzjcVUH7wGRuIAyB1FM8O2SPcm/jgkhtIIfslgrSZDQ5BLgdgxUYOeVVTgd1FDkzA8bTGDxTZSiTyvLhhbzMZ2/6QpzjIz931FfQlnxY24L7/wB2vzevHXqf5mvnP4gzPb66txGcSQ2sTofQh5G/9lr6OgJNvEW6lBn8qokkpKKKACkoooAKSlpKAM7VtD0/W4FjvoNzIcxyoxSSM/7LjBGe+DyODkVxeqeH9U0YeZGkmp2Y6yRJ+/QAdWQff6E5QZyQAnevRaSgDyqOWOZN8UiuuSNynIyDgj8CCKfXZ6z4S0/VZmu4y9lft1urfAL4wB5inhxgY+YZAzgjrXGaja6hoTH+1bfFuOl9AC0JHPL94zxn5sqMgbyaAKkvnNqtuqTIIUidpY+dzElQp+n3v0/C3VFCf7dmBRMC2Ta+35vvPkZx06cZ/nzeoAB1qxG9V6UHBoA0Y3qZ7mO3heaZwkaKWZj0AAyaxBqSu7w2myeZCVcBxiNsZG/uPyNSW+nxyXQvL1vtE4KsitzHCR/cXsfc8/oAAXzdX+qwJ/Zb/ZInKn7XPDuLIQeY0JBBzjlxj2Namk6Naae3mjfPdMMPdXDb5X4A69hwOBge1RRSUxdXkuWjTS40uQ+c3G8GFMbgeR1O5QMD1z2oA6Tz4bdFaaRI1LBQWOMk8AD3PpUZudUvXjSwijtbckiS4uQ3mDDY+SPGORyGY8ZGVPIqnb6bA13Fd3JN1cws5glmC5iDcEKAABxxnrgnnk1uRNQBVuPDmm6lltUh+3sSSpuORHlSvyDovBPI5965/wAMXU1lf3Hh69vjeXVqigysNuWRUDALjgbGgckk5aV8HAwO0Q1x3jL7Tp+uaLqUUkrQyTfZzCOV88g+WcZUZdfNhyx2gyox+6KAOmpKbFLHPCk0Tq8cihkZTkMDyCKdQAUlLSUAFJS0lABSUtJQAUlLSUAFJS0lABSUtJQAUlLSUAFJS0lAF6ikpaAClpKWgApaSloAKWkooAWlpKKAFpaSigBaWkooAWiiigBaKSloAKWkooAWiiigBaKSigBaKK5bXvHWn6PO9lbQz6hqIcRGCBSEjcjI8yQjao5XIGWwchTQB1NYGt+M9E0CcWt1ctJeNgJa28ZkcsfuK2PljLfwlyoPPOASPPrq98VeKYI21O8/su3bLG0tflZeRhXO4+YNuQdx2ndzHkDD7HQNM0+G3jhtYz9n5iZ1BKE9So6KT1O0DmgDGutS1nUfEGsatpGnNFFqrRyxG6UM8RjRYSHUMFHKM2Q7HBHy9cRR+HPEN8qHVdelA2BWjgcqCe5BjEeO+A24c9+tdhRQBhWXhTTrC5iniDKYxGdiKiK7oCA7YUFm+Zjkk8mrf9g6c1rLbSQvNDNt8xZ5nl3YYsMliT1JNaVFAGd/YGjZJOk2JLbsk26EncMHt3HBqNvDOhNn/iUWSk4yUgVTwQR0HqBWrRQBQk0a0kkvJP36vdxNFMVnfBVhg/LnaD74zWZeeEra4sEt0eJmjk8xGurWObGH3hTwDtBLcAj7xzkEiuiooA5CPwzqWn6hNLYalfRWalnhhW780BcD92I5V28nOG3jA/Okg1vxDZmRLu3tb0RZJU5tJtgcrvO/MTZwOFfPzCuwprxpKhSRFdT1VhkGgDHtvFGny3KWl2J9MvXUMtrqEfkuwJwCueGyQehPQ1tVj3nh62msY7W1S3giizshktklh+aRJGyh9SgHBHX6VhSabqnh2S9l0q6khtIo3njtryQTWu0McpvOHiO0jaoBGV5Y84AO1rOu9Esby5+1MkkN3sKfaLaZ4ZCvoWQgkcDg5FUIPFdrHdpY6xH/AGXevu2LNIGjlwxUlJBwRlcc4PoK6CgDHTw1p5kSS7NzfvGxZDe3DzBSeDhWO39K2KKKAPO/G52eIRKJDGY7eJg46rgXJz1HTbnqK+ih90fSvnnxsXj1K6njJDxWsbKc4wRDfMP/AEGvoegAoopKACiikoAKKKSgAooooASjqOaKKAOO1TwPbRq11oFvBb3S8Lbs/lwMDgEZCMUHG7CgAkcjkmsW7tLixeRbmF4ghUF2U7DuOBhuhySB16kDrXpVMlijnieGVFkjdSro4yGB4II7igDzB3SKNpJGVEUFmZjgADqSayt0+txo0MsltpzjO9crLMOemcFF756ntjv3+o+AdC1AynZdW5kXbi3upFjXAAG2IkxjGBxtwe4OTnE1bRbvQbZrmecXVkjANOE2tEuDlpB0wCBllx97lQATQBnQQRW0SxQoERegH8/c+9LLfQ2fl+fKqeY4RATy7HoAO5qrd36xXCWcGJL2VSyR4JCr03Njoufz6CltLIxN59w/n3ZBBlI+6Dj5VHYcDp1xk0AWYre71KfdfSNBaI+UtYn/ANbg9ZGHUHj5BxjrnOB0tmscMSRRIscaKFVEGAoHQAdhWLA+DitSB6ANqF60ImrIhetCF6ANONqh1bTIda0i50+d3RJ02iSM4eNuqup7MpAI9wKWJqtIaAOT8LXchtpLCe1ks5of3i2sv3oo2ZgF4ULtDpIq7ePLEZ71v1x2vBvDfjqDVMEWN+hMmMnbINiy8ZCqDGscpPJAtpP7xrsaACkoooAKSiigApKWkoAKSiigApKWkoAKSiigApKKKAEooooAu0UUUALRRRQAtFFFAC0UUUALRSUtAC0UlLQAUtJRQAtLSUUALRRRQAtFJRQAtFFBIAyTgCgBax9c8T6X4fi/0udXuiFMVnG6+fLucINqkjjcQMnAHciuV1j4gnUWvtJ8LbjfJEGj1CWI/Z+SOUOCGyN2GI2k4I3gEVkppyyXEl3fO13cSSi4/fkSCKTHJjyMgcnHoOBgAAADtQ1XXfFFyrvPNpelDe0cVvK8U+QcIX4GeAWKn5fnAKsV3FbHS7HTRJ9jtooTJt3lFALYGAPoB0HQdqt0UAFFFFABRRRQAUUVkXviKztbw2MCT318MbrazTeyA92JIVP+BEUAa9FYLTeK7nY0NppVkpGWE8zzuPbChR7dT+NIy+L0lUrLoc0fG4GOWIn2B3Nj64/CgDformz4qk04geINLm05CcC5RvPg9ssoyue2RXQwzRXEKTQSJLE43I6MGVh6gjrQA+iiigAooooAzLrR4XtwlpFaR4lacwy26yQSuVwS6dyQeoIPv1B5+CDVfDp8rT3e6Gx5jpEuXyo25FtKF6DLYRsHAAAJOT2dNdFkRkcZVhgigChpetWerKwhZo54/wDWW8w2yJ7kenoRkHsa0a57WNENy4u5Lm5NzDvaG/V3aazjyG8uOJMCUH5hhucMPvAYptj4gmtXt7fXFWFLov8AYdQJVI7xFK4bZkmNiHQ7W7nHB+UAFLxH5K6rctPcC3TyoFMuQNubbUumWXnOMfMOe4r3evnzxbqUum319dwYM0H2Vk3Z4P2fUOeCCMZ6ggivoKgAooooAKSiigApKKKACkoooAKSiigApKWkoAKRgGUqwBUjBBHWlpKAPKf7Jh0LXNTsERRIZFmVsctAwIjHsFCtGB/sE/xVYro/GtiBBbawq5a0JjmI/wCeLkZPUD5WCMSeih/WucoAchw1aNu/SsyrcD80AbkD1owvWLA9acL0Aa0TVcjas2FquxtQBU8R6Uur6LLELO1u7mEGa1jugTGZgDt3YPQ5IPsTkEcVleFNTj1HSNiTGZrSQ25kMm8uoAKMWwAWKFC2OjFh2NdUprzqNZfC3xCmtGVRpupfPAwB+TcxJU9gFmdhxyTdoO3AB21FFFACUUUUAJRRRQAlFFFACUUUUAJRRRQAlFFFACUUUUAXKWkpaAClpKWgApaSigBaWkooAWiiigBaKSloAWikpaAClpKKAFooooAWikrN17XrDw5pUmoahJtjXhEXG6RsE7VBIGcAnkgAAkkAEgAsalqdnpFjJe386wwJjLEEkk8BQByzE8AAEk8AV5Vqesa346lEcsB0vQ4riSKazkZvNuApwC5XCsCMjaCyDnO84KEkl54ymXUNdtofsez/AEazzJtXJJ3FWIGcNtyVBYc/KDtGxQBXsbK306zjtbVNkKZwCSTyckknkkk5yasUUUAFFFFABRRRQAUUVg6xNJqV8mg2jsodRJfzJnMUPZQezPggdwAx9KAI5Lm78RzPBply1rpcTmOe9j4edh1WE9gOQX9eF6ZrasrC1063EFnAkMedxCj7x7knqSe5PJqS3t4bW3jt7eNY4Y1CoijAUDoBUlABRRRQAhAYEEAg8EGuXutDudBnbUvDaqsQDPc6XkiOfvmMc7H7cDB46d+pooAo6Tq1nrWnx3tlJvjbgg8Mjd1YdiPSr1crq1rL4e1Zdd021aS3uJAmp28IJZ8nCyqvdgTzgZOfqa6iORJY1kjdXRwGVlOQQehBoAdRRRQAUUUUAFZ2o6Ut7a3VvE6QJfFVvcRgmaMKVx7MAeG5xgZBHFaNFAHB3NmfD13HPbzXDWkcqysxV7m7s0WKWJTKEKjysyuVYENjAOf4ffoJ4bq3juLeWOaCVQ8ckbBldSMggjggjvXm7wAzfaIj5N1t2CdFXftyCVyQcqSOR0qroep6n4dvblrOxj/s0sCNCt23zKgyHng5+bPysUwCSzcAgs4B6tSVU03U7LWdNg1DTrlLi0nXdHKh4I6H6EHIIPIIIPIq3QAUlFFABRRSUAFFFJQAUUUUAJRRRQAlFFFAEVxBDd20ttcRrJDMhjkRhkMpGCD7EV5lHBJZPLp8zu81m/kM7nLOAAVcnAGWUqxx0JI7V6jXHeMLIW97b6qqgLKFtbhvTkmIkkgAbmZehJLp6UAYdSRNg1HSg4NAGrbv0rTgesOB61IHoA2YWq/E1ZML1fiagDSjNYPjew+1+HJrgXE1v9kDTyPBCskjRhSWVQcfN0YEchkU9q2o2qwp4oA57QdT/tfRbe7bYJSCkwTO0SKSr7Seq7gcHuMHvWjXFeGbWbwr4ivNAljn+wyviynlB2vtQFEDH7xEQCYHQWxPeu1oAKSlpKACkpaSgApKWkoAKSlpKACkpaSgApKWkoAKKKKALlFFFAC0UlLQAtFJS0AFLSUtABS0lFAC0UUUALRSUtAC0UlFAC0UUUADMqKWYhVAySTwK8mu7yfxb4jXVZftEWk2gK2MLlNk24MrOycsDj+9gjOMDDbuh+JOpsmn2OgRrNu1ibyZXi4KwjlxkgjJH8JHKiTuKyrO1isbOG1hz5cSBQWOSfcnuT1J7mgCeiiigAooooAKKKKACiiigCC9vIdPsLi8uCRDBG0jkdcAZNZ3hyynt7F7y9XGoX7/AGi4H9wkfKnrhVAX8D61D4iH2650vRsEpdT+dONuQYYsOQfq/lr9GNb1ABWbqGv6TpcyQ3t/BDKxGIy2WAPcgcgcHk8VpVzHgP8A0jw0mqSjN3qEsk88ndjvIA9gFAAHagDore5gu7dJ7aaOaFxlZI2DK30IqWsOBxaeMZrKFVWG6tPtbqP+equELfiCuf8AdHvUHjGeQWOn2SSNGmoahDaSsjEN5bZLAEdCQuPxoA3I721luJLeO5heaM4eNZAWX6jqKnrKPh3SkhVbSxtrSaIHyZoIVV4m9QQPzB4PQ5Bp3h+/fU9AsruRg8jx4d1GAzA7SQMDAJBPTvQBouiSRtHIqujAhlYZBB7GuZ8Kl9Lub3w1O5b7EfNs2bOWtmPy8452nK59vauorm/EDvp/iLQdTBHktK1jMC5HEuNpAzjhlGf/AK3AB0lFFFABRRRQAUUUUAFQ3MDTwssVxLbTEYSeEgPGfUGpqKAOf0vU7vwhr17Np2mxppvlNPd6bFcbfMRcs93GHwu4KNpjTGPkB4IKetabqVnrGnQahp9wlxazrujkToR/MEdCDyCMGvPbq2M4jkikMN1C2+CcKCY3xjIzx3II9DXIrPrOhXgl8MeTaS3LrHex3E4mK3Q8yRlz97yyhUl3BwGUkqd7KAe9UVyHh/xzb3sy6XrUR0zWolUTQzAIrMWZRsyTkHCnIJX51UMxzXXUAFFFJQAUUUUAFJRRQAUlFFABSUtJQAVU1Kwj1PTLmylZlSeMpvQ4ZD2ZT2IOCD6gVbpKAPL4PP8AJC3SqtzGTHMqghRIp2ttzyVyDg9xg96krR8VWg0/xBFdKoWHUhtY8D9+i8e5LRr9AIfes6gCaJsGtKB6yFODV6B6ANyB60YWrGgetKF6ANWJqtoa4y+8c6Np9y1nC82p6gpINlpsRuJQVIDbgvCYz/ERUtpL411S9hkki03Q9PUqzxMTd3L4IJXI2ogIyMjcRQAvj+ykW2stYs7d5b61mSJCsuxV3yJhm4yRvVFOMYR5PU1s2N3Hf2FveRBhHcRLKgdcMAwyMjseaxW+GehXsZ/tifVNYuBv8u41C+d2h3gA7FBCIeMgheD9BWL8O7+5tkvPDWpeWl/p0jRFVQJv2bQzhSdzBg0cpcgbmnOOlAHdUUUUAFJRRQAUlFFABSUUUAFJRRQAUlFFABSUUUAXKWkooAWiiigBaKSloAWikpaAFopKKAFpaSigBaKKKAFopKWgApaSigDym9nOsfEbVb3zYpbfT41srcxs3B/5aBgeNyuHGR2YA9K0aw/Cl1HqWjnVow6nUpnupEZlIV24bbt6DcCcHnJOec1uUAFFFFABRRUc1xBbqGnmjiViFBdgoJPQc96AJKKajrIiujBkYZVlOQR6inUAFFFFAGFaEXfjPUpiG/0G2itV9Nz5kf8ATyvyrdrgdE1jUY/Hc9lMpWyvprp1Yr/rHjbyxz/srF0Hr9K76gArjfB+r6dpHhe003U762sb213xyw3MojYEMf7x54wePUUzSJPEOtPfA+IFs7q0uWglt1s43VcfdYZ+baRzz71qjSvEXHmeILSUA5HmaYD/ACkFABZXcWpeLJbmzmtri0isFTzoir/O0jcBh7LyM+lV/GjKn/CPyOcRprMBZicBRhxkn0yRV37J4ihiCW99pGB/CdPkQfpKaqXFv4suIWhnj8PXMLjDRyJKA31ByKAOj86Lyml8xPLUEl9wwAOvNZPhO2ktPC2nxSsGcx7ywzzuJYdQD371iR+GbkSB5fC/hZiDn927IPy8oitiS98RQjCaFYyADgRaif8A2aIUAblYPjS0F54R1Ac7oY/tCkHBBjIfg4OCdpH40wax4hDYk8Kvj1jv4j/PFLc67NDp80mq+H76C127ZWMsDqFPHOJM9+woA19PuxqGmWt6q7VuIUlAznG4A/1qzXO+BZjN4NsCyhGj3xFAxO3a7KBySegFdFQAUUUUAFFFFABRRRQAVQvre0uHjt9QhEthdlraVSQoR5BsSQMEZg2T5eR0WRs5FX6huoBdWk1uXdPNQpvQ4ZcjGQR0I9aALHhlbXxv4Khh1hRJf2qvayTpIvnxnG3eGUkozLgkZ5yQcjrXOseJfAd0kesCPVfDhkSNL9EWOSDdgDzPmCqox6BTuzuXhDT8JavKPHrPc3SSNrVihliWJV8qeLcu0EHLcpcjJGf3YBzwT2ureJfDmnLPb6pqtgjBCJLaSVWcqRyPL5Y5HbFAGvY39pqVqtzZXEc8LEjchzgjgg+hB6g8irFeYT6PqWiaxJdeCvtkdrE6XFzpslswtpEkC7zCTgMQFU7AeMEKVyVbvNC1qPXdMW8jglgO5keOVSCrKcEc+474IOQQCCAAadJRRQAUlFFABRRSUAFFFFACUUUUAZXiTS21jQbm0iKC5wJLdnJAWVTuQnHONwGfbIrg7a4W6to51VlDjJRxhkPdWHYg5BHYg16hXnOs2i6T4pnt1ULb36m7gAwAHyBMoH1Kv7mRvSgCKplmSKNpJHVEQFmZjgADqSa56bX2uZ2tNEt/t04yGnJK20RH96TByefurk9elMj8Nm/aOXxDc/2g6vvWBQUt0PBA8vPzY5GWzkHntQBqL4vN3Kbfw/p0+qyAlWnU+XbIQcHMp4YjIOFB4q/b+HdR1iJx4n1QzwyptbT7EGG3HTOWz5j9B1IHJ4wauWzBVVVAAAwAO1akD9KAL+lWFlpVmlpp9pDa26dI4UCr9cDv71sRNWVC9X4moA0ENec+Nlk8NeNdM8RW8ebfUilncogILTpuMbbUG6V2jaaJQeAxjJ6DHoUbVneKdEHiTwvqGk+YYpJ4v3MoYr5cqkNG2Rzw6qfwoAkR0kjWSNgyMAyspyCD3p1cl8P9cGq6F9mkhNtdWeEltiEUwnJDJsX/AFaq6yIqnnaik9c11lABRRSUAFFFJQAUUUUAJRRSUAFFFFACUUUUAXKKSloAKWkooAWlpKKAFooooAWikpaAClpKKAFoorO1bWbfSUjVke4uZQxhtYWQSyhcbiodlGBkZ54yKANKiueg8UGXG/RNSg4/5aNAf/QZTSzeMdOtopnmgvY/KRnYvbsF+UEn5/ujp1JxQA7xR4v0zwnbQy37M0k7lIoYyN7YGWbkj5VHJPbI9RXnmo/FXXLy3a70mztbO0WHeq3UTSySnGSRhlCr6ZGT1OM4HmGs6jLrmp6hqt5Kkc1/ciIu6hhHHkAjdgAAJtxkZIAz1qe9kkOn3LR+I1kURMSoSIlhg8cYoA9R8PFTocGzG0M4ztxnDsCTkkknqSSSTyeTWpWT4ZkWbw9ayI5dW3kMe/ztWtQAUUUUAFeX/wBoWOoXs2rapAZi13HbIksgQRhjJjLEELGFTB6BmLluMbfUK5TUPDV8moT3OmzKYp8l4JJdm0lixA3JIrKWZm2lMhmJDDJFDBEXh2X7FeWUFuMWF7AJEjxho2dfNG8AYzjcCRjPHXHHYVgaNoVxbalNqmoypJeSKUCoSwUHbkliAWYhVHRQAoAHUnfoAKKKKAPItNuX/wCErtdSBG23lzKWPRZbqeMnPt5oP4V67XmPh/SkvNZ1jSZyFWexnjBAztxdTLuH0Iz+Fd1oGoyalpMb3AC3kLGC7QY+WZOG6dieR7EUAZ+saVqFpqv9vaEFe6KhLuzd9qXaDpz2cdj/AE4N3R/Emnaz+6ikMN4v+ts5xsmjI6gqefxHFa9UNS0TTNYVRqFlDOV+67L86854Ycj8DQBfornT4amsxI9h4i1S1XH3ZpFuI0AHYSAkfnS22m6xJuz4skmUfIxjtIQVbOeDggHGBgg9/UYAOgLBVLMQFAySe1cjrviG6vtJ1BvD0oEFrbyyzajtygKqSEizw7Ejlhwo9TitFfCVjK+7Ubm+1TDhwl7OWjBH/TMYT8xUviw7fB+sYB/48pRx/umgC7pNxJdaNY3E3+tlt43fA7lQTVXxOXXwrqskbtHJHaSSI6nBVlUsCD65Aqxow26Fp6+ltGP/AB0VV8WPs8IawcgZs5V591I/rQBR8FEfYdURVCqmqXKhR0A3V01cx4IO/T9TkwAJNUuWGB/t109ABRRWfrs81r4e1K4t22zxWsrxt6MEJB/OgCK58S6PaXTW0t6nmoCXCKziPHXcVBC475xitKKWOeJZYZEkjcZV0bIYeoIrgLa3ija3isdLguYlnlCP5TzM3lzbAiyKdsZ8tfMLHhic4Oa3PCsa2t1qNnamR9OUpLbuc7DuLhtvA4+UNgZGWzxmlcdjpqKKKYgooooA57WVEcWmPfoqaTZauTNHLFvinhn8tHkZuiFTPIAp5I5H3a9d0/RNL0pSunadaWakYIt4FjB/ICvGPF2n/wBq6PqdpKqwLCy3cNyIsuSkE0jqp9T5CDg559hXqemPrWpaZYXUl/BBHNZ5dYoN0m9h8rh2O0YBBwUIznkigDosAVwrTW2gfEhrKAyCPVwtw8eRHDFKVcM3+08nkphcZ+WRgeWptyfDmgahPD4h8ZXM9xdwtG9vqOoKiBG4J8tAirnnBx64rjdV1rw1D8VfCsmm6vpS6baWJieVLtPLjVd+1WbeMY7A569KAPZaKzLXxHod9/x6azp1xxn91dI/H4GtLOeaACiikoAKKKKAEooooAKSiigArm/HGlR6n4cdn87No63H7lyrbVPzgbQWOU3cDk9MjNdJSUAeYwQQ2sCQW8SRRIMKiKAFHsBUlEtkulX1xpanC25zCuFH7lslMAHO0DKZOMmNvrRQBZgfmtSB+lYiNhq0rd+lAG3C9aMLVjQP0rShegDUjarSGs+J+OtUV8U6fNLNBpgl1S5hwHislDgEnGDISIwRgnBYHj14oA5PUlj8JfE3zsOljraGeNUGVEw2rcDYuAMqIZmkbOBFJ/eNdzXM+NtH1nxH4XmdtPs1mspPttpalmneVkAIVgMLl1MsZQh1+Ycmr3hjWYtd0KC9i2hW6J5gdlQ/NHvwThihRipORuoA2KSiigApKKKACkpaSgApKWkoAKSlpKACkoooAuUUUUALRSUtABS0lFAC0UUUALRSUtAC0UlFAC1xmpzPL4uui4Oy2tooot0ZGCxZnIYqMg/uxwxGUxwQa7OvNrucR+L/ABFH8u77VE/ytk7TbRAZ545U8cevfJANfzh61zHj69WLwyUaREEs6A7s87cyYGO/yd+MA9eh0/tPvXLePppZPD4SNmwzsGXZuVv3b4DHsM45+g70AefaRCLq4t0lIljjjeY/KApYsUU49dqt+daOp6dYjTLt/sUG4QuQREuQdp6cdaqaA6i7mjyhPkJjZ0OHkzj/AL6FaercaNfHn/j3k6f7poA7zwpCkHhfT44yxQR5BbrySf61s1leGm3+GdNcFiGt1OXGCeK1aACiiigAooooAKKKKACiiigDzvRRLYfE25jlOVnN1Agz0+ZLgf8Ao0/nXRaiToGstrIBOn3YSK/AP+qYcJN9MfK3ttPY1zfibbpHji21H5wPOt7lpMfKkZzBNz9DB+deiOiyIyOoZGGGVhkEehoAdRXNo0/hQCBo5rnRN37uUEu9kP7rDq0Y7N1UcHgZroIJ4bmBJreVJYnGVeNgysPYjrQBkeMJDH4N1hgcZtJF/MY/rVDwnbR2eo6hBCY0jFtaMYY1ICuUbLEYAycDkc8c1Y8eNt8D6sc4/c4/8eFM0BdnijXV/uw2a/lG1AHS1geNm2+CtWP/AE7kfnW/XM+Nri2l0ObR/PxfX4WOCFF3u2WGTtHO0AEk9OKAN6wXZp1qoGNsKDHpwKyvF4WTw7JbEqPtU8FuN2f45VB6exJ/CttF2IqjooxXE/Ea6Q2UVlkfJHJdSHdgphfLj4GTzJIuP900AangIP8A8IZYyy5Ms3mSuT1JZ2P8sV0lVNLs/wCz9IsrLg/Z4EiyO+1QP6VboAKQgMCCAQeCDS0UAcyfCktvKPsF+sMSrsVZUlLKnZNySpuVRwocMVHAOAMamiaLb6HYfZoCzszb5JGABdunQYAAAAAAwAK0qKACiiigAooooAx9RUwaZ4jm8t7Xz7N085G3/bNtpcny2X/lmF+9nuQBXodneQ6T4Mt724z5Npp6SybBk4WME4Hc8cCvH9XXVrHVtfkTemm6jptyr7SCJPKs5Tg9xhiPSul+K95JD4S0HRoV3zXc6O8ZcoHjhTcwOP8Aa2cEEfjg0Aeetp0GrPJqOq2cT3947Tzkg5DMc7eTnAzj8Kb/AMI7pQOVtiv+5K6/yNNOoaqDzo6n/dul/qBT01G+z+80e4H+7NEf5sKAKuo6Vp9tbxsQc+YNizzSOh6kgru9A30ro/CmreIII2a01y5WwJASNgrgADARVYFY1HooHYdueO1W5lvtrmGWOHy2GxhjALFWOQSCdiSfTIxnNd1p8Q03SI1fLGKPdIVGSzdWOPUnP50Aen+FvEh1yGW3ukSLUrYL5yIflkU5xIg6hTg8HkEEZIwx6GvK9Hh8WabqUN/BDpxt2U+Zay3ckbFSDhWwjLuB2nPOMMBwc12EOvauwHn6VYoe/l37v/OEUAdJSVzUviyeGUw/2DfXE21nWK0eJ2dF+8wDMvAyPfLKOprdsb231LT7a+tJPMtrmJZonwRuRhkHB5HB70AWKSlpKACiikoAKKKKAOX8YWRK2upR5zC/kzABjujc4BwOpD7eTwAznjmudr0S6tob20mtbmMSQTxtHIjdGUjBH5GvN445rdpbS5kD3NrIYZWyMsR0YgfdLKVfHYMKAJKt271nXN3b2UXmXMyRITgFzjJ9B6mq8F5qF2yG2t/ssJIJkuk+Zl9kByD/AL2MZ6dqAOna+gsoGnuZlijUElmPoCT9eAT+FCapqd7uTS7ARqsoX7TfEojLk7mRF+ZunGdgOQQSKz9P063hkSeUvc3Krt8+chn/AAwAF/4CBXQwPQBHF4ejvVB1u5k1MnG6F/kt+Mf8sgcEZGfn3dTzjiumtkjhiSKJFjjQBVRRgKB0AFZ0LVfiagC8przbwwy6T4x17w9FgW1rP+6jjVYoYEkHnxIiZyWPmXAJHGIV4XgV6Mhrzfx1K2lfEPw9qDXTKl0qQRwiBSDKs6R5Zuv+qup8cjBGeckEA7iiikoAKKKKAEooooASiiigBKKKKAEooooAt0tJRQAtFFFAC0UlLQAUtJRQAtFFFAC0UlFAC1x/ifw/eS6qdY06F7p3t1gmtldVY7WJRk3ELn94+7LDgDHIwewooA8y+w+IMnPhjUAB38+1/wDj1Yfi3RdXutCkaXRZ4RATIWneLaPlZezkH73Q5z0GTgV7TUF9Zwalp9zY3Klre5iaGVQcZVgQRkdODQB8jWc0fmWpuZjbRPC4Do7RbW3k4LcdRjg56fnZvjZf2fc+Xrc0jeS+Izdhg3B4x3zWx4l0C68D+Ixb3uDbvIZIZhnbLEwwT16qQCw5xknoRSX1rDc2UyHyE8xColkwFTIxknsB60Aen6HClvoOnxRxzxIlugWO4/1ijaOG9/WtCsvw27yeFtIklZnkayhLMxySSgySfWtSgAooooAKKKKACiiigAooooA4/wCIWmC80mG4PSNjBIWbCqkuFDH/AHZBE30U1seF9U/tjw1Y3rZ81o9koPUOvytn8Qa0L20jv7Ge0m/1c0bRtwDgEYzzxXDeA9RktNXv9FvOJpnefcTnM64WYZwOpAcAfwtQB6DWJN4cjikln0e6k0u4kO5vIUNE59WiPy/iMH3rbooA4vxZD4iuPCupWlxBp80bR7jcW8jIVVfmJMbA9h2Y1Fomq6lc6lrGpWOjm6+0SRRZFyiRoUjB6n5ud/8Ad/wHTeIyB4X1YnIAsps4H+wa574ars0fVF9NTlH5KgoA1ntPEmoMyXF9aabbk8iyBllYf9dHAC/XYau6XodhpAZraItPJ/rbmVi8sh7lnPJ6Zx09q0aKACuC1a3mv5rvVI4ZJ4ItZt0kXAJNvAMMFHceaX4HJ5rva89vt1t8Hb1Jc+ZH5sTkHGWFwVJ/E80AehUUgAAAHQcCloAKKKKACiiigAooooAKKKKAOf1MeRaeJjia0N1pd2fk/eLfBLbq/wDzz2buP72aPjA0kniLQrKGdoHhtJ5EkVVY8sikEHP90c4HQ8nPGdq51Gxm8S7FaOyv9NvWkKkES7LaFVLemCzAfU1o/F1AnjLQpdpBks54y2Dg4ZTjOff079+wBwP2fVR01YH/AHrZT/LFSqNVXrfWz/71qf6PVqigDnYrSS5ukR03Rs4jLAhRlRsYkepaRuPyJ6n0gQ/aZbWHzPLDXEbFsA8KwbGPfbj2zntXAMGh1aNWhDI1ypQ5xgF4Tnjr8yt+WK7O4meKbTZE+6t7GHPoGyv8yBQB6H5/vR5/vWV9oNL9oNAGx4JVLrVvEWpb9zC5jsVH91Y4w/r/AHpX9OlW/BiJDoc9rGCI7bUb2FFznaouZNo+gXA/Cq/w9CLp2rBUZWOpys+WJySqHPIGOCOBke/pY8GyJcaDLdxg+Xc6hezISCNyNcyFW57FcH8aAOgoopKACiiigApKKKACuF8eW95aXFtqGnrGWuiLWQyltkb8lJCBxj7ynuxMYyK7qqOrabFq+lXFhMzIsyYEi43RsOVdc/xKQCPcCgDzS00qKCZbm4ke7vACBcTAZUEkkKBwo57dsZJwK0BwaigabDw3Kql3A5iuEU8K46474IwwzyVYHvUtAF23k6VqQP0rCifa1alvJ0oA3IXrQhasaB+laUL9KANSNq4L4vb7fw/Z6jDbPNNbvdJlWI2JJZ3Clj7A7T68cda7dZFRC7sFVRksTgAV5d8Z7+x1rwrYWVjdxzSDVELSRbmRNquHBdQQGXdkr97AJxwaAPSs5GR3opkO4QRhgQwUZz64p9ABSUUUAFJRRQAUlFFABSUtJQAUUUlAFulpKKAFpaSigBaKSloAKWkooAWiiigBaKSloAKWkooAWikooAR40kGJEVxnOGGa828TfCzw5HaXeqW817ZLbxNL9ljmBtmIycMjZ+TttBUY4GK9LrL8SB28NakE37/s7kbOucdvegDhdGiSDQ9PijjmjRLaNVScYkUBQAG/2h396u1R0Xf/AGDp3mM7SfZY9xkOWJ2jOT61eoAKKKKAAkAEk4A6k1x/9v6vqu640xraC0STCeao3TApuUfOygMRhsDoHXJyCK6yeFbi3lgckLIhQkHnBGK8vjsktrZtL1JJIDaI0bEeQxKSKkbMPO2gBmRWWRcldxU4OCRjR3uiatNfma1vIDDfW6qZV2lQQ2QCASSOVbuenWteuV8M+dqGrXmrHi2ZTFCwUbZAXLfKepCjaM9GJbHTJ6qgQUUUUAFcH400y5sdSi16wlML7gWkLfLFKAFDN6I6gRt0HCE8A13lNkjSaJ4pUV43UqysMhgeoI9KAM/RdYh1qy86ON4Zo2Mc9vIMPC46qf8AHvWlXE3vhfVNLka50C5kcrH5cMbSASQrkfKu4FZBgAAPggKBu6YjTWfF/mfZjZTE8qJjpg3Z9f8Aj42d+uccUAdD4puIIvD91bzSCNr1GtIyegZ1Iyf9lRliewU1U8EQBNFuLpUZFvbya5QMwPylsKeOMYUdM/Wsqy8Maxq12LjXriRbfkPDJIskkoIwVwoCRqcDhctyfmruEVY0VEUKqjAUDAAoAWiiigDP1LVPsLwQQ273N5cEiGFDjgdWY/wqMjJ56jAJOKwPEVpPZ+A57BgLm6uJgiKwMgLyTbsdOdueMjHyjjtT7bWbTTpL2fVpmk1hZXiW2WPMrRlz5aQrgFlI2nPPOckY4uWmmXmo6xHq+sxxxfZ022dkrbxCSPmdm7uegxwB7mgDoKKKKACiiqWr30mn6ZLcQwmefKxwxA43yOwRB9CzCgC7RXn9pd6le3cUzeIGjurmDfb24+6+5SUO0rsUtwQjMWwM55463QdSk1TTFluFjW5jdo5ljJ2hh0IzyAQVYA9mFAGnRRRQAUUUUAcvq9zENH8WwxvLBIbecSxLlkuSIrX52P8ACVEgUAdck1tfGexuWt9E1O3MP+jTSQlZpAgPmKMY7k/J0AJ79AawNd+22um+JIWLLaXkM8wUEEOVGnxqT6EZkAz6mvW/Enh2w8U6HcaTqKEwyjKuv3o3HR1PqP8A6x4JoA+c/tGpAc2lqx9rlh/7JUZvdSH/ADC0P+7cj+oFX7/wBqOh3slnc6NqVx5f3LuxjnljmX+98mdp9VPT3HNUP7L+doRaa4jp95RFdAr+BHHWgDKuSsVwZ/MzIXZhg4KtlwRwf+uansQfy9CidLm2BRkbOHRjyMg5U+/IBrzzUBa2cZ23EkbqxZkuFYOx46FhnPCnHcgdK9H8M+EPFk9pBHcab9lXA/eXDrGFGcEbQS2QBxwM8dKANbQ/7c1y6ubeGwsFa2jR3ka8cKSxIAH7o8/KT7ceta//AAjninJzaaPjtjUJf/jFddoOiQaBpi2cLeY7MZJpioDSuepP0GFGc4VVGTitOgDhdO0jxbpq6pFbR6bB/aCriZZyxt5MbTL/AKsF/lC4U91HYnHY6fYwaZptrYWqlbe2iWGME5IVQAMnvwKs0lABRRRQAUlFFABRRSUAFFFJQBynizSijf23axSPIihLuNBkvEMkMF6llJzx1UtwxCgYKOsiK6MGRhlWU5BHqK9Jrg9e0ltBle8hy2kucuv/AD5n1/65f+gf7n3ACpVy3lrLvL+10+ES3UwjVm2qMEs7eigcsfYc1zd94qkNwYbeUWkalVkJCmVdxxkliEiGe7kn/Z9QD0KfV7LS4VlvbqOFW4UMfmc+ir1Y+wBNZN/45mVVhs4VtJXYIv2qNpZwTkg/Z05AIBwXZOhyMDnntN0rUdccSafFeSK2xy8UzwRLuUMQ93IDK4OAP3KgYxzyMdbo/wAObeGFP7WljlTCZsbNTFb5ULgOSS82MEfOxBB+6KAODuvEOs+Ltc/svTLaS4uHUhDezLKsC7gd0kKDyQFLAHcHcfKeoAPeeE/A11YXEOreINTub/UkVwkLyboIA237i4AU/L/CABux82AT2lvbQWdtHb2sMcEEahUjjUKqgdAAOBUlABRRSUAFFFJQAUUUlABRRRQAlFFFACUUUUAW6KSloAKWkooAWiiigBaKSloAKWkooAWikpaAClpKKAFopKWgAqG8tUvrG4tJS4jnjaJijFWAYYOCOQeetTUUAeUaRNLZmTRr6D7LdWcjQImAEdFAK+We6hSADwSBkgcga9dN4h8K6V4lh230TpOqMkd1A/lyxggggMOo5+62VPcGsJ/h2Y4/LtNevwPN84G5ZnIYFcD5GQeXtDDZjBJBPQggFaioJPhlqrai95H4vuUJ2OsPkuYxICpbK+byhw+EGMBhyccvTwD4lSTcfF0LoboTsg07aSveIEyNtXHsSPWgCSmSRRygCSNXAOQGGcH1pL7wX4pXUJJrDXI5LcMHjgn2IG+ZcocQsVXBfnLHgepIq/8ACMePxnEuhnNz5nzXT8Rf88h+4H/fXWgC9RVGHw54+S9mlun0M2YO5IbcySSsMj5QW2LnGfmPp0pXsPGKrKV0VW2T7lXdEC8OVG0fvv8AWYJOTgYU8ZwCAXaKypYfG8M9wB4VM0XlboCl1CDvPIVsydgcEgHkHGRg1LZx+Ln0+W5vvDcdvIq/LCt2XctuwAQqHg9cgtjuOuADQorIl1LV4hMf+Eb1JxFZpcDZbzEu7bf3Y/d8kbx7jByBtbFC28Uak6TNd+D/ABDb+Wm5QLCV/MP90fKMH64FAHTUVlX2uJpnnfbrK5tzDbfaHErRLjlQV5fqC6jJ+Xkc8jORafELRLuK7kHmxraw+dIXaM8bgvG1zzlgPxoA6yiuftvGugXdx9ngvllm8kTCONS7MMZIAXJLDuoyRz6Vbj8R6bIszBrpBDGZH82ymTCj03IMn2HNAGrRWcdd0xd++7VPLgFw+5SNsZ6Mcj9OtMtvEmiXaSvBq1k6xLvkPnKNi9Mnngcjn3oA08AkEgZHQ0tVP7U0/wCb/T7X5YhMf3y8Rno/X7vv0p0Go2N0rNb3lvKqjcxjlVsD14NAFmigHIyKKACqGtWM2o6VNb28oiuAUlhduiyIwdM+25Rmr9FAHnUaXFuiJ/ZV8tzZqoi3LI7FkG2Niqp5crICFDeZzjcVHQdf4e06406wkF2ym4nlMsm2RnxwFA3Hqdqrk4AznArWooC4UUUUAFFFNd0ijaSRlRFBZmY4AA6kmgDldb1C1XRdXsfMe1mvLt4EtySyXkg+xtvLHhWCAqF7jPfr6dqOoeJnYJpOk6fGrRK/naheEFGPVDHGrZI9Q+PQmvJdTu9PvfEuiQzPbQpaXI1e9uZn2mBBgRIdx24f5OBz0NejHxStwcWFrfXxZdyNbWzvG/oBLjy8/VgPXFAG1Nb6ncees2sm3ilgRFWzgVXif+Jg77s55ABXge/Ncp4btI734oa9rEVxNIIIltHEyspJCxqHHZgWSYHgYI4B3ZrRmsPEmt26xf8AIFt5QPOkaRXulG7DIoXKKSvIfc2M/dzyOg0XR7PQNHt9LsEKWtuCEDMSeSSeT7k0AaFJRRQAUUUlABRRRQAUlFFABRRSUAFFFFABSUUUAFIQCCCAQeoNFFAHFaj8ObO5Mn2DUbrTw+0J5XzGBAwLJET9xSMjHbj+FQtXtI8BaDo8sFwIZr26g5juL6ZpmQ8ElQflU5GflArp6SgAAAGAMAUUUlABRRSUAFFFFABSUUUAFJRRQAUlFFABSUUUAFJS0lAFuiiigBaKSigBaKKKAFopKWgApaSigBaKSloAKWkooAWikpaACiiigBaKSigBaKSloAKKKKACiiigAooooAWikooAWkoooAa8UcqsskaurdQwyDWe3h7RH379G09t/wB7Nqh3cq3PHqiH6qD2FaVFAGLL4O8LzuHm8N6PIwVUDPYxEhVAVR93oAAB6ACnW3hPw9ZRypZ6LY2qy48z7PAsZbHTJXB7n8zWxRQBzk3gTw7cRyJLZTMssKwv/pkwJQbcDO/OfkGT1OWyfmbOavwm8Fosqppc6CVdkm3ULgb19D+85H1rtaKAOTk+HHhs2E1pDavD5sQh87d5sixgg7d0gbK8dGzjtjAxk23wf0Kzgu4oNQ1NBdReU7L5CkDcDxiIemP+BHvgj0GigDgX+FdsRJ5fifxAjPCsJIlhGEHTpEMH3GD71IfhwUSZbfXL1BLGUJkmnkK/MpypaX5TgMMjuQegIbuqKAPPLj4ea25f7P4t8kPbpCd1k77SAMuuZuGJyc88EA5xkxaf8O/Elkzibxo11G67drWKqy+6sWYA/VWB9uo9IpKAPPJ/CXizyZTb6jaea1sqIsko2rL8mWyIef4+2OB8o3fLm2/hT4kQxziW+0O4Z0xEzzOPLbPU4hG76cV6rRQB59B4f8X+TK1y2kLIAqRpCXkBbjLljt4+98uMjHBboYn8KeLbudoZrjR1tGc5kZZG+Qr90wjG454OZADz8vavRqKAMDw94P0rw5EWhja6vnYvLf3WHuJCcZy+OBgAYGBx65J36SigAooooAKSiigAooooAKSiigAopKKACiiigApKKKACkoooAKKKSgAoopKACiiigApKKKACkoooAKSlpKACkpaSgAoopKACiikoAKKKKALVFFFAC0UlLQAUtJRQAtFFFABS0lFAC0UlLQAUtJRQAtFJS0AFFFFAC0UlFAC0UlFAC0UUUAFFFFABRRRQAtJRRQAUUUUAFFFFABRRRQAUUUUAFFJRQAtJRRQAUUUUAFFJRQAUUUUAFFJRQAUUUUAFFJRQAUUUUAFJRRQAUUUlAC0lFFABSUUUAFFFJQAUUUlAC0lFFABSUUUAFJS0lABRRSUAFFFJQAUUUUAFJRRQAUlFFABRRSUAWqWkooAWiiigApaSigBaKKKAFopKKAFooooAKWkooAWikpaACiiigBaKSigBaKSigBaKKKACiiigAooooAKKKKACiiigAooooAKKKKACiikoAWikooAWkoooAKKKSgBaKSigAooooAKKKSgBaSiigAoopKAFpKKKACiikoAKKKKACkoooAKKKSgAoopKACiiigApKKKACiikoAKKKSgAooooASiiigApKKKACkoooAKKKSgAoopOaALVLSUUALRRRQAtFJS0AFFFFAC0UlFAC0UUUALRSUUALRSUtABRRRQAtFJRQAtFJRQAtFJS0AFFFFABRRRQAUUUUAFFFFABRRRQAUUUUAFFJRQAtFJRQAUUUUAFFFFABRSUUALSUUUAFFFJQAtJRRQAUUUlAC0lFFABRRSUAFFFFABSUUUAFFFJQAUUUUAFJRRQAUlLSUAFFFFACUUUUAFJRRQAUlLSUAFFFJQAUUUlABRRRQAlFFFAFqikooAWiiigBaKSigBaWkooAWikooAWiiigApaSigBaKSloAKKKKAFopKKAFopKKAFooooAKKKKACiiigAooooAKKKKACiiigAooooAKKSigBaKSigBaSiigAooooAKKSigBaSiigAoopKAFopKKACiikoAWkoooAKKKSgBaSiigAopKKACiiigApKKKACikooAKKKSgBaSiigApKKKACiikoAKKKSgAooooAKSiigApKKKACiikoAtUUlFAC0tJRQAtFJS0AFFFFAC0UlFAC0tJRQAtFJRQAtFJS0AFFFFABS0lFAC0UlFAC0UlFAC0UlLQAUUUUAFFFFABRRRQAUUUUAFFJRQAtFJRQAtFJRQAUUUUAFFFFABRRSUALSUUUAFFFJQAtJRRQAUUUUAFFJRQAUUUlAC0lFFABRRSUAFFFFABSUUUAFFFJQAUUUlAC0lFFABRRSUAFFFJQAUUUUAFJRRQAUlFFABRRSUAFFFFAFmiiigApaKKACiiigApaKKACiiigAooooAWiiigAooooAKKKKACloooAKKKKACiiigAooooAKKKKACiiigAooooAKKKKACiiigAooooAKKKKACkoooAKKKKACiiigApKKKACiiigAooooASiiigAooooASiiigApKKKACiiigBKKKKACiiigBKKKKACkoooAKKKKAEooooASiiigApKKKACiiigBKKKKAEooooAKSiigD/2Q=="/>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12" cstate="print"/>
          <a:srcRect/>
          <a:stretch>
            <a:fillRect/>
          </a:stretch>
        </p:blipFill>
        <p:spPr bwMode="auto">
          <a:xfrm>
            <a:off x="411989" y="6036484"/>
            <a:ext cx="726127" cy="679012"/>
          </a:xfrm>
          <a:prstGeom prst="rect">
            <a:avLst/>
          </a:prstGeom>
          <a:noFill/>
          <a:ln w="9525">
            <a:noFill/>
            <a:miter lim="800000"/>
            <a:headEnd/>
            <a:tailEnd/>
          </a:ln>
        </p:spPr>
      </p:pic>
      <p:sp>
        <p:nvSpPr>
          <p:cNvPr id="51" name="Textfeld 50"/>
          <p:cNvSpPr txBox="1"/>
          <p:nvPr/>
        </p:nvSpPr>
        <p:spPr>
          <a:xfrm>
            <a:off x="7466701" y="6596390"/>
            <a:ext cx="1677299" cy="261610"/>
          </a:xfrm>
          <a:prstGeom prst="rect">
            <a:avLst/>
          </a:prstGeom>
          <a:noFill/>
        </p:spPr>
        <p:txBody>
          <a:bodyPr wrap="square" rtlCol="0">
            <a:spAutoFit/>
          </a:bodyPr>
          <a:lstStyle/>
          <a:p>
            <a:r>
              <a:rPr lang="de-DE" sz="1100" smtClean="0">
                <a:hlinkClick r:id="rId13"/>
              </a:rPr>
              <a:t>Link zu Energie-Erklärung</a:t>
            </a:r>
            <a:endParaRPr lang="en-US" sz="1100"/>
          </a:p>
        </p:txBody>
      </p:sp>
      <p:pic>
        <p:nvPicPr>
          <p:cNvPr id="4" name="Picture 2"/>
          <p:cNvPicPr>
            <a:picLocks noChangeAspect="1" noChangeArrowheads="1"/>
          </p:cNvPicPr>
          <p:nvPr/>
        </p:nvPicPr>
        <p:blipFill>
          <a:blip r:embed="rId14" cstate="print"/>
          <a:srcRect/>
          <a:stretch>
            <a:fillRect/>
          </a:stretch>
        </p:blipFill>
        <p:spPr bwMode="auto">
          <a:xfrm rot="5400000">
            <a:off x="3352756" y="4677913"/>
            <a:ext cx="1613021" cy="4359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ppt_x"/>
                                          </p:val>
                                        </p:tav>
                                        <p:tav tm="100000">
                                          <p:val>
                                            <p:strVal val="#ppt_x"/>
                                          </p:val>
                                        </p:tav>
                                      </p:tavLst>
                                    </p:anim>
                                    <p:anim calcmode="lin" valueType="num">
                                      <p:cBhvr additive="base">
                                        <p:cTn id="11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6" grpId="0"/>
      <p:bldP spid="23" grpId="0"/>
      <p:bldP spid="42" grpId="0"/>
      <p:bldP spid="43" grpId="0"/>
      <p:bldP spid="44" grpId="0"/>
      <p:bldP spid="45" grpId="0"/>
      <p:bldP spid="46" grpId="0"/>
      <p:bldP spid="47" grpId="0"/>
      <p:bldP spid="48" grpId="0"/>
      <p:bldP spid="49" grpId="0"/>
      <p:bldP spid="50" grpId="0"/>
      <p:bldP spid="52" grpId="0"/>
      <p:bldP spid="53" grpId="0"/>
      <p:bldP spid="54" grpId="0"/>
      <p:bldP spid="55" grpId="0"/>
      <p:bldP spid="56" grpId="0"/>
      <p:bldP spid="57" grpId="0"/>
      <p:bldP spid="58" grpId="0"/>
      <p:bldP spid="59" grpId="0"/>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pic>
        <p:nvPicPr>
          <p:cNvPr id="3" name="Grafik 2" descr="abacus ewall logo2.png"/>
          <p:cNvPicPr>
            <a:picLocks noChangeAspect="1"/>
          </p:cNvPicPr>
          <p:nvPr/>
        </p:nvPicPr>
        <p:blipFill>
          <a:blip r:embed="rId3" cstate="print"/>
          <a:stretch>
            <a:fillRect/>
          </a:stretch>
        </p:blipFill>
        <p:spPr>
          <a:xfrm>
            <a:off x="7277033" y="172726"/>
            <a:ext cx="1728744" cy="31637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0"/>
          <p:cNvSpPr/>
          <p:nvPr/>
        </p:nvSpPr>
        <p:spPr>
          <a:xfrm>
            <a:off x="0" y="88900"/>
            <a:ext cx="9144000" cy="800099"/>
          </a:xfrm>
          <a:prstGeom prst="rect">
            <a:avLst/>
          </a:prstGeom>
          <a:solidFill>
            <a:srgbClr val="1A2E44"/>
          </a:solidFill>
          <a:ln w="12700">
            <a:solidFill>
              <a:srgbClr val="1A2E44"/>
            </a:solidFill>
            <a:prstDash val="solid"/>
          </a:ln>
        </p:spPr>
      </p:sp>
      <p:sp>
        <p:nvSpPr>
          <p:cNvPr id="1026" name="AutoShape 2" descr="data:image/png;base64,iVBORw0KGgoAAAANSUhEUgAAB34AAAPACAYAAADaMNiTAAAAAXNSR0IArs4c6QAAAARnQU1BAACxjwv8YQUAAAAJcEhZcwAAEnQAABJ0Ad5mH3gAAP+lSURBVHhe7N19XBV13j/+FymIHkW0FSHEQIjyZhfRQBMt2TI2ljUxC1zNFuW68CLNX3m50o16FeV6880yi41rCTfDSzSVNGJDSyzFG0iQTbwhEBKRG29A9Cg34vz+mJlzZubcAAoK8no+Hueh5zOfmTNnbs5nmPd83h+bPq80CSAiIiIiIiIiIiIiIiIiok7rPm0BERERERERERERERERERF1L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EhERERERERERERERERF1cgz8tpgNstfeh9JoG+2ENjE/+j7Urr0PH2snEBERERERERERERERERE1484HfsPFAKe519cTjdOzw7UzGslB0q8naqeYJ9fXvlo6PxERERERERERERERERFRR3bnA7+SH1JuwmGB+vWnvQCSBZwC8PAQSz1rbfD0IAB6Abv2aqdpTLRB6dr78N4gAW9qPmtDpbZyJyV9RwaxiYiIiIiIiIiIiIiIiLquuxb4tUzA4UoAA23Mpz2eCIzUAZfPAuu001RskB1qA5wS4PCGYFJ33nIp0ExERERERERERERERERE1Ml1wMAvMO+0+O8YM+me5w+zQV8AR48L2kkqH79hg4f1AlbFWa9HRERERERERERERERERNTZdcjAL5IF/KA3l+5ZSvNcKTTTW9cGYwYCp/5t2tPXPBt8vVwzBvByG8zXVjPLzLxvSOstjVdskoZZSs9sbRxjWBib2Lgs6XNDxUD4E6Hi9NJo5Tazsm4KH78hlSvGXzbb27qF5gfa4Jv54mtrlA1+/4jpZ7akDhERERERERERERERERG1TMcM/ELArrNm0j1LaZ5PnW6mF2+4DR4GUFGhnWBBuA1GnhUUYwALOKWzwXtmgqRqNshea4MnoBxDWByj+PbZYJZmbOINlWKAV9wmAv70xk04pAi4rBgz2U3u4TzRBqVrbfDEVc33GmhjPqjd2walQ4x152mnt0JdI/DmVwL+uE7AyQrg+VHaGoBjL2OdHwqAlx4DRrppaxERERERERERERERERFRS9y1wK/cQ9Xw0gQj1x0XA5rKdM9ymufDyYqKbSFZETAFAAjYcApAb5gGSBXkdNJvqsYQFuC3vJnAdIsI8NOMTTzvgLhNHtT2IDbj43E26FspwEG1LgL8UgRc1tlglra3sQ7Y0SbrDfxjv4CjpeL/T1YAdt1Ng7qx3xjrVF8DbjSppxMRERERERERERERERFRy921wK/cQ9Xw0gQ5sRc4qkr3bEzzfDu9Ua35+A1jIPq9hwHoxJ7D5onppC+fRQvTSd8iRfplOa2zs7O2kpaU6tpcz2iT7SrRt66n8kg34PMIG8wPNC7n3Wdt8O6z6uU+4gyUX4YhyGtOv15Aww3rdYiIiIiIiIiIiIiIiIjIsrsW+G2eJt1zS9M8A0CF2DO2+QCpSB5LdxaMqY7fbC4KOhFwBlBxqQXrcyukcYBrHwM2yMFxKa1zs6R1a5WrrQtgHy0FfioBhrmI70e6AS59xR6+clD4m/liEPitHZa30e8fscFjnkBmkXYKEREREREREREREREREbVUBw78qtM9tyrNs6VereZMtMFfHwZOHbypSYvcjL1As0MISwHo1rPB109LqZpvZbzdlqxbG8gvB3r1EIO3Ix6wwdV6IOmwmML5pfXi+L2AGATWpnoGgPmBNoh+AkjYL85HRERERERERERERERERLemQwd+lQHc1qV5FvCnf4u9hbO1Y9m2iPR5zahoYXBZ2/NYDmK3Vmvms7hurek53Yw9JwVcqweGuwABnkBhlbYGsDVHwI0mYMQD6nWZH2iDYS7AtHgBe07e/roQERERERERERERERERdWUdO/CrSPf8hA744UArAoTJYrrmhx+7D6XR2gCoDb5efh++nmjsHasMks6PFj/POgF/2iXg8kAb1L6hXL4NsuX3cuD6sfvEdNUw9jC2TsCvVxVprmFlPmn9Rw5TroOVdQsVexL7taTndAtkFompnQFgX6GAkW7Af4w3fuYELxt07wYcOydgfqAN/v5nsffvMBfgyxzjcoiIiIiIiIiIiIiIiIjo1t21wO8ToeK4usqXud65crpn6AXs2qudat26uJtwWCCg4mEbzWfZ4AnIyxPglyIFSaXpf4XQ/Bi/ALBXgNsCAacU89autQEMvWkF/OkNAacAzJKnPw2sasFYvfOWC/hB35L5BGw4BfSVvqMhyG1h3ZxPCa1Lad2MY+cEdO8GXNSL4/4eLQVGDQa+mS+O8fuEN/D5QbFc1l9ngwF9gIWTjPV2RNtg5hhtgJ6IiIiIiIiIiIiIiIiIWsKmzytNbRcFJCIiIiIiIiIiIiIiIiKiO+6u9fglIiIiIiIiIiIiIiIiIqK2wc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x8AvEREREREREREREREREVEnZ5P9c4GgLSQiIiIiIiIiIiIiIiIios6DPX6JiIiIiIiIiIiIiIiIiDo5Bn6JiIiIiIiIiIiIiIiIiDo5Bn6JiIiIiIiIiIiIiIiIiDo5i2P82tl1h72tLWy7d9NOIiIiolZqvNGEusZGNDTc0E5SsbPrjt72PWBjY6OdRERERK0kCAKu1tWz/SUiIiIiIqJ7iqW/d80GfnX2PdC7lz0cHHTo06sX7ruPf/wSEVHX1tTUpC26ZbknTmuLAAC9e9pD17MH+vdzQC/efCYiIrotgiDgWl09LlXXQn+9Hlev12mrAIr2t0/vXqirb0BdfQMEweTPZCIiIiIiIqK7zsbGBvY97GDfww5Xrl4z+XvXJPBrZ9cd/Xrr4Oo8gAFfIiIiSVsGfvOLzpg8iSW3v4NcBjDgS0RE1IYEQcDZ8vOovqq32P721vXE9bp69HXozYeviIiIiIiIqMOSH3K+XHsVPe174Kr+uurvXZMxfu1tbeHgoGPQl4iIqJ3Y29pqi9DbXuzpyxvNREREbcvGxgb9+zmgt30P7ST0thd7+l6vq4eL0/3Q9bRnW0xEREREREQdlo2NDXQ97eHidD+u19WjT+9eqr93TQK/tt27oU+vXtpiIiIiaiO23btpi2BjY4NeZm5IExER0e2z1IvXxsYGdfUN6OvQ2+x0IiIiIiIioo7IxsYGfR16o66+QfX3rEngFwB7+xIREd0FvOFMRETUPqy1sXX1DXz4ioiIiIiIiDqdXvY9UFffoCozG/glIiIiIiIi6goEQbAaGCYiIiIiIiLqiGxsbCAIgqqsFYFfAasX3ITDgpv4slI7rWOoTBfXT/vqqOtLRET3jrKyMuzduxdlZWXaSbfJ2P6qXuvVDXqnctT0+8xM78Tfh4iIiIiIiIiIiKgDaEXg9+6Sg7q3cmN4zvJOGPyVb4p35hv7RERdxPHjx7Flyxbk5uZiy5YtOH78uLYKAQAEfLn8JhzWa8vbijFInqWdRERERERERERERHSP6zSB31/PaUusGGmD2rX3oXatDZZIRTuOdq4AamVnC1QTEXVR169fx549e1Rle/bswfXr11VlbeGzN+6T2rf7UBvR+VJSVqYLmCO1b0siFN/lDRv4aCvfikogT1tGRERERERERERE1EXcVuA3a72xF678f4cFN7H6qFxDmR5anarS0BOnUsBMTZkhZfN6wdA76ClpmTvThFb05LHBEyPF/+08B/PpMhU9apWf++Vy4zqZSyFt7EFs4Tsq1t10Hs3nSS95u2Wtv4mH0qRKR8Xva5hXkx5T2QNauT9WL7gJh+UCKhXl5uYhIqLb89VXX6GxsVFV1tjYiK+++kpV1l6UbZeyXdH+1ltqc1TtmCa7hnZ5cpu2+qi6PbLWphsJ2CC1bZODbbBIap8BAANtsCjIGMjWrqvcnsnMtmtHxXo7pTpPmdkGRERERERERERERPey2wr8ynamCYbALADEpqlv0ALAnOUCYhXvn9LcxG0fAn6Q1mvyAxZ6Ah0VTG8MHzX2SIKF3sZzlpve1FZ9x6MCZi5XL2dOmjpIawjuSmLXmwaHlSrTTdNj7kwTFDfvjWXyepxPNwbNiYiobR06dAgVFRXaYgBARUUFDh06pC2+LXMUDxNpf/txVFC1KzvTBEM71dI2Z46iTmW6ep6daeo2DSNt8NlA8b9yW1t5VAy8Tg62gb+iqjjR2AY/O9Jyb2Vz64pKAQ9J1w2VbNeIiIiIiIiIiIiIzGqTwK8htXKE9L5SwK+aKoaUjm/YYLJU50crQU4jGzz/xn34TuoZNDlY/CyTG8pKUi9ZhwXGAOgrQTbAQBskyWkl196HX4LFaWJvYLXvpDr+APyV6SgV6aN/1ay/+B2NN8J3uojrKn8OyiEFu40BaTltp1xnx1EB/hGKeaRt+/xAAT8eEYsM21La3rG5msD1QBv8Im3rAYpi+TslKXpVERHRrbl06RJ++uknbbHKTz/9hEuXLmmL24fit3+yVCS2U9bbHCW5jU0KgqHNkcuUyxXZ4PHR4v/EdsjYTlkL7FpnXFdjKmip3a0UsEET8FW1ayPV6/gd2zsiIiIiIiIiIiLqYtok8Dv5Aek/LtqbzUbuLtJ/BqJtxvFrKelGuD/UKSgdFpjpUSQbqe6ppE4pqe65rCR+Rxs8KH1XebsMlALBBopeT3LvLYvrolAibdNYeX00vX9lk0cD8kcODDIGqp+y1EuMiIhabefOnSYpnrUaGxuxc6ecfPj2Kcf4VaVKBgAX6bdf0c6WlLeuzVEGbOU2x1A2EHhW054Z2pijArIqgR2VYrv7uLbdg3q9tAFnA8W6ykM1AIC7Ynls14iIiIiIiIiIiIjMa5PAb0uUlEv/OWoMnD6ouTEs90ySewzdMrkHstRDSf6YrDQxBaV841zuRWxVpYCPjiqWadLj6fYob+K3tDeusReU3PPX2jw2WCTVk79v7HrTNNVERNRyOTk5qK6u1habVV1djZycHG3xXXErbY4hSCsHdlVsMEvqPfzRZ2IbuyTY2O6q2RiCuSbDFFQKWJ0uqILDcs9fKILQIrZrRERERERERERERObcscCvSS9VuVet4iav2BNJwA7jbCZ2polpnG/nBq/c46lVYwTK6aOXize2b8tAG7wi3axWjtfoYG7cY+lzv6w03lw3bEvpZW1bVKYb6xm+70AbPKipR0REHV+zbYY5rWlzDNRBWmvt38CR4gNRO6WFKXvqavlHGHvrqtqy5YLU09f4ucbp0gNjA20wa2TL27WnFtzEzHQLPYuJiIiIiIiIiIiI7kF3LPD7WYSip+xAG/xi6KVqg0Xy2MAQA8LvS2MGKvkH335PW9UyRtoYx9G1RnHDHAA+e8N40/p2+EdY73GsTGVpLFOM/XsbvlP0giYiotYbNWoUnnjiCfj6+jb7euKJJzBq1CjtIu6o5tocc/wjjGPWA8ASRdBWRdFOTg5WD5VgSuyta25dfAaK1wWqce5lI21UGTy0DO2aps0mIiIiIiIiIiIi6kpssn8uUHWHub9vb3i4yQPy3i4Bq6WeOp+9cR+et3THloiIqINramrSFt2yM+eqcPHyVVVZ27a/ba8y3Tg2sKpNrxQwU+oNzLaeiIg6suLScrPtL4AO3QYTERERERERWVJcKo61K/+926LA775fBPzx49anS6xda2MS+HVYcFNbje6CFaE2iJ7Y/NiOREQkuhuB31ttf29X7dr7gKOK4RmURtqIY8srAr7K8o7UztvbAlX/744lNyEiog6OgV8iIiIiIiK619xS4PfWsccvERHdG+5G4PeuMhP4XRJxHxbJqZSVgV85GExERNSBMfBLbSE7LhzLdgOYtBhp0b5SaS7Whq5EOgDPiI+wbrKTWJwTj+DYDMBrJhJfA96LTkIRAvF2ShT8lAttKeXyVofAWTu9izLsE4WgJclY0ILRVuR5VfuNWsl4/Jscm3fsmFWsg1K7f25bk7+HOyLjVmCqmaapYmcMZq8v0fwG0Z1zZ493w/5WsXx8UMdTV1eH3Xt+QG3tFTg49MGk3z8Be3t7w/TD2UdQWFSM0aN88Ij3Q6p56Q4pT8X86CQUwcx53YLfZboz5HMFAH4/cQJcnI3BxpMFv+BITh68PD0wxs/MOLJdgDbw287dYMSx/GrXMuhLRETUqYwU22/lyxD0hTiebpI8jUFfIiIi6iLcBrmL/ykuQ4VcmJNlCDgV7csylGcfygAAeE7wb5MAAJkyF/Slu6gwCZtztIV3UWESZi9KNZ6rRG3pdo/3nHgEh4YjOC5XO6UZJUiIjsF28R4/dXDVNZdRW3sFAFBbewXVNZe1Veguq8jeLwZ9AaBwPw7w3Opw6urqUHX+guH9mdKzqulkqp0Dv0RERERERERE9wZnv/HwBIDCMpRKZXKAF6ryKpSKnRLgNcgJcAnBupRkpN1qb18yIxcHpKBv0JJkpKVIryWB2op0B6XHxiNbW3jHuCMyTnMcKM5VorZ2O8d7xVmpkWiJSYul37jFCAIAlCAju0pbizqYGzdu4MSpAvToYYcHH3QDGLDqgHKxeX0JgEAETQLPrQ6q5Ewpamuv4MEH3dCjhx2qzl9AXV2dthopMPBLRERERERERNQSLq7wAgBk4EAOFAFe+YahXF6G0kKxfNwoKY1gaDiCQ6UggfK94f/hCFb1TszFWrlcno/MSt+k2G6johRpnpXbUHyttdJDr2JnjKpucKixV51hWlwqti/iPjHljqBJ7gAysMxaD0a5l6PZY1veXzHYXn57x78hqOblCjHcYvrZ83fKN/db9rna40M8lqqk48F4bBnqyeezfI4vSkWFyfe3dExaXg8TFr8XtZ8WHu/a3yDpmMiOCzemcN69UvVbY50vxk0S/1d0tgwwc1wa25FWHpuwdiwpzpGdYh0eZ827cvUqLl2qRo8ePeDp4d5swOpw9hFsTN6KjclbUV5RCQAor6g0lGmnmZtPni6XnSz4BZB6TH6dlo6tKTtRXVNjdj65bpciZ23xckXYWPGBIWX2FjXzv8sm56DJ+Ww8F43TTc9Pk2tFk/kstRf3ths3buBcubhH3Aa5on//flZ7z58s+MXkmJaPf+Xxfjj7iGo+7bl2OPuIoWzPD/tw48YNQHHeyMvWzqesezcx8EtERERERERE1CLGm+6FZ6uA8ixkFAKY5I8wKQ20WF6GQmiCTmZlYJk8rhyUqUO1Y5ZmYFmsomcxAfBFWISUerswCbNVAQ/5BqrpuK/psZZvnJae1Y6lWYKEaE3QbXcSEgqVBSRzC30NkV5iIMvcNq7YGSOOgaqSgWUmgc0SJESrj/8NLQoylSAhWrw5LgfVgqaLYzWa++yi9a9o1tPy56oCdZL02BhsL3eCm4f4vvBsFYAqHNgn1ZN7G5eXoUhK+w4zvTzF5ShLTNdjmYWU1S37XtQemjvezf4GFSZhttVAcXOMmQ48B7maPS6NKc5beWy26FgqQcJ67TlMllRWnUd9fQOcBvwGA35zv9WA1ZGcPMP4pQCQefAwqmtqcLm2VlVPOe3GjRvY88M+1XwtdbLgl1ua716jGpZjlL/Yo95sumfLv8vWrx1ysTb0lVu6bsiOu7X57jXyAxQODn0wcMBv8ICLOICKud7zhUXFOJKTZ3h/JCcP5RWVuF5Xh/r6epO6cvD2ZMEv2LN3n2p6S1TX1CDz4GFtcYdgk/1zgaAsuL9vb3i4cZRqIqKO5uT5M4hJ/weyzp7UTqI24j/oEawI+g88MmCwdhKampq0RQCAixcv4siRIygpKYFer4dOp4O7uztGjx6N+++/X1sdAHDmXBUuXr6qKmP7S0TUdVyvq0dp+Xnor13XTqLbpOvVE24uA9DTvod2EopLy822vwDYBlOrVOyMEW+0T1qMtLFZCI7NgGfER1jnl4X50Uko0pZPdhIDANFJKEIg3k6Jgp/hvTsi41ZgqksVti8Sb/B5RnyEdYNSpBvwUn3l53rNROJqMZhFUnBFGTyXtum4bNPtpd2GpdIYwYb9pCIH3zXLU+wTgsl2mloeLx67XjOROL0Ms+X/r/bHAeUxPtlJ6s2kLCszPPAQtCQZC0YpxnGetBhp0b7aD5doH5SA4TiY6gLV58jLRY60npMWIy0azXyuPN24TPlYUp2virqFXu4oKgQi41bALSUcy3Yr10emXS/j9zCsp+a3wnAcTlqMtGjXZr6Xpe1Ft66lx3sIoGwron0V84q/IW4m000ZfrNMBOLtFH8c0B4vinMhaEkyFsD0ODd/bL4GrLF2LBnPEfO/l6R148YN/Jh5EOXllfj9xAlwcR6IkwW/4EhOHrw8PTDGbzQg9R4sLCo2lCnnGz3KB494P2RxmQCwZ+8+9OhhhycDH0c/R0dDXXm58jLq6uqwe88PqK+vx5OBj6Oy6jyO5OTBwaEPJv3+Cdjb2xvm7To057OL8bffeJw3/7us/l1v6bWD9vdfuVyxLuR2qItf92nPm+qaGnyf8SN69OhhOHblOi4uA/F4wGPo3r27ybllaZk+vx2O3Xt+QG3tFZNzrryiEnv27jO73NGjfDDQaQC+z/gR9fUNhvP8bikuFZ9WkP/eZeCXiKiTmJK0BFOGjcdfRokjulDb+2dOOr46vh9fzYzVTjIb+D116hTS0tK0xQbBwcF4+OGHtcUM/BIRdXEFxWfRr29vDOhvvDlDbeP8pRpUX74Kb49B2kkM/FLbkW/Mec1EpEcSEgwBHeNN/aBJGUjfbflmnjHwa7wRqAw0JQ7abBoQkG/Cd/EbgJYpgn+TFuNtrDQN6mq2oTbwa9gHKuYCbuaDNF2TlRvnXu4oKpQD7a7YrKkHxXGvDvyaBli1+0ykPfc0wTjD+WUuMCxpJrALr5lIfA14T/VwgZFqvQ3Bv2JERnggYX0GPCMWI3DfSiRAEwzUUAd+ldvIQhBBE4wzweO0nZjuI/PHu/ZYVbrNwK/cBphpR0yDSdL6NntsyuenGRbOEbJODk7V1zdoJ6mCrdoALTRBW0i9FrV+P3ECLtfWmgSSZdrlagO/Pe3tDcEu5TLvZuDqjpOvCcwxXGuZnvPa3wHxAQrtAtTTTB+Y0J6r1q4V1cvsSuef8mEHc6w9VKEs837I0+z5qJymDCTLmgv8PuL9kOG9cpna8/FO0AZ+meqZiKiTyDp7kkHfdvaXUUEt7lF98eJFq0FfAEhLS8PFixe1xURE1MXpr11n0LedDOjvyJ7U1P7kcX4L9yOjGIDXeIxzgSINtBj0NYzvezt2ZxlS4MrpCEmWi7Wq9LfGNNwA4Cal3laO1WcY99Wc8lRskHt4piQjLW4mPLV1qEX8ohcjCBCDYAaucPMCgBJkZMtpm+UxstvYqFAxBa+Z8VeDliSL+1d+WQi4meeOyDj1/OKNfOm7Fe7He5syxN+EyWLK0KKzWeJ43x6ucEYuNsvB5JRkpKWI28lUCaT7t8bxJ+EBa88o3d73otth/nhXkH9TDK9byBigXIb84I/JmPNQjC8va+mxacRjqW3IaZ7NMZfu+fJlMaVzXV0dqs5fAADY97DHL4Wn4eIyEGHTpuC5KSFwcOhjmKevgwMAqMYNrq6pwfkL4vxQLLe65rIqyGtvb48/BQdhRvg0eHmKOcF/yjlqcfzhe5HV6yqTdM8Wfpdh/drB3LUIclJV6f3FVOxARfZ+9QNGLiFYl5KMtJSPpDatBAlrzKf9v1fJaZ4t0aZ71l+7hhs3bqjGBe7b1wEFv4hbNvgPT6mOeQDoaW+PHj16qM7LGzduoKjY+Juu14vLVZ6fsjF+ozEjfJqhF35hUbHJONx3AwO/REREt+DIkSPaIrNaWo+IiIg6pmvX65CXfwr7Dh1p9pWXfwrXrnedG2adzbXr1/Hz8Z+RmXXA6uvn4z/j2nVrDxDIAcYSFGlumss3+ABx3N9W39yXOPuNl24cZmBZqDhmqWlvks6rru46Tp38GUd+OmD1derkz6irs7Iv5LF9NdsoaKyvcRsq6sg95+RxX83avVJcnoUenveK69euI//nEziUmd3sK//nE7jeqodqfLFgSaCmzAnjJkg3wNe/Iu0zefzCQMxqYepYv2hlUMpSzycnTH1Nuvm+eyXW5hjHg06PNR4vwSZjC1vgEoJZ0jkvjyEcrBpTWv5u4m+C5wR/OMsBt90ZYorQsYrgmeGYtNDDUrmecm80s78nt/m9upDr16/j1KlTOHLkSLOvU6dO4brVNkDL3PEO+IUaj0HjvjEzxvjulQgO1Y7z3BLGh12M+186prxmImwUWnFs8liSXa2+gMNfJ+HbhBXNvg5/nYSr1eogEKSgkRx0Gj3KBzPCpxlecsBJG7AqLCrGxuSt2PZVKmprr8DBoQ/6OfYFAJSXV2Lz1q8M02T9HPvCwaEPamuvYNtXqdiYvBVp336HGzea0LevGBSWl5t9JBc9etgZ5j1Z8As2Jm/FxuStht6KOl0vdO/e3VCnozp26iwmPL8cNh4RVl8Tnl+OY6dMx4EVGcfLVj/sYAyyGh9SEln9XbZw7WDuWiQ4dj+gGINbbhNn74MqaJwdJ5+HirF+NQ9qdFSNjY24cOECzp071+zrwoULaGxs1C4CUDxAIT/8IJ9HcpBV+dADFOfK5q1foby8Ej162GGg0wAAQH19A9K+/U51zEN6CMJpwG8AKXX6xuSt2Lz1K1y4cBH29j3Qo4ed4RxL/dcuCIIxgXJ1TQ22puzExuSthjGCe/Swg72ZYYfuNAZ+iYiIbkFJiYWneTVaWo+IiIg6pl9O/wq7Hr3w29+NxEjf0RZfv/3dSNj16IVfTv+qXQR1EEXFhbDraY/f+vwOI0f5mn391ud3sOtpj6JiVZcpE8oArzKgYwzYAp6DXA3lreYSgnXKQILXTCSaCSx0Vr+WFKJXT3uM9PkdRo/yNfsa6fM79Oppj19LLO0LuQepmiFloksI1pn0qBR7bIpjYWoYgnuQ6mnnvbecLipBjx498bvf+cDXd5TF1+9+54MePXridFEr/64ZFYW3FT2wAcB58gqkaY9jr5lIvJUekM1R7M/02HiUTl6BRCmwdSv8opNNvo+S8tz3GuSkCnQbe/8bg2sAELREDjBouSNyiaLXmNdMJFrodel8m9+rqzhz5gz69++P0aNHN/vq378/zpw5o12EdWaOd7iEYJ2VzAHOk8Nu+zfGLzrZdP9PWmzsFdziY5PHkix//7fQXyhDH7v74NDD8quP3X3QXyhD/v5vtYvA+QsXTYJOssFu4nAkpWfLUF1TYyj/3W+Hw8VFTLPco4cdxo8bg759HfCQ1xBDnfEBYw11IAWsnnn6SVWZHHTyGuKhWp7faF/06GE5GOXg0Afjxvh1isDvf721AftzywD7gYC9s4XXQOzPLcN/vbVBOzsAoGLnZunBG212FuVDSimKBx8s/C43d+1g9lpEzOAgZwsQBeLt18arapmw0hZ0NJcvX0bPnj3xwAMPNPvq2bMnLl9W94CH1Pv9l8LTAIAHXJxVx6byoYeSM6WGci9PD1Vv3oDHxqCfoyO8H/I0PPjg5elhSKMuG+M32qSsb18H9HN0xIjhQw1lI4YPNTmnteTPvNs4xi8RUSfxwIrncS7mS20xtTFL21k7xu8HH3ygem/Nq6++qnrPMX6JiLq23Pxf4DtcHMOL2p6l7XurY/zuO3QEv/PxxX33Nf/c9M2bN/HvvFxMGGttXCfjmF5GyvH57nXmxkq7MzKzDuB3I32a3Zc3b97Ev4/mIcB/nHYStZEjPx2Abwv3Re7RPIx+lPuirR3KzIaPz8hm9wGk/ZCXdxRjA7rGrxTde44cOYLRo621zWqtrU/3jm8TVqCP3X2wsdFOMSUIwJWGm/hDZIx2ErUjG48IMeiL5naSANRVQiher51A7ezcuXN44IEHtMUWtbY+meIYv0RERERERESt0JLACFpSLydena7tnleF7YvCbzGFZftodh+1sA7dvpZs55bUoVvX0u3b0npERPeClgR90Yp61B5asvFbUofo3sQrNyIiIiIiIqJ2l4u18phgXjORaBhLzHr60M6tDKUmQW5fLLA6NicRERERERHdKgZ+iYiIiIiIiNqZciyxtxVj7wGAX7QxzXPFzhgEh4YbX4tSUSFXLE/F/NBwBIfGI9vwf3Wd7DjFvKHhmL+zSj2f9nPick3eG9dB6qmbE29cplRfTNks15H/r/iM8lTMD10pfecSJETL8yrnkxZlKDO+1ubI04zfaf7OKtX3U9YhIiIiIiIiBn6JiIiIiIiI2l3p2RLxP5P8LY7lmx0XjtnrpXqywiTMVgZ/AQAZWBadhCJFnc05YvB22W5VxdbbvVKxDiVIWBOD+XJPZQDYvVmTtrkECdFygBfiupmsrxWqALFReqxpYLdo/Suq75e+qRWfQ0RERERE1AUw8EtERERERER01+XigBTUDFoip4FejCAYA7tG7oiMS0ZaykeI9BJLCs9WKaYH4m0pjfS6yU6K8haQ01AvCRTfFwKBcYp1QQlKNeP1GtY3biY8AaBwPw4gBOsM80jrG+2rnhFARfZ+MYCtSH+dGOEOmAvsTlosfo5h3cpQqpxORERERETUxbU88Ksvw4ndm7Fs3otiqiirxDRNzde7TcUpmB06BwkFxqKGA2sQrCkr2vIKgqNTjE9D30HZccpUWERE7eEwlnsPwxD5FbHN/A2wQ6uNdVYdVk06uMo4//JDigll2zCjueXe4vwW5yE1fQm2r1mI56eFI3jaHETFZaG6STH9Yi7iFs8RUx5Oi0V6c02vlOrR2INGjxNJS8Xld8H2qjonBcnZNdpi6oIqdsao06neYdlxmnSud1t5BlbNe1GTipXuLrG9t9ZmWmxbrbTHdOe4DRKDmdidZUi3rFJeBnE43ECMGyUXusJNCuyqecDNBQCc4OYhlhSdLYPz5DAp0JqBZbeaDtnDVUxD7eIqBnENn2VpXdyl6eI8ZqtYIfeE9pzgb0h/7TxI+lIanoNcxf8Y1q3YJAhNRERERETUlbU48JudtBQJv1ThUlmjdlKb0ecl4fWIRPN/BJsz2B0+3fTIO2m8y513NAuAskyPwlNV0I0ZLv1heAvOZGDZgpVI5R+URNQRlZ1FfkAsfig4jtMFx3F6/XNwM6mzDTNmARsLjuN0wS6sOBFhuCFcuiUCM7BenDcjFvmzVuMgIN5gDkzFsxnicjcOXYKYLWfVy73F+S3PQyZOHUaeVxTWJX6GxNgQ9N6zBh/u1YvT6vIRt3glikYvRmLSZ/gycT7GO2gX0IyCFCzd1oDn1prvhdPZWb+2aEThge1I3pMPaYtSh1SG9NiFWPZtc081UNvRIz0hHtmPzMeXW1dgqhzQobtGDOj+CERqpxhZblstt8fUcjdv3tQWmWWtnrPfeOlvUtNUyNlx8cg2BE0zcMAQrC1DqRgNbiFfLJB6zb49SSxJjzWO62sMlFbhwD5NSulbpugBnJMlpWyWg8XNkwPiRfuyDNuk4myxqk5bsraPZC2pQ7evJdu5JXXo1rV0+7a0HhHRvUAQtCXmtbQetYeWbPyW1CG6N7U48OsX9Rnejx7f6qd3W+PKr8eQV9OKwHK3EXh0DFB0qgQNAIAC5B3WwcfHHUV50k3cpgKczAHG/9ZbO3fLXShA9plq6TOIiDqgoYNMg70KpZmpwLvT8RgAYBBeiIpAwo+HAZzFwX8BK2aMESu6Pod5keuRcQjAoR+REDkXL0gdKx6bEQv867Cml9CtzG9lHjLlE4a3J3vD2UEH56EBCPAALunFMGX1vu1IHRSFt17whrNOB52DI3T22gU046oeenjAU9pP9xrr1xa28Jv3Bb5aHACddhJ1IFU4mVOGS7wQu4P00NcCzoPdoeumnUZ3w2N/PY7TBYsgJbc1w0rbarE9ppZy6NMbly5d1BabdenSRTj06a0tFrmE4E0phTEKkzBb6pEbHBoujVvri3GGYK08TRr71msmwgy9gC2r2BmjWSYAL1e4GYLKJUiIDkdw6CvIgLQubcCwvvJYwCbjGEufaya7iCEgrtgm8hjDQdNDDL2A24JD7z64dPGSttjEpYuX4NC7j7aY2lDv3n1wsQX74uLFS+jNfdEu+ji07retj4OF3zaiTqB37944f/68ttis8+fPo3dvHu9dVb+Bg9B4s2UBw8abAvoNHKQtpnY2/tGHgKbr2mJTTdfFunTH2dnZQS/du2yOXq+HnZ2dtphuU4sDv21FX5gqpY0LR/D0hVi1swR66Q9U8Y87MSXV2hwA+gJsWDoXU0LDERz6IuJ+1i7NFiNH+QKHj+EEAJQXIE/vj6lhI6DLK8DxJgBnSpAHXzziBaA2HwmK5UWtyUBFEwBUYfuicAR/nIrUWDFd5pRFm3FCDyAnXvrjVfxDVU5fXZ2diIUviX+UPr94M/JqpVVSpNycsmgz8q4oVpeIqD2UnsbBhAgptWMEtpRpKwBnSw5j+GDFxajbEDx24ixKUYbCzGFwUwT9BrmPQf6Zsyg9cxyPuSsmuA7C8MzTUPcRupX5Lc9DZiiDLvoylFYB/XU6AHpkHcqH54M12DDvRU271kKGNk5se80N0aBst6fMW4d06fgS09JuRrqcJnp6DDacMF7UmW0nmwqQEBmOqC3izdyGnHg8P20NMs1cC+oLU7FqgdSezktEttTOKpcb/NJSxMlpmpuqkC6nxA4Nx+u7q8xfW6hI7b90E7ri+3WIkpe9NMNsyl1L1zH671cieNo6ZNZJFc+kICp0IZLPAGiqQXaCtJ2mzcHCpHzom4xpt9+LS0TUdHPrJ/Z0lb/T84vFa5O2+iyxN7Tiu3xv3P/VB+KlbfEi5icl4T3l9pPSj0+R59tt5kcHxnri8bEQcdnijra0DWF2H+RirRT0KFr/SrOpkLPjwhH8WjziYucY6po9FqH5HlFrkHrGuBwxcGLsIad935LjU/VZSk01yE6IxYzp0j7aqdx+ehxIMK5TutSDzuK+MrNfoS9B8nLpejdqDRI+Vqewbn4dq7B90StIKJS2ufS9Le836TxaGY+4eS+aDerQnWC5bbXcHlNLPTTkQdTWXMLR3CPNvmprLuGhIQ9qF2HgPHmFcRxcJS9XuAHwizaOb2swaTHSVt9qADQQb68OgTN8sUAeFxfiMt+coKx3O9wRuUTxnbxmItGQRcQXYdrvo+WiHAtYJo4JvKAFwe7W8PTwQm11DY7m5Fp91VbXwNOjPR97pwfdvXCpugZHcnKtvi5V1+BBd+6L9jDE0x01l6uRm5vT7KvmcjWGeDZzLhN1YIMHD8alS5dw5MiRZl+XLl3C4MGDtYugLmL4+D+g5/2uqK2/2eyr5/2uGD7+D9pFUDv7+7uzMN5nIFBXYfU13mcg/v7uLO3sdAf07dsX169fx7lz55p9Xb9+HX379tUugm5X9s8FgvJ1+sw5wbIc4cMpYcK8HZXaCRoW6p1LF157Lkx4bUexcPWGIFw6vl147bkwYeXBBkEQBKF8x2LhmSmfCllS9aOfhgnPvLNHuHRDtRS1c18L86YsFradE4Sr360Qnnlnj3D1+mHh3SmzhX+cEoTyfy0Rnvnvr4VyQRCE65XCmbNXxfkupAsxU8KET44KgiBUCtv+O0x4Zs5HQsa5BqG+Ml1Y+lyY8Nq/pPU/8qnwjPQZgiAIwqkvhD/P+VTIuiwIwo2rwv51s4Vn3j8s1EvLmbZqv1B+XRDqz+0X3p0VJjzzSY40IxHRrXP52zRtkamDqwSPh1YJBzTFB1YOFd47qCg4u1X481+2CmeEQ8J7mvpnNv9F+PPmUsO/RqZ1zZU1P7/leToCS9v5xo0bqtfq1atb/NLOe/rMOVXb23z7KwjCjbPCttfDhGde/1oovyEo2q5Phf0XrgpXz4lt139uPaudU+3c18K8KWHCh0ek90c+VbW9KtV7hKXhS4Rt0iLPbF0sPPPyduGMIAhZn4QJz0xZLHx+vFoQblQLx/9vsfDMcx8J+69baycFof7oZ8Kfn1shfHuhWNj0cpjwbqbULitV7xHb4c2nhEvXG4QzWz8Vtp2T5p0SJXx4sFqov9EglP/4kfDnKa8Jm36V2vs5XwjHNdcM2msLNWkbfpIjCJXpwmtTooR/HNfWUbB2HXP9sLBScU1zZutrwjPL9giXBEE4/s8o4c+f5AhXbwiCcPmw8OEsqZ60L6atOyxOM1EtnDldLdTfEAThxjHhk1nStUkbfVb9ubPCGWnzX/rXO8Izz30mHBXkY2S28G5GpbidM94XphmOmWrh23dmCq/tkA6Ks9uFedI+UKsWvn0nTHjm9e3C8QsNQv3Z7cKHOyqtb0OL+8DCdaUZ8nG5ST4NLB6LDULWJ7OFZ/47WTheLQhC9Snh8/8OM1wzao8b1XsLx6flz1I7/s8o8Zrz7FWh/vJh4cN/iteJynOq/nKO8OGcMOGZT48JQrP7SrlfrX+vlq6jfG4Ytrm1/SafR7M+FfZf1i6HLMk5VqAtahGT9tzActtq2saa1r3XWNq+ltrfZttgskD8fVb9rdwlSL97UzQv+beW7iixjdbuj652THYQRz4Vt7/qHpi588XStXlrWPv9kT9TPU281tK8bud+ndnvS/c++djTvFrcBlg7duledKm6Wvhy+w4hadOXhteX23cIl6qrBUEQhENZPwlJm74UTpwyf/1K7cP89YPxZbhnZoZhXv7+3zGNjY3C93t/VJ1HO7/5Vrh+/bq2apcl/10r/517R3v8VuTtxwldCCIni2nj+g0NwdQxwN6cY9qqAIDBD/vCLicRS+NTkVduIU2jizd8HEqQd7wKR3Ny4ekzHDr74Xh0lDjOb2lhAZz9RohPR9vaoeJQPF6PfgUz5iUiD0CjsmfUqPGY6GILO6eR8PEAzlRKvYg08jJSUX0xA8teEntqvPe9HiivwqWqo8gs1CHo2QA42wN2LgF4Wsq2RkR0R4ydjhUBx1FqoQMedVL6AiS8thAbuodh3ZshcFb0AvacHIqA+3XQuTyNkN8DpZWmvXZvVcWhDGTXFSBhntg7MCqpBCirMva4HBWE54Y6At0cMXTieHg2laGy2ko7CcDOJwz/38QCJCxegeSBUYgeZ5pkWX8kC9m6EES+4I1+9rZwmxKKcd2AE4d2oXpUGCLHOsKumy2cJ/wJf3IpQ+bRKjgPGQ7nmlSsjt2MvcXm22+r7neHj1MNtn8Yiw37SlBtpue01esYe18EjJOvaaqQfagMPgG+6Id8ZHxdg+rdK8Wery+tQXotUFpVbVju+HH+FtLp2qKhcDveW/QKZs+ORWot0NCANvssO7sqZMbFYnb0XETE5wNNjWgAUJGXhSKHQEyd6CRu54mBGC8voCoLu3IacWL9QrHn57zNKEIZKi8YPkJUm4sDOTpM/Usoht5vCzvXUIT5NbMNW7APWsRrPCZKnRstH4sFyN6jh98fQjDUEYCjN56e0LJeLJaOT8ufpVSAzD018Js+GxNddbBz8EfY04qemF7j8fRQR9g5+GLcKABVVdBb2Vcy4361/r1ato6mrO432Rh/BLR2jHEy4yy2RAyTsngMw3IOg0DUeRQmYXYzmSnoTilBQnQMtstjT9MdkIu1sRlilgG5x39OPIJDxSwid1R5FjIKAUwKw1QXiOumTH/fVkZFiRkadq80k7mHuhy2AWTGyYJfkPbtd6iv57hFRLeqvKISm7d+hfLySu0ksuKOBn4BADodTDJ2dzMpAQD0m7gYW+JiEGiXi1XRs7Fsr7kbud7wGQNkF6Yi77ATAn7rBEAHr4edUHQqBQeyAR8v8YZX0aYYLDvkgcg1H2HjJm0qKVNW85CPisKXKclIk1+rQ+Dc1IAG6NDbVlHvpuL/RER3iUkq5dLTODh0ENzgCi9NoFhOC+02eBgOligmlJ1FfsAQqEcvuZX5Lc9DZjQVIGHBUhwYthgbl4XC0xAn7YeBToC+7pqxbnu0OQ4heF/Z3qVEGcfss9dB2eSpmGsnAQB2sLO1RaNejwZ7M9cEAK406tXXC92c4Owk/d/MZ9rZAfAOQ2LCCsz6bRk2LZqL2UkFmlrN6OaNWXGfYt3MESjdGoMZ0Ztxwlzg0eJ1jC0CngmBbk8WssuzkFEcgJAJjoYqfvM+U2zDZKybLH8hy/R7P8b8pEY8vfQjJH7+ESINWQ7b4rNKsGHxSmQOeRGfrvsUXynTfzY0qL+nyXbQYepK5TFhJhVnXSOuaq6JnF2k9bC0DVu6D1rL7LHYgMYmwK6nyZoAAPro+mmLDKwen2Y/S6kRDXr15xq2izm1elyxtq9MWP9eQEvW0QJL+43a2CC8sP44TheIrzfGaqdbYrlttdweE9HtCloi/ZbKv82F+3GAwca7Y9JiqW2T7/WUICO77R6IpGbkZCEdgGdEqPS3ghwIltK/K6493pbGMm8v2SlJKAIQNNZXGpJCGitdSiFvvIZt/r5gc+QxytM3MeDX9RiPJ8MQDYVlKNVWoy6rvKISR3LyAABenh6YET7N8PId+TtDvTF+ozEjfBoe8eZYtHeS8+QVJu2SZ8RHhjKTexx0V9TV1eGnnKMAABeXgQibNsVwHnm4MyW/NbcV+NXvW4MpkYnIk8eY06qrgb5WL770gLOPPzzLNyNuZwn0TUD1iVRsP+yIkLHeAID+v3ECoIdeMdaYnctwTI2IwvShjcg+Zb4Lm89If+DbXUjFcHhK+9tzpD90x7Kwv9Yfjw4Tyy7V1gC/cYKzLVB9IAv7VUuxop8TnHENV6Xxeof6BAA5m5FwSAxEN5RnInlvFeAyAn73V+HrlExU1DVCX5yK5L3qRRERtatDmxCDEDzmCqnXkDjmr1tACPDWJhyEVB6/HpGPjwEwCI89A8RsPCzOX7YNHydEIHAsgLGPIzLhU8OYwQc3LgGeGQM3ADi0GkNWHb7F+a3MQyb0e1OwHSFYMN0b0BvbVMAWfhMCULElEduL9YY2Z+KoEQD02LvyRcyIz1f1Cmwt52G+cKtNRcLOEjQ0AagpQPK3+cYKh1ORWtwINNUgMyUVRff7wsfFSjsJQJ+TiFW7vbFo7XwEHI5HgjTuq5LzMF+4lW9G3JYCVNc1ovpEFvKqgKF+gdAdSMTfD9WgoakRFfu+xtdV3gj0kQJnju6Y+NxriP69DhXHS1Bh4drCom6O8JwQijdnB0JXlY+ii+rJzV3HwNsfQbospK7PQtHvxyPAHuIDauOA7E1JyKwB0NSIin0p2NuCm8JXaqsBnSP69wEaijPFnguy2/6salRfBJzvHwA71CDzQJZhivMwX/QrT8e2fVVoqNOj6JsU6WYZAKfh8HPVY/s/U1FUJ45Xe2LLLoh/zio4DYefaxU2/CMFJy42oqGmAJl5Vc1vQ7P7oB8GugD6WnMPAFpn+Vj0ho8fkJmaihM1jWi4mIXNO8WxpwFA95sBAAqQl1eDhroSHDhknGbx+LT4WUriPspM/BR7y/RoqKvCXsWyzbO8r0xZ/14tW0dTze43untuqz0mul2+WJCSjLSUFVKvui5slL8h2FhaDuP456HG1/yd6vHZjWPHG+vKdcSx5U3fyy9D70LFsrZLddjz0BfjpBu4RWfFHz7t9guWe+Xdwr4Qe7Ga2a9Sr9Lg0Bhs3ynWMU6711Vh+6YMAO4I9BOvyyt2bpauH+Vxxo38oo0PklrcNzDd1i07vnNxYLcYbA4bBSAnRepx7I7IOO1vlS8WGMYjl/ef4hWXa6yqXRd5PV38EejFhz5IMslfPLa1x4vVY9e0vVCeB9lxYtn8nVWG/5ssz/BbZjq/9hyzvB7Ulm7cuIETp8SH0b08PTDGb7RquqeHO/o5ig9vH84+go3JW3Gy4BecLPgFG5O3Ys8P+3Djxg1A6jWsLCuvqMTG5K2G18mCXwzLlZdlbhq1jvbcCQ61nEnEeG7KdbTntXydYeZ8VU4jEyVnSlFbewUODn0wbowfunfvbpg2YthQ2NvbG84R+bU1ZSeqa8R7HtU1NdiashNfp6WjvKISW1N2mpxj96rbCvw2p2jTUjz/0hzx9Xku4BKCFe+Ewi5lCZ6fFo4ZK3IxeME7iPYRu4PY+QQixCkLq14KR1wekPf5HPEEmLYQm7qH4v2Zw7UfAQCwG+ErNqxjfOEjp0oc7I2RtXroR/lipL1Y5Bc6G37H1+H5sDn4sNbVmLawOYMDMPW31UheHI6F31bBbuxsrIsYjuNr5yI4NBwzVuyH3QP9ALjjuZgweOWtw+zps/Faig4BE7ULIyJqW6VbIgwpIYfMAjauf870Zq7rc1jx7nHM8B6GId5PY8czuwy9iNxeiMWKE9IyAlPxbMYiPAYAGIM3NgxDTKC47BlYj40vmPYPupX5Lc9DWsdP5QIXU/G63J7KbSogtkezBiD9jTl4/o0MDJy1Ai+P1faHvQ2DQ7HijaeBbTGYMi0cU17djErHAYrprri0ZSGCp83F6uPDsSA2DJ7yeplrJ/W5SIjLgHPkTAQ4+WNOpCvSP06CSex3cCjWvBMKu3/FYsb0FxHxyTE02AN2o6KwJno4jv99LqZMexFzN1/Dn2IXI8QFqPh+JaZIF87vnhqJBfOfhrOZawuLqjKwbLp04b2mAH7z5iFE2xGzmesYdPNGwO+B7OwyTA2UbyLZIiBqBSKHFWB1RDiCw+Zi2V5bDLTcodTA+ckwhNyXioXTXsT8723hZ+jx2xaf5YuwKF8c/XgOgmfHo3qwv3GSVwjememB7LWvYErEUmzTyTezAcAV4W8vRkhTCuZPD0fwzBhsuOCIgca5jfWWL0F493S8HvkipvxXPPIadNa3ocV94I6Jk4fj0ralCH5jFyqKUzB72jpkWnrwUMHisQgdJka9hqDa7VgY8SJmrCrGI08qUj37hOCvE4DU/5mLF/77a1x6QDHN0vFp8bOUbBGw4H0sGFaCTxbMwZSZr+PrqubOWSv7yoT179WydTTD2n6jDsNy22q5PSaiNiL1dgTc4eaSi7Vm0tsWrX9FDAS6uEJs0ovFILGcllYRqCw9W2IIomXHhWP2evVDQumx2puPGUjQ1Om6pMAfAM9Brma3nyElayv3RcXOGATLvVglRetf0QRSSpCwXl3n3leG0kIA8ICbFFgVt5siEGaG1X0DoOJssXqa2WNfTQ44e07wh7NyGV7jMU6R9tnkRn55GUwyUu9eKZ6z5amYr9nvRk4YN8Fd8dAHdR0lSIgWj6PZ60vEnoLSgwStO3bl80ehMAmzlQ8eSL81ynTlhl7mOfEIjhZ7uWuZO8csrwe1pRs3bkCvF7OzDXYTr7u1wanD2Uc0cwHug93g4NAHly5V48rVqwCAy5fFp9iHPuyNwtPF2LN3n2qeIzl5KK+oxMmCX1BYZHrs0a0xtGMGJUiINhOkzYmXzk35ASNz14EZWLYoFRXIxVoL5yuZJx//TgN+A3t7KcinIdeR1dc3YP+Bw6irM940qq29gj179xnSrpeXV+JIrrWbhJ2fTfbPBYKy4P6+veEhX6kREVGH8cCK53Eu5kttMbUxS9u5qUmdc/aDDz5Qvbfm1VdfVb0/c64KFy+LF/Gyztb+ZseFY1nxTCS2NE0sdV61GVj2UjwG/k8yon20E+88/fcr8XxOIL5a5G+aephMnPh8DhaeCkPicvFhCOoYcvN/ge9wpnNrL5a2b3Fpudn2F0CnaoPpbqvC9kXaG3qSSYuRNjZLCg4G4m15iIyceFUZ4sTxRoOWJGMB4hEcWwxPrxIUYSYSV7tic+hKpHsp/q/orVixM8YQZFjnl4X50g3EoCVdMy2hvD1MBeLtFH8cCBXT/Bq3Ty7WKsrGHWrpvvDHAWm/G5Yl79dJi5EWDcNyPSM+sjDUxj2qPFU8Dr2MfxtkS8e4uG3khxSV1PvB3L5RH8/G806cJtdV9uSVy4znnuH4MKyb8TNE5noCK+abtBhpoWVWzzPVOdmV9nuXpT2GFMwe7y05dhXk3xXpmC3Vnkuq9iQUpXJ7ZPLZpp/DY/XOqaurw+49P6C29gp+P3ECXJwH4mTBL4bUz1D0BD6cfQSFRcUYPcoHj3g/pHrvPtgNu/f8AAAIfGI8sn7KQXl5pWGZ5RWV2LN3H7w8PdC3rwOO5OTBwaEPJv3+CYtBMjIlt1mWzw31+TQuW24jZiKyOMn8tYGh3ZF/A9wRGReG0ugueq1wi+TzwVzPeXPkc6++vh5PBj4OAPg+40cAwJOBj6Ofo6PhvLnXzpVi6Qk0+e/ddu3xS0RERESdTT62x2ehVA9AX4a9CZuR7RAIv4e19e6OwsJc+I0azqCvBRV7N2P7CTEdevWJFCR8rYfn2JEM+hIRtTO5t5ehp5eyp6OLKzwVdf3GimMCF56tQvahDMBrPAI9pHSxOWLPQ88J/nA29EJU9ywzFYhxXTDoa5HXTCSmRMHPsP2U28cVboosKi3eF4peeemxUm9Rs71AjemOuzK3QVLGkd1Zpr2joOxha3nfqNNsWnjYQslknGHAeZCH+B9DKmY5Rb1mfF9N6k3VeeYSgllS+nDDvtf0xqSuSDFmdNxM8Td+90qszWntsavphW72d0XMYAAo25NilJbLv0vuiAzVBJxb3H5Qe+jevTt0ul4AgDOlZwEAj3g/hBnh0zB6lPWnqeUewpcv16K65jJqa6/AacBv0L1bN0Mv4j1794npahW9f+XewrW1V7Dtq1RsTN6K8opKw3RqHWVq9WBLD3vsFoO+yrbMcB1YmITZJr8BvgiTxgQvWv+KuGzlEAdkom9fBwBA1fkLqh68SsoU59u+SkVtrTReq0KPHj3QUwrw2tv3QI8e9/4dJQZ+iYiIqNX8opORxt6+96jhmBrlDzcdAJ0rJr72KdI+j4JfB3kI0icqGW8/qdMWk8R5YhimDnWEXTdb9Bsaive3JvNJYiKidhK0RLrpn2L8rTUEmpQBr/IydVo/6cZ90b412LBbDCxOHRsopos9JNb1GqT87VYEGDSfR5JJi43bR75GNaRyzsABQzpmTVrVVu8L9X5PS0k208Ovi5G3c2EZSqUiZ7/xUnBKTm9plB0Xj+xm900uNss9dc0Fak2YjjMMqMffNpuiU5KdkoQixXn2thTolflFS/t6ifiggBzgU9IeJ9RVte7YldOTy78riVJQqGXkhyVKkJFtHFM8e6fynGP7cTd0794dD7iId0sKi4pbNdZuP8e+cHDog6rzFwyBWzkYLPv9xAmYET7N8BrjNxr29vb4U3AQZoRPg5eneC3yU85Ri8EysqI8FRvknvbKhzu0Ji2W2osMLNM+EGT4DZBfYs9758kr1MssTMJ7O43nL6kNdBqAHj3sUFt7BQcOZ6vG5T12/AQqKitRerYMXp4emBE+DcF/eMpsULe+vh7XpXOhsuo86usboNP1Uo0ZfK9h4JeIiIiIiIiIqC0YAk0ZWKbpwWXoiejij0AvAIUlKJIDVVIAMn23mMJz3ChlT0Njjy32DmkNX4zT9tSUe+14zUTYqFbsC0UvHeOywhEcajmY2HXIwSdprGSIx+6bcgDL0OtJfIljIbZg36jmtdDbSiaPzzwpTJM61xcL5GCt8pw0uzzjeaYcS1XVG9jQG9NdM56x8T11FYrfZcOYnYoe7C09diXyedC6XrnyGNOK3oOh4Vi2j+1HR+A1xAMuLgMBaRxeuUeiMt2zOfb29nAa8BvU1l7BiZMFcHEZiAG/uR/29vZ4yGsIoOjxuzF5K75OS0ddXZ1qDGF5rN97PbDV7nav1JzjpvxC1T3+nSeHideBmrZv/s4qdQ9/xTL54JBl/RwdMWL4UEAal3fz1q8Mx3lxyRlDvcKiYmxM3oq0b78zjOOrVF/fgLRvv1Odgw+4ON/T5wcDv0REREREREREbcIXC1I+QqQiZS2k3lzGXlbGm/WAhxgwkgOQUKeJ9os27X1ILecXbaYH3aTFisw1Ld8XzpNXmC6LFNtQ3evQefIK872kvFzh1uy+MQbaASBoiek5pST22AWCxprpfT0qymKvy6AlYg8sw417iOtgsl4a8nxALg7sBuA1HuMY+O3i5LGlW3fsGoJEkHoIGh5UaBnnySuMPdFlHq5wZvtx13Xv3h2/f2KC2dTOLi4DMdrXtFym7OGrDE494v2Q2eWZ4+DQB+PG+N3Tga12o0jxL/aaN9+GAOoHndJjw7E2xxcLLLQ55nhGfGQydjypPeL9kNmevDpdL/zm/vvhJqXC79HDDr+fOAEODn1U9SCdD2PHPGp47+XpgUe8H1LVudfYZP9cICgL7u/bGx58TI2IqMN5YMXzOBfzpbaY2pil7dzU1KR6/8EHH6jeW/Pqq6+q3p85V4WLl6+qytj+EhF1Hbn5v8B3+L39h+bdZGn7FpeWm21/AbANJiK6LblYG7oS6Ybg1x1Unor50Uko8pqJxDs8FE3FzhjMXl+CoCXJvHFPRETUwVTX1OD7jB/Ro0cPTPr9E7CXxvm9FxVLaVfkv3fZ45eIiIiIiIiIiIhukZxS2cw4h+3NJQTrlGM73yk58WJa3kmLGfQlIiKiDoWBXyIiIiIiIiIiIrp1o6KQlpKMtGgz6ZbvRV3t+xIREVGnwcAvEREREREREREREREREd0T+jk6YlroZPwpOOieTvNsDgO/RESdhP+gR/DPnHRtMbWhf+akw3/QI9piIiKiNqXr1RPnL9Voi6kNnL9UA12vntpiIiIiIiIioi7BJvvnAkFZcH/f3vBwc1EWERFRB3Dy/BnEpP8DWWdPaidRG/Ef9AhWBP0HHhkwWDsJTU1NqvcffPCB6r01r776qur9mXNVuHj5qqqM7S8RUddxva4epeXnob92XTuJbpOuV0+4uQxAT/se2kkoLi032/4CYBtMREREREREnVJxaTkAGP7eZeCXiKiT4c3i9mPtZjEDv0RE1FbYlrcfa205A79ERERERER0r2Hgl4iokysoPot+fXtjQH9H7SS6Tecv1aD68lV4ewzSTmLgl4iI2gzb8vZjrS1n4JeIiIiIiIjuNQz8EhF1crn5v8B3+EPaYmojlrYvA79ERNRWLLU11DYsbd/bDfxevXYdV65eQ31DIwRB9Wc0ERERERERUZuwsbFBDztb9OndC7179dRONsHALxFRJ2fpZia1DUvbl4FfIiJqK5baGmoblrbv7QR+L9VcwfW6Ouh0vWBvZwsbGxttFSIiIiIiIqLbJggC6hoaoddfQ097e/R37KOtoqIN/N6nmU5EREREREREkqvXruN6XR3u79cXPXvYMehLRERERERE7cbGxgY9e9jh/n59cb2uDlevXddWsYqBXyIiIiIiIiILrly9Bp2uFwO+REREREREdMfY2NhAp+uFK1evaSdZxcAvERERERERkQX1DY2wt7PVFhMRERERERG1K3s7W9Q3NGqLrWLgl4iIiIiIiMgCQRDY25eIiIiIiIjuOBsbGwiCoC22ioFfIiIiIiIiIiIiIiIiIqJOjoFfIiIiIiIiIiIiIiIiIqJOruWBX30Jtq9ZiOenhSN42hxExWWhuklbSakRmWvCEbwoFRWK0hPr5yB4TRYaFGW3KjvOdPktUltg/C6h4Xh+8WacqNNW6rwaijOQvLsEeu2E21WeioWR8cjWA8iJR3BoDLaXKys0InN1OIJjMxSfXYLkaE1ZXRbeCw3HewcagfJUzA8Nx9ocwwwGFTtjMCMut+2/BxFRZ2Kx/c3F2lCxHVO+5u+s0i7BVFMVMpNWIuolab7pczE/3vLvrdV2pTwV803aA1HFzhjTdjonHsGh8chWlt1h2XHa7dbe66NHdtxc9b5pqkF2wlJxv0Ylim2rQsOhdQiel4JSw36eg4QT6jpoysXaaYr1L07B7NA5SCgwVmk4sEacV1FWtOUVBEenoAhV2L4oHMFxucaJMn0u1kYuNbtfiYiIiIiIiIiIqGNqeeD31GHkeUVhXeJnSIwNQe89a/DhXrO3gCW2CAgJQb/CDOw9IxXVZeHrb2wxNcQfdprad0z5LrwetRQbyofj5dUf4cuPlyCoWz5OVGsrdhZ65K2PxYwE403byrx0JG893PqAuFU1SE9Igl1YGPx02mkyW3g+7A7kFeC4/FBA+TFklgPIUZSdKcBR+OLREbaKeU05/3E2Ag/HY5PiZjURWVe6JQJDvIeJr4htKNVWAIBDq411vFfjoGHCWWyJkMuHYcaWs4qZDmO5YZ5hWH5IMYnal8X21xeRn3+GL6XXxiVPox/cEejnpF2CWlMVti95Be/ts0Xga+/jy88/Q+LyF+HX7RquaOtK2qdducs8wvC+YfvNhJ92elsqSMGHh8cj+o/yvtEjOz4Gy372xlsJyUiLHYQTB5QB+xpkfJsJn2cD4SaV9LvfFumH1A1iQ/Z+pNvrYGiWB7vDp5seeSeNy8o7miVeKxjK9Cg8VQXdmOHwNNQyQ+eLWWG2SEjIQKe9RCLq5A6uGoYhqw6rC5VtuGbawVUtaKctzq+8BojAljLFJGqh89jxxov45Ki2HDjyvy9i4TfntcVdmOVt1fEdxSdhb2HHPXVR1HqV37yF0P/tlDuQiIiIiOie1/LAr08Y3p7sDWcHHZyHBiDAA7iktxb4BeAdglk+Zdj2vXijsnpfOvaOCMNz3tqKd0ojMjclIs9jJj5dMRsTPZygcx2OyDdnw6ebtm5noUfR8XxUK7pQu01Zga/iw6zf0G2t8v1IzQtAyARH7RQV59+OgXNTPoqkYL/+eD6KfIbDB1nIKxLLKk4eg95rOHwcVLOa6uaNoMk6bP/OTE8kIjLr7OC5OF1wHKcLjmPj0CWIUQVvRaV4HD9IdX549zhmGG78lsEtSiw/XbAew99aYrzxWwYEZkjTMmKRP0sZMKZ2ZaX91TnopJcdju/dheoJUxHiol2AWulXK5FQFYi317yGcB9X6Bx0cPYIwKzIADhrK0vapV2527rZop9h+1l8oqlNZH+Xit6TAzFUvtYoz8CG3XYInz8TPo4AnJ5G+IR+xhnOZGD7MXWb23+QK/BNOjINGUoakb0vE34Pext7YncbgUfHAEWnSqTMKgXIO6yDj487ivLyxXpNBTiZA4z/bfMXY/0mBGFiXjoy2OuX6M6SgrMZiFCXl23DjFnAxoLjOF2wCytORBgCvKVbIjAD662301bmP7jqaex4Zpc4/4ZhiHnLwsNjRLeiIg0LwxJwRFveFXTl705ERERERHdFywO/ysCovgylVUB/XXM3Sh0RODkQ2JuFE01lSN9RgqDJ49EPgL4wFavmvYjg0HBMmbcO6VJwQZ+XhNcjxPLg6Qux6nuph4qUWnht/Eo8P02TUvJMCqJCX0FysVwgphd+fXeNohKAulzs3QcEhYbAWfl9dO7wlDrhVGcnYqGc+vKlpYjLlpchpUP8OBWpsXPE9V60GSeku60V368zpsxcmoEKOcWlIn2k6r30fZIPpOL16eEInh6DDQU1yE5YiCmh4QiOWoO98neU6m7YvVlatxcxP6kAelRh+6JXkFAIYPdKw7K1KbAtfic5zfLOXVimWq4pMYA7AiPttVPkdJDhWLizCvAYjnEOVcg+Je6346dy4TkqDBNHyb2NGlF0qgS6Ed7qAMNZ8+vg9ltf6A7nQ5vdkojMe2zsGOP/H4/AwRLTLjtuY8cYehG6BYTgsRNnpZu7Y/DYWLnWGARGHkahfNfXdQweczX+/9mA4yg1XTS1h5a0vzX7kbrPFbOmNZdRowSZ35fBc3Ko5ewNUtvwXlwioqaLqfjV7YoeRTvXIWp6OIKnvYL3dt3egWCu/bR4LQCg+kC8VP9FzE9KwnvK4QKktNhT5Pl2t3LdlOmXp83BwqR86KVsFRavW05sVqxrIvJUC4Qh+Or3W/kEysXa6CQUoQrJi6TvvSgVl+yNWTBOfJ+KS38MQoCyzR01HkG6TGQebRTf1+xH6uEAPP2k8oEsW4wc5QscPia2m+UFyNP7Y2rYCOjkbBxnSpAHXzzipZjtZpnZaxvYD4ePTwnyjpu7MiCidjN2EU4XHMcbj6uLSzNTgXen4zEAwCC8EBWBhB8PAziLg/8CVsyQrgFcn8O8yPXI0PT6tTz/YWQkRGDeC4PEimOnYwVScbCVP6FEREREREREdPe1PPArayrD9vdWIt11Jv5roqW7xkZ2o0LwXJ9UbI9PxTaEYOooW6AmA6uWZMHr9S+QlpKMdYFlWPu3FJQCsHUKRPTHYvnGlxyx9++pipuoJSj8zUx8uXUFpip7NA32R6BrFXZll4jvC/ZjW5WZ3qnVVaiAO9ykexpaDXmJmLc8C4P/61N8tfULJEYOQObyWCTLqaoB4Ggxekd+iq/iZ8OnOAUJ+6qAql1Y/XE+/GKSkZaSjLR3Ai32mlIrQfaFEXh7/fuI9ChB8hsxODBsCbZ8/hqC6rLwyS5lSscSZF/wxVuJydi4PATYthSfHOqHqas/QqQXgEmLkZYSZZKqsiXfKatQh/+K/wKJUSNQtC0JGWaGh6y4WAY4ORnTSRpUYft7K5E1ajHemewEwBs+Y4AThWXGnkaPeMPrYSept1EB8g6b9jTaf0pch/gID/U6ODphcG0VLt1DYzAT3SkHf1yPyMeNgWBzSjNTgWeMgWAj8SZwoCEQrFB2GDsQYgwE051hpf0t/T4VeT4hCBqsKjajGpXlgNcgOeWwcpxg9UNVR2+OwJqkZCwYZSwDgIacJMSsL0PA0k+RtvkdTLUrhpTQofUstJ8WrwXKU7F0dRYGR3yEr7Ym4s1BVTAmGaxB+polyPR6DV+lJCPt/41HadwadRuuVJiE2fJ3l8a4PZEUgw8bQvHPzclIS4zC4N2x+CS70cp1Sz4+X5ICu5nrxPXfNBs+2s+pq0FlrSucDZckvgiLcAfuD8W6FOl7rw4xXjfUZeHrbxzx3JPaHrnDETTZFXv35aIBQHX2fuSNGwM/zQNZumHD4dlUgKJy+aEtbwzz8MbIJjHzRsWpXFRos25kF4jXNh/PhKd8bSMuDc5OQOlFpicl6gjOlhzG8MGKP2TchkgPb5WhMHMY3BTt8iD3Mcg/o876YXH+srPIDxgC45RBcBuqePiL2t7RBISGvWh8ySlzzfUO1ZRVfvOWYl5N+f+mYccbLyLUYipiMcWycX5jPXPpqFVlqnVWLl9KffyNNF2b/vdoAkIXbMJp/IB3TaYfxSdml6mdZrpuaprlHFVuM3Prp90Oim1+NAGhb6ShUvl930hDpfLjIO8XM/MrWfzu6u9mcX7Jkf9V1FWui8V9ApPPML/9zKXcVpZp1tPcdjCb9tl0uZaOW+1nmF9PIiIiIiJqjdYFfvUFSHhtITZ0D8O6NzW9Zi1yRVCoLzJ3Z2BYqDhWXcWhDGTXFSBhnnjDNSqpBCirQgUAO7sqZMbFYnb0XETE5wNNjVK6QgBwR+A4c5EGVwQ9OxwVe3NRBODEwQxA21MGAHQ69EcJKswENgHgxKFdqB4VhsixjrDrZgvnCX/Cn1zKkHlUMcOo8ZjoYgs7p5Hw8QDOVNYA97vDx6kG2z+MxYZ9JaiWx7JtljsC/NxhZ++KcWPdAd14PD3OEXYO/hg3BtCrUmn7IuSP3ujXDeg3NBCBXkBpVfOj7rXkO/lPDICzvS2cfYbDE2Wo0HSUBoBLF6rg6TJAU3oNmeuWIgEz8X6UryEoPOxhXyA7HyeK83FA7w8fT8BzpL/Y26isGCea/PHoMPWSxj8proObn796HZwGYDCqUNn8VyUiQDUWb8bjx/GGucCtYhy/GMRio9zDB8qx/35EYMEiqVeQyDB+8FvAivXPmQkWU7ux2v4WIH1nGXwCfKFIFmyBDjoH4EyV3AZI4wS/FqCpB4wf5w+dmXb+RHYG9KOC8NxQR6CbI4ZOHH/rKaAttJ+WrgUq8rJQ5BCIqROdxDZtYiDGy8uqysKunEacWL9QDObO24wilKHyguLzlJRj/L7kCyAfGV/XoHr3SrHH70trkF4rtrWWr1tcMWyULbITVmDtznxUmHtIqVqsN9Aw9HIuNq8vAS6mYL4ceFZm6diXjr0jzAfx3fzGw+1AOjJqqpCxKx9BE8308Hbxho9DCfKOV+FoTi48fYZDZz8cj0qZN0oLC+DsN0L9gNqYQPHaxtUfAfK1jWSgizsqLrARJiJqqe/+pgzoia93v1dUOJqA0L+V4C9rv0DK5i+QsnkN/lLyvhjwcvbD454/4JAiYHZk5yZg1rMYLQXP5maOw6ebxXk/nVWCd5UBt+8PAK98gZTN7+JZkyeRz2PHG6/hn+4Lpc/9Aimvu+OfC8Qg3Gj/J3A6M9sY2KtIw/99/wT+/McB0joDbynn+0gZBPwV/yx7VJz2nyMNpQCAkZFIWTsdQ/CEOL9i+nd/+wljpWW+9eSvimUexSdh7wOvy9toIYZsWGshmK2tuwDYsgmnVXU061eRjbMBa4zb3/MH/J8y4Fi0CXOzpPqbv8Bb7pswVxXY/BX/3AL8VTG/aj/IzH53cX1Pz5I/X9qPFoKqOJqAd0umG/f5Cw8Yyi3vE+02sbT9BmBswIP4Lkux7kd34J+YjmkjARz9SbWMp4o2YauZr9kca8ftkf9Vbos1+LO52z1ERERERNQqLQ/8NhUgYcFSHBi2GBuXhcLTtOunRf2GDYcn3OEzTNED1yEE78s9XVKSpd6qJdiweCUyh7yIT9d9iq+WBCoXY1W/CUGYWJWB7OICZO4BggK0PWUAOHhjqCuQsS/XbDpjAIC9DsZkiyI7k7uqRnq9HujmjVlxn2LdzBEo3RqDGdGbcaIJ6KNr/ha8ipOjlZv2tuitXI8WB5db+5300F/VlgG9dToUlWufvu2F3j0BVJWhVHGzWzdsODxrC5DxfS4qxviK4ycP9sbIpnwc2JGPIi9veGqD8iqKdag6jzNwwkDLG4aIVMbgDWn83sAfh2GIYfxepUF4Yb1YZwWWYEiEYhw/Kb3k6YLHkeE9zDD2HwC4vSCNHfguEOMdYRz/l9pXc+1vcT4O1LrDb4T1MdhFUlaG77NQIbUjOgcddDqLjYKJhibz7YpZdnZAcRlKFW1WUWE+4OKE/hDHcjdtP61cCzQ0ADqdMdhp0hbqMHWl8trCtMeygXKMX8U29Zv3mWr+dZOliK3Z6xZHTFyciMSY8bD9aR1mR6zEXu3DUzod+qMMlYbnrXyxYE0YnOGEWWu0PX5rkJWZj4l/EIfFMDE4EFN98nFgcyrSq0LwtEn3Yhj2cXZhKvIOOyHgt04AdGLmjVMpOJAN+Hi5a2dSUT54VlleAuffmF0bIiIy4ylDoMz4eutJ4/QjWT9gyKwFisDsADz7ghx01QbijuLQ9w/i8dEDAJzHocxf8dQLwRgoTR34x2l46vufjL0nn5xmJuArqcjGj0VP4C1lYHbks/iLHGge+SieKjqAQ1JwsPLIAZx+8lGMNqyzGHw2zAdjXeBB/GWyJuDbAk+9HmlY5ujJ0zGk6BzOQgw4fucpBR8BACMxbRbw4xHt36Pm6g7As69MxxBVJc36OQfj5T/KDzWL2/x0meLC1nM6PlVsp9GTp2OIcjvjQfzlFXk/iPsPJefMB261pPX9q+Hzpf2o2PYm5O0CYODIkRjY3D4x2SaWt9/A0eNU3+1I1g8YEuAnfreRkXhZsYyxTwKny0yXYV3zx61x2w/A6JHah82JiIiIiKi1Whz41e9NwXaEYMF0b0Cvh75WD/G+oB57V76IGfH5ip651jkP84VbbSoSdpaIN5BrCpD8bT6AalRfBJzvHwA71CDzQJZ2Vsvs/fGnP+qxKy4R6X1CEGQm7gu4Yup/PA2771di/soU5JXpoa8qQfa2zdhbBQz1C4TuQCL+fqgGDU2NqNj3Nb6u8kagj6GbjmXdHOE5IRRvzg6EriofRRcB3W8GiOmO82rQUFeCA4ekVNS3JAvbd4nbq/pQCrYVO8JvmBOAfmIvoivXDOMQKt3Wd1IYPMgbqKoyCZj7RL6DSKcMLHsv1RBEgMsIBLgUIPWbAng+7C7eoLcfjkdHVWH/YTM9jaypqcIZByf0txooJiJzHvvrekQm/IiD2gkKbi/EWhjHbwze2CCP/afh+hxWvAvsyFSnkKT2Ybn9FVX8fBgVLmPgoxwCASXYEPUiFn5rmuLCLzQKPmeTsFBuB2urUHTGtJ4lw4b5AodTsf1EDRrqapCZkmox1bPz2ED4NGXgw7UZKKrSozQvCXFbquD2pL+xl7BJ+2n5WsB5mC/6ladj274qNNTpUfRNCtLliU7D4eeqx/Z/pqKoThyv98SWXWbG3LXEGz7jgOxNScisAdDUiIp9Kdhbbu26RQwgO/uEIHreVAyty8XxXzWLdXCFm4Mmm4ZHAEK8qrDhH9K61tWg4mIjcCYD248FIGCkpbC6I/wDhiP721249Ht/DDXTIxsAfEb6A9/uQiqGw1PqOew50h+6Y1nYX2uadcMyPSqqALf7eROWqCMwSd9cehoHhw6CG1zhFXAcpYq23CSts7X5XQdheOZpQ2AJOIvSE2PgxdQe7eA8zpYAQ1w1v6vODxiCnqqg2NGf8J0hmFuGs0XaHsXv4zuU4KylgKFSxTmc9nxAkdIbAAZgkLsczFMGB8/jUCakYKm4zqc3vKb43Nfwz6JfW/a5t6CyrETsdavoNT13w6/q4KyyrvsDhqBiSynTJ8/doG28NZwf0ASSb5359XXFIE8L23NkJFJeh5gq2pDO2fo+ac32g3Mw/vyk3Mv8KA7JvbwBk5TYqp7rLWb9uB39n1/gLbwvllvq9UxERERERK3S4sDv8VO5wMVUvP7SHDwvvz4Xx8RrtcGhWPHG08C2GEyZFo4pr25GpeMAcdy7KF8c/XgOgmfHo3qwv3ZOq4ZODAEKS+D1rJhS2hw7n9n435Uz8ci5VLw+bw6ej1qCD/Ma0c8esBsVhTXRw3H873MxZdqLmLv5Gv4UuxghqpvpZlRlYNl0KV3jmgL4zZuHECcAPiH46wQg9X/m4oX//hqXHrDew8Y6dwyu3o65YeGYsbYAPvPewSwvALDFyCefhnP2Ojwflmhyg/uWv5OGbthweOYdw1GTNJZOmPrmYgRVJWFhvNyT2h0+Y3QA5J5GMPQ20tcC40a2fDuU/pwL/ZjhGKqdQERmHMZBRQ/d0i2fIiHycTFd86HVUu/fszh4SHHT99AmxMjj9R46rAgSn8WWeOMYwaWHDht7BeMwvngLeDbAwoDp1Kast7+NKDpVAgxzb3m6ZZdA/O3jxQhq2o93F8zB8y+9goU79PB7birGtaBjp25CFN78vR7Jb8zFlKg1KHoo0PJnOwbirXdCMfjnRMyPmoOoFfth94fFWDFFyuNntv20ci3gFYJ3Znoge+0rmBKxFNt0/ggyTHRF+NuLEdKUgvnTwxE8MwYbLji24kawLQKiViByWAFWR4QjOGwulu21FTNOWLxuyUfCS9L6L9gOu+fewUsmvXC94TNGj+yflTdbnTB1yRKEy+saEYMNxxtw4vtUXDI3VIVCvwlBCIATnnvc7BNuAAC7Eb7wAwA56wakzBu1euhH+WKkleWr1OUjL88dPsO03cyJ6G5wCwgB3toktdXKdnoQHnsGiNkoPaxVtg0fJ0QgcKz4/xlSZg/L849BYOR6fLxFuj5QXhtQG1MGWjUMQdmRGCsF4o5k/YCn/OUul64Y5PmgIkW0/DKX1tkMRXBZSw5EDxw9DsjMRmVFNn7EOIx1hmGdzfVkNvYGbVsDXd2BJxUpqeWXNo20TNvbtuKcJtWz2pH/fRH/56pMtfygtopaM8trjYGu7qbrCwB4EIMs7ceRkeK6rh2HHxe8hR0V1vdJa7ffaP8nxF7mR3/Cd1Ivbzk1+NkXjPMre663XPPH7ej/lPZDwAHMZfCXiIiIiOi22WT/XCAoC+7v2xsebq2MCnYUxSmY/VoBwj5fjCAH7cROLCcewbHFiIxbgal3bdfUID12LvaO/RR/m9SSdKJtoKkACbPj0ft/3ke4h3YiUdeVm/8LfIc/pC2Wxu59GjGZ0tuAWPwgj8V7aDWG/Pg4Tv91DA6uGoYZCfI8Edgoj+Vbtg0zApcYgr+PvbvLOP7vodUYMmu9PBMiN1gaP7jzs7R9m5rUaRU++OAD1XtrXn31VdX7M+eqcPGyOq9+p25/75baDCx7KR4D/ycZ0SYB1w6kIAkz3gPeSpxpsZcu6rKwauZmDF7zPsLNjO97N1TvjsWMo0H4cpE/GPolaluW2hoVRdstK90SgSfeEgO8qnZadQ0wBisy1uMFV6ltfwtYIV0PWJ7/MJZ7R0C8PFBcG3RSlrZvcWm52fYXgNU2uLi0HA8M/I22WMMYKNMGROVA4/uG8XJL8Je1cuBLnO/HAGk6pPFbs4CnvgfGbjamQzaMlbrcmDZXVvnNW5hbNs1icE81xq9cxzBOrPwZ57HjjbU46w6cdl2gXh9VPaWj+CRsKwYZvo8ZFWlYuOAc/qz6HM22UtUxjlGr3ZYmKtKwcMEmDDHUlb5n0RPS+mrXT/vZmu1yNAGhf/sBT2mWZ9w/2uVJ22fLA2b3i+l3N47xK29f6/s1AYdGR0qfpfjsiub2SQu3HyDV/wl48gfAX55H+z3V66063jTHR+U3b2Huhl8N29Dy9zuPHf+bjbH/KZUbtqMfDmnPCSIiIiKiLuxc5YVm/2YFYPh7954J/DbUluFA/FL8w+E1rI8abhz/717QIQK/AMpTsXBJGcLXRsHvDtwBrtgZg4XlL957+5PoNlm6mUltw9L2ZeC3I8jH9ng9/Gb6ww1l2Bsfi1V5vng7Pgp+Le3FelfokR23EBsGvWMcM7ij0+di7YIUeMa+0+osIUTUPEttDbUNS9u3QwR+IQdSfzBMH6IIAkoVTIKDsiP/q0m5+6QYsGw+8AtFUFR+LwdHjcSgnbuFckVKZM/pUiBPGyA0z7DeTy5Eyn+6mm4rbYBUCugae9o+qAiWa6i254P4y+vj8OPflEFkM4FaRf2nngS+gyKIueUB/MV9E/4pb2dpG0szm1+epcCvyXcfadi/38kVDNvSDM2xYgxIW9snrdx+8jqWqNdDvfwn8NSTP+C0dBxrjzflcTlk1kI8nvm+av9aOm7V5fLxqA22ExERERF1bV0z8FueivnRSagYFYYVr4XC8w4EJe+ojhL4JaIOwdLNTGoblrYvA78dQRm2L43Fhp9r0ABA5x2Il1+JwkSmIyWiTsZSW0Ntw9L2bd/AL3UYzQRirbqdeYmIiIiIiNpBawO/LR7jt0NzCcG6lGR8ueQeDPoCwKgopKUw6EtERF2dK6a+8ym+SklGWkoyvlzJoC8REREpHcUnf/sBQwL8GLglIiIiIqIu6d4I/BIRERERERFRF3MUn4S9iFDDy3yKbCIiIiIioq6CgV8iIiIiIiIi6oRG4uXNXyBF8bqtoO/ISKQwzTMREREREXViDPwSERERERERWWBjYwNBELTFRERERERERO1KEATY2Nhoi61i4JeIiIiIiIjIgh52tqhraNQWExEREREREbWruoZG9LCz1RZbxcAvERERERERkQV9eveCXn+NvX6JiIiIiIjojhEEAXr9NfTp3Us7ySoGfomIOhldr544f6lGW0xt4PylGuh69dQWExERtSm25e2nPdry3r16oqe9PS5WX8b1+gYGgImIiIiIiKjdCIKA6/UNuFh9GT3t7dG7lX/j2mT/XKD6q/X+vr3h4eaiLCIiog7kel09SsvPQ3/tunYS3SZdr55wcxmAnvY9tJPQ1NSkev/BBx+o3lvz6quvqt6fOVeFi5evqsrY/hIRdR1sy9uPtba8uLTcbPsLoEVt8NVr13Hl6jXUNzQy+EtERERERETtwsbGBj3sbNGnd68WBX2LS8sBwPD3LgO/RESdDG8Wtx9rN4sZ+CUiorbCtrz9WGvLbzfwS0RERERERNTRMPBLRNTJFRSfRb++vTGgv6N2Et2m85dqUH35Krw9BmknMfBLRERthm15+7HWljPwS0RERERERPcabeCXY/wSEXUy+mvXeaO4nQzo78jeV0RE1O7YlrcftuVERERERETUlTHwS0RERERERERERERERETUyTHwS0RERERERERERERERETUyTHwS0RERERERERERERERETUyTHwS0RERERERERERERERETUyTHwS0RERERERERERERERETUyTHwS0RERERERERERERERETUyTHwS0RERERERERERERERETUyTHwS0RERERERERERERERETUybU88FtXgA1L52JKaDiCp83BwqQC6LV1TORibWg45u+s0k7oXGoLkB4XixnTwxEcGo7gl17B6zvLtLWIiDqMg6uGYciqw+rCQ6sxxHuY+NJMO7hKKvcehuWHVJPobtOXYPuahXh+mtj+RsVlobpJmtZUg+yEpeK06Qux6vuWt7cVhxLxesSLYrs2fSFW7W35vHdcXQnSt2WgqPkLj5YrT8X8UKldl15ter1SnoqFkfHINqyzHkU71yFqejiCp8citVxdHXVZWDVtIZLPABU7Y8R1+p8MVGuqydPEdS1BcnQ4nv+8wFihLgvvhWrKilMwO/QVJBcD2XHhCF6UigrjVIke2R/PxcK23AZEdGuU7bX3ahy0NE3bzsvKtmGGXCdiG0qV01oyPxERERERERF1Wi0P/Nbq0T/4HWzZ+gU2/rc/KratxCbFPcW2pM9LwusRicjWTrgb9LlY+9pS/L3YFf+x/CN8+flniH/tafS7WaOtSUR090k3dDMQoS4v24YZs4CNBcdxumAXVpyIMAR4S7dEYAbW43TBcZzOiEX+LM1NZrq7Th1GnlcU1iV+hsTYEPTeswYf7hWjifq98Vj2rSNeTkzGlwu8kf3xSiSf0S5AS4/s+Fcw+/8dRe+QGMR//hHWzXZH3vEO/EBT1TGkbk1BpjZY2gYmvvYZvvxcfK142kk7+RbVID0hCXZhYfDTiSUVO1di/s5rmLr8C6TFT0XF4XzVHNX70rF3RAiCBksF9zuiX95+ZKkuN8qwd9d56KRlAu7wHAHojxUYA7nHc5EJQJ9nLNOfLkCFgz98PORK5ujgNzMMdhvWI52XOER31cEzQ/BDwXGxXd4AzJCDt1bacqPDWB6YimczxPk3Dl2CmC1nxUktmp+IiIiIiIiIOrOWB36dfBEy1gl23WzRb6w//KGH/qq2Utu48usx5NU0aovvgkZkxq9EutNMfLpiNiZ6OEHnoIObTwj+OmW4tjIR0d03dhFOFxzHG4+ri0szU4F3p+MxAMAgvBAVgYQfDwM4i4P/AlbMGCNWdH0O8yLXI4M3gjsOnzC8Pdkbzg46OA8NQIAHcEkvBn4LC3MBD2884gDoxvpjPMpQeUG7AI0zu5DwbQOC3vgb3nxuONwcnOA5aT7eeaatgp7tYHAI1m36CLO8tBNuXw+dDjoH6WWvnXqLyvcjNS8AIRMcxfdNudi8oQABL81DkIct4DAcs/7grZihDOk78jHxD+PRTy666IrBPvnY/r0iIF+chV1XvDHMxVjkM9IfKCxAUZ34/sTPWdD5DIdncT7yasWy4ydygTHDMdQ4m3mO4xEyLhepP7LXL9Hd9NgLz8FNfuM2RGq7rbXlCod+RELkXLzgKr59bEYs8K/DKG3p/ERERERERETUqbU88KtQfSgLWfYBePRh7ZSW0xemYtU8RYrJnSXQSykMZ68vAZCBZaHhWJsDQK9IMx36IuJ+1i6tCtsXhSP441Skr1ko1otag3RFz6Dq7EQsfElM5fj84s3SzVBpvpXxiJv3IoLjchXLBFCXi737gKDQEDh3U08yqM1HgmLdotZkoKIJ5pdtsS5QfSAeUS+J5fOTkvCe/N2hSeU5bQ4WJuVDL6f5JCJqgbMlhzF88CBjgdsQPHbiLEpRhsLMYXCTbhADwCD3Mcg/I/UOortP2f7oy1BaBfSXunwO9QuErqoMRbWAPjsL+7v54pEhivpmFB3KQKlHCMJGGbqNAgA8PaSDQEotbWyrUo0plnPiERwagw07E8WUxdNewXuK9NLV2cb00c8vThV7qFlpwyq+Xye1feEIXpqBCgD6E5sVKagTkaf43O1Su27pGkJ5PZAaOwfBoeGYsmgzTrQyRbRy+VPmrUO6HHu18l2U9MfzUeQzAiPtIa5TzEqkNwGZa8R1Cg6NR569rXGGExnYdiUEf/JTlMEJEyf4ojQjy5Cm9cTeVNhODoSPopbdCF/4IQt5pwCgCieO6TF+chh8HHJxshAASlB0HPB7WBlo1uNAgrnrJVuM9PFFUV5+C4bzIKI7ovQ0Dg4dBDerbbmi+pnjeMxd0ai7DsLwzNM428L5qXNYv349vv76azQ1GRuhy5cvY9myZZg7dy6ioqIQExODqqoqCIJgqFNSUoJFixYhKioKUVFR+Oqrr9DYaP2B6w0bNuDll19GVFQUFi9ejPLycty8edMw/d///jcWLFhgWGZmZiZu3LihWgYREREREVFnIggCzp8/j3fffRfFxcXayR1eqwK/8rhyMz4uQ1DMiwhQ3zNuufJdWBqThMqnY/Hl1mRsXDoelRti8MmhRjhPXoHECHcAgXg7JRkLRgF5SUuRbBuG9VuTkZbyBaJ/q12gJLsAPaavwFebPsJfvfKx9r0U8UZGQRLmxTcifF0y0rZ+hv/PbRdeT8hCgzzfccBn+RdIi/ZVLQ7VVaiAO9zk+yOq8QDjxVTUdgMQFPU+vkpJRlrCi+i/Lx7bjymWoVy2pbrlqVi6OguDIz7CV1sT8eagKhxVLOJEUgw+bAjFPzcnIy0xCoN3x+KTbOt/oBMR0T2mqQzb31uJdNeZ+K+JYgNs5xOGl32y8N5L4Xh+eRaGRUUgSOpkasmlC1WAlyuctRMAAFVIfS8GCRcC8X5SMtLWL0HghSTMj1e0mShBXt14rFj/Gf72R1tk/j1VDM4WJGHe8iz0m70CX276DP+fWw0qrLVhVbuw+uN8+MUkIy0lGWnvBMIZ+fh8SQrsZq4TyzbNVgU5AevXEAZHi9E78lN8FT8bPsUpSNhnuQdreqzcrkuB5ZoMrFqSBa/Xv0BaSjLWBZZh7d/E6wmL30Wj4mIZ4OQEcS85Yer0QAD++GuS9F1TouBnqN2IzH+lov/kQAzVPGTWPyAQEysykFkMoKkAmXsdEejnrq7kMBw+XsCJX6uA2nzkFfriES8PDB0B7P+5AKgqQHa5O3yGKS7aCnNxNWAJtny+GEFNWVi705h2WvebAUC5uO+I6G47jOWzjhuzchBJQd+srCxV8PXy5ct4//33MWrUKHzyySeIj4/HE088gY8++gjnz5+HIAi4fPky1q9fj/Hjx+OTTz7B66+/jszMTBw5ckQVQFZKT0/HL7/8giVLluDTTz/F8OHDsXHjRtTW1kIQBPz666/4v//7P4SFheGTTz7Byy+/jB07duDUqVMWl0lERERERNSRCYKAixcvYs2aNaiurtZO7hRaFfh1nrwCaUmfIfFNX+TFzsUq5U3WVqjI248TuhBETnaHrhvQb2gIpo4B9uYoI6ZGgx/2hV1OIpbGpyKv3PJn6n4fgokutoC9EyY+6Q+UVaECQF5GKqovZmDZS2IPnfe+1wPlVbgkzzjGHwEO6mUBAHQ69EcJKuT7xU5BWPH5Z3h/uuKmq60dKg7F4/XoVzBjntgzqVH5N65y2RbqVuRlocghEFMniqm0nScGYrxhAfnI+LoG1btXij2MXlqD9FqgtKpzHnBERHQL9AVIeG0hNnQPw7o35SwUjchLiMGqC6GI35qMtM+j0D/plWbb5t46HXD2vPnAXtVRZJzQYepfQuCpA+Dojakh/sC+XDG4CwBwR8AEb/Sz18HHxxtoOo+KWuDEwQxUjwrDyxNcobPXIeC5p+FmrQ273x0+TjXY/mEsNuwrQXUTALhi2ChbZCeswNqd+aiQ0hcrtegaYtR4THSxhZ3TSPh4AGcqLQ9aaxzjdwlCnICKQxnIritAwjwxIByVVCJdT1j5LhqXLlTB02WA9K4K2zdlAMjCqpmah8cAoGY/UvcNx9QnFT30ZPa+CBhXhW17C4C8DGx3CsREeQxgAycMHaFDUV4+Ko7lIttrOHwcbDFylK849u+vxTjhMgY+ivTQ8BqPp4c6ws7BF+NGAaiqMvbwdXKCp/IaiYjujkOrMcT7RwQWrDekbaauraamBkuWLMHRo0fRt29f2NjYGKYVFxdDEAQ89thjuO8+8U/8cePGoVu3biguLsbNmzdx8OBB9OnTBxMnTkT37t3h7u6Op556CpmZmbh61XQMp8uXL+PQoUP44x//iAEDBsDGxgbPPvssrl27hpMnT6KpqQk//PADPD09MWrUKHTv3h2/+93v8Nvf/hYHDhxoticxERERERFRR3Pz5k1kZ2fjrbfegiAIsLdvq3Hh7qxWBX4BMRjqPDQUUydYDtS2iE4HO21ZN5MSAEC/iYuxJS4GgXa5WBU9G8v2mr+B26enYn7tA8ajovBlitzTJhlpq0Ms9HZSkHrRZOzLFW+IdrOFzkGHfop9XbQpBssOeSByzUfYuGkxghSza1ms29Cg3h7adQfgN+8z47qnJGPd5A48FiMRdTgm6ZsNqSNd4RVwHKWKYURNUkHS3dVUgIQFS3Fg2GJsXBYqBmQBAAXI3F0Dz7H+cOsGwMEf47QBUDM8Hx4JnNiDA4rhENR06K3MOAyx/TPfQgNANfR6oKFOD9jrYJjVxcnQzpptw7p5Y1bcp1g3cwRKt8ZgRvRmnGhyxMTFiUiMGQ/bn9ZhdsRKmG3yW3ENAQB6aUxkc5Rj/NrJPW4dQvC+8ppB0UPX7HfR6K3Toaj8vPTOCVNjX0MAgIBFYi9i5fKqs/cjb0IQAs321LZFwDMhwN4MxO3NgM/T481euwz9rT+QV4ztP2fB2W8EnAHohnjDubAAm7OzgBHu8NTOpFSrxxX5/1VVKHJxQn91DSK6kw6txpAfH8fpgkWG8X1htS03chs8DAdLFI162VnkBwzBoBbOTx3XwYMH8eCDD+K9997DwIEDVYHfkSNHIjY2Fk5OTqpypcrKSvTt2xc9e/Y0lD388MNoaGhAXV2dKiU0AFRXV+PmzZuqIHPfvn3h7u6OqqoqXL9+HTU1NXBycjIEmwHAx8cHer0e165dM1kmERERERFRR3bt2jXs27cPUVFRmD17tnZyp9HiwG9FXgbyyvRAUyOqT6Rg+z7Ab5g3AD32rnwRM+LzFWkgNepqoK/Viy894OzjD8/yzYjbWQJ9E1B9IhXbDzsiZKw4/lz/3zgB0ENfa1yEnctwTI2IwvShjcg+pbiZoVCxKx2ZNQDqSrA9JQPwG4FhAIb6BAA5m5FwSLx73FCeieS9ltM+GjkhZObT6LN3JV6Lz0RRlR762jIUnblmqHGptgb4jROcbYHqA1nYr5pfzVJd52G+6Feejm37qtBQp0fRNylIN8zlDZ9xQPamJPG7NTWiYl8K9lq8YU9EZMotIAR4axMOAgDOYkv8ekQ+PgbAIDz2DBCz8bBYsWwbPk6IQOBY9fx09+j3pmA7QrBgujegN7algDuGjQKKDmWhqE5s23YdBtwGim2opbbZbmwYooeWIOG1GMTtK0FFrR6lJzIQtzMfcBqJAK8qbPiHNK5vTQG2p2ah36QxGKpZjtZQnwDgQCI+3FcGfV0jKvZloai5NqybIzwnhOLN2YHQVeWj6KIYZHb2CUH0vKkYWpeL47+qP6e5a4jb5TzMF261qUjYWYKGJnEbJH+b36r2ePAgb3UvWntfPD1Jh8zERGlePUqragCUIX1HPiaO8zUNZMu8/RGEDKTu88XEMWajw8AwXwQ07ULqt4CPl5SVxGM4xjnkY/9hPQJGjtDOYZH+wnnAxdFsgJmI7oSz2BIPbPyraXpny205cHDVMCw/BGDs44hM+BRbpD+XDm5cAjwzBm7NzE8d3zPPPIPIyEh0795dO8ms4uJiXL16FX379kV9fT1qamowcOBAVZAWAK5fv47q6mqTIO3ly5cBAP369TMJJldWVloM/ELqnWwumExERERERNSR9e7dGwsXLoSPj8ngc51KiwO/fRqKEffGHARPexEzVuzHwFkr8FdpjMHmFG1aiudfmiO+Ps8FXEKw4p1Q2KUswfPTwjFjRS4GL3gH0T5iPyE7n0CEOGVh1UvhiMsD8j6fI6ZGnLYQm7qH4v2Zw7UfIXpIh6L3XkTw9BhsagrF+wsCoANgN3Y21kUMx/G1c8Uxilfsh90D/bRzm2XnMxvrVkRhWNkXWBg1B8+/tBAf/jwAQRGB8ALgFzobfsfX4fmwOfiw1lWRotmUxbpeIXhnpgey176CKRFLsU3nr+g5bIuAqBWIHFaA1RHhCA6bi2V7bTGwZatPRCRyfQ4r3j2OGd7DMMT7aex4ZhfekIK7bi/EYsWJCAzxHoYhgal4NkPdw4juruOncoGLqXhdbkflthQ6TFzwDmb1zMDC6eGYMj8RlyYsxoopzeUEdUJI7Ed480kdMuNiMPulOYhakYrKno5i79QlSxDePRULZ4YjOHIlsgfNx/uRwy0HJiV2Y+cjPno4ihIW4vnpL2J+ahXsrLVhVRlYNl1KfbymAH7z5iHEKR8JL0llC7bD7rl38JL2OquZa4jbNjgUK954GtgWgynTwjHl1c2odBzQqvZYN2w4PPOO4aghVbUt/KLewQLDvK/g3X01wIkMbLsSgj/5WVn3bt4I/KMTMC4QgeaGpQAA++F4dBQA+OPRYXKhB4aO0ENf64tHR1hZvkojjublwtNnuDQ+MRHdeWUozFwvtdfyK0IM5Fppy43G4I0NwxATKM47A+ux8QUpi0eL5qd7QXFxMZKSkvD444/Dy8vLJDBLRERERERE9y6b7J8LVI/h3t+3NzzclAPBdQZV2L7oFSR4LEZatK92YudTm4FlL8Vj4P8kI1p7w5uIurzc/F/gO/whbTG1EUvbt6lJnYf/gw8+UL235tVXX1W9P3OuChcvq8fT65ztL5lXg/TYudg79lP8bZKFXrpoROaaF7HhwfcR/1xzwfo7pCYDr0fmIuTz1xDAyC9Ru7LU1lDbsLR9i0vLzba/ADpNG1xXV4e///3v8PLyQnBwMLp1k8cpEBUXF+OTTz7BQw89hNmzZ8PW1hZ1dXWIj4+Hh4cHgoODDb2GS0pKkJiYiD//+c/w9vZWBYjz8vKwfft2/Nd//ZcqtfSGDRtQX1+PZ599Fp9++ikmTZoEPz8/wzL//e9/Y/v27fjP//xPODs7G5ZZW1sLvV7fbC/gGzduoFu3bia9jLuSGzdu4L777uvyAfumpibY2NhwO3A7AIq/xbS/eV3JzZs3IQhCl94GUGyH++67r0u3FdwOgCAIuHnzZpfeBpC2Q1NTU5e/fgKvIwFuA0A6Jy5duoT7779fO0nFxsYGPXv2hKOj+ft2N2/eRGFhIT7//HNERkbCw8NDW6VDKS4VUxLKf+8y8Nsh5GN7vB5+M/3hhjLsjY/FqjxfvB0fBb/OOXY0EbUjSzczqW1Y2r4M/FKrlKdi4ZIyhK+Ngl+nCKLqkf3xQiR7vYP3/2A6bjERtS1LbQ21DUvb914P/CqDvnPmzFGlhf7888/R0NCAl156CXZ2Yh6PkpISbNq0CbNnzzYZH7ikpATr169HeHg4Hn74YUPQacOGDXB0dERgYCDWr1+PBx98EM8884xhmf/+97+xZ88ezJo1S5UmuqmpyXCT2pqCggI4OzujT58+XfaG1YULF6DT6WBvb99ltwEAXLx4ET179kTPnj279Haorq6GnZ0devXq1aW3w+XLl3HfffdBp9N12SD4lStXIAgCevfu3WW3AQBcvXoVTU1N6N27d5cOgl+7dg319fVwcHDostuhrq4O165dQ9++fbvsNgCAhoYGXLlyBX379m3xkCD3ohs3bqC6uhr9+vXrstuhqakJFy9eRL9+/WBr29LMb/eemzdv4vjx4xgyZAh69eqlnWwgP1hn6feDgV8iIrqjLN3MpLZhafsy8EtERG3FUltDbcPS9r2XA78lJSX4+OOPMWHCBISEhJjcwPj2229x7Ngx/Md//Af69u0LAEhPT8exY8cQGRlpKJNdvnwZH374IYKCguDn54du3brh8uXLWLt2LZ5++mk8+uij+L//+z/U19fjxRdfhL29+MTyF198gbq6OlVZaxw7dgxubm5wcHDoskGu8+fPo3fv3gz8MvALSIFfW1tb6HS6Lr0dampq0K1bty4d+K2trQWksQe76jaAFPi9ceMG+vTpY9LWdSUM/IrXRHq9Ho6Ojl12GwBAfX09rly5AkdHxy4b8ASAxsZGVFdXo3///l12OzQ1NeHChQvo379/lw/8Hjt2DJ6entDpbr0nRmcP/HbdKwUiIiIiIiKiTu7y5ctITEy0GPQFgMceewxXrlzB3r17cePGDZSUlOC7775DQEAAevcWg99Kffv2xdixY/HNN9/g/PnzEAQBO3bsQK9evfDII4+gW7dueOKJJ1BUVIScnBzcuHED//73v/Hzzz9j3LhxXfpmExERERER0d3EwC8RERERERFRJ3XgwAFcuHABaWlpiI6ORlRUlOH11Vdf4caNG+jbty8iIiKwf/9+vPzyy/jb3/6GgIAAjB49Gt26dUNdXR3Wrl2LHTt2oLGxEQAQFBSEhx56CLGxsZg7dy7y8/MxY8YMQ2/cBx98EH/+85+xefNmvPzyy/jkk0/w7LPP4uGHHzYbfCYiIiIiIqL2x1TPRESdjKX0hdQ2LG1fpnomIqK2YqmtobZhafveC6me73VM9cxUzzKmehYx1bOIqZ6Z6lnGVM8ipnpmqmcZUz2LmOqZqZ5lbZXqubNhqmciIiIiIiIiIiIiIiIionsMA79ERERERERERERERERERJ0cA79ERERERERERERERERERJ0cA79ERJ2MrldPnL9Uoy2mNnD+Ug10vXpqi4mIiNoU2/L2w7aciIiIiIiIujKb7J8LBGXB/X17w8PNRVlEREQdyPW6epSWn4f+2nXtJLpNul494eYyAD3te2gnoampSfX+gw8+UL235tVXX1W9P3OuChcvX1WVsf0lIuo62Ja3H2tteXFpudn2FwDb4A7i2LFjcHNzg4ODA2xsbLSTu4Tz58+jd+/esLe377LbAAAuXryInj17omfPnl16O1RXV8PW1hY6na5Lb4eamhp069YNOp0O993XNfuw1NbWAgB69+7dZbcBAFy9ehU3btxAnz590K1bN+3kLuPatWuor6+Hg4NDl90OdXV10Ov1cHR07LLbAADq6+tx5coVODo6onv37trJXUZjYyOqq6vRv3//LrsdmpqacOHCBfTv3x+2trbayV3GzZs3cezYMXh6ekKn02kn37OKS8sBwPD3LgO/RESdzMnzZxCT/g9knT2pnUS3yX/QI1gR9B94ZMBg7SQGfomIqM0w8Nt+GPjt3Bj4ZeBXxsCviIFfEQO/DPzKGPgVMfDLwK+MgV8RA78M/MoY+GXgl4ioU5qStARTho3HX0YFaSfRbfpnTjq+Or4fX82M1U5i4JeIiNpMQfFZ9OvbGwP6O2on0W06f6kG1ZevwttjkHYSA7+dAAO/DPzKGPgVMfArYuCXgV8ZA78iBn4Z+JUx8Cti4JeBXxkDv+Lfu133SoGIqJPKOnuSQd928pdRQexJTURE7U5/7TqDvu1kQH9H9qQmIiIiIiKiLouBXyIiIiIiIiIiIiIiIiKiTo6BXyIiIiIiIiIiIiIiIiKiTo6BXyIiIiIiIiIiIiIiIiKiTo6BXyIiIiIiIiIiIiIiIiKiTo6BXyIiIiIiIiIiIiIiIiKiTo6BXyIiIiIiIiIiIiIiIiKiTo6BXyIiIiIiIiIiIiIiIiKiTu7WAr8nkvB8aDjW5mgnmMqOC0dwqPSaNgdRazJQ0aSt1XE0HFiD4NCVSK81lhVteUVT1ojM1eEIXp2FBmM1tfJUzDdsoypsXxSO4LhcQN4mi1JRoZ2njVTsjEFwaDyytRNuV3kqFkbGI1sPQJ+LuHlzMSNqLmbE7jLu0/JULIvLNWyXip0xmBGXC71iMURE1Ar6EmxfsxDPT5Pa0bgsVMu/uU1VSF+zEFNCwxH80lLEZddoZtbKxVq5TVa9YrC9XFu3velRtG2l9L1ewXvfV2krKIjrPX+ntTotVFeC9G0ZKGqjhkmfE48Zi1KN7WBTDbITlorfKypRbDOV6rKwatpCJJ8xXiM9v75AU8k4bW0OgOIUzA6dgwRFNfF6RV1WtOUVBEenoMjatYY+F2sjl96F/U1ERERERERERETt7RYCvzVI35raukCeRxje//wzfLl2NjyPx2NhkukNzjtJn5eE1yMSzQZG7Ty84YlcnCyUS6qQl10FIBcnT8llxThxDPAbNRx2hjk7uzKkxy7Esm8t3VSvQXpCEuzCwuCnA05s/RjVYe9jY/w6RNsnYnOeVGd9MZ5+ydewXZz/OBuBh+Ox6e7ucqIu5+CqYRiy6rC68NBqDPEeJr400w6uksq9h2H5IdUkI4vzn8WWCHn+CGwpU0yi23fqMPK8orAu8TMkxoag9541+HCv2AqfSFqKteX++Fv8Z4iPcETG8nVItxr79UXk55/hy88/w/vT3Y3t8+dLEOKkrdvOClIQs8kWLycmI21FAIo+Xq966KrdVB1D6tYUZLZF4LOpAJvishA4OwTO3QBAj+z4GCz72RtvJSQjLXYQThxQt6vV+9Kxd0QIggZLBfc7wm5vFk4oH4qry0LGHh10Oun9YHf4dNMj76RxWXlHswAoy/QoPFUF3Zjh8DTUMkPni1lhtkhIyEC1dhoRdQilWyKM7W3ENpQqJ1psixXKtmHG7cxPRERERERERJ1WqwO/+uzN2GDvjwDtBGu62aKfgw461wDMmuyO6mMFpj1Q7qArvx5DXk2jtljkMgIBLkBeYYn4vjYfeYXD4eMD7D8uRS/LC5BX6w6fYfId2XtBFU7mlOGSpS7M5fuRmheAkAmOAICGOnXo37YboD/wBfaOCkOAcrN080bQZB22fyf2diaidibd0M1AhLq8bBtmzAI2FhzH6YJdWHEiwhDgLd0SgRlYj9MFx3E6Ixb5s1bjoHpuq/MfXPU0djyzS5x/wzDEvKW5yUy3xycMb0/2hrODDs5DAxDgAVzS6wH8/+zde1yUZf74/9ccGRjOKmKKJwxTbAk3tMT2I5/9pJuxlR1WXTNXcxfXNHfzU9rB2nIrtU+2dnD1tyRlllqp1bIV9i3cNVKhVFTESARFBEGY4TAwzDBz//6Y4TSCguIBeT8fDx4P576v+2bmmnGum+t9v99XDmnfmImddC/DQoyEjbuX+/pksX13WzfwuBj9jRj9jQQZmo3P/kb0Gs+Wl4MOXeMdVDp8L8fdVP3jeWPj6zw0xHPHBchMZashngnD3I+LUln/lZ4p8x8kKhAIGc+U24KaHVBIyqdZjPvVWBq3+velP8n8M6PpusS291t2REUwvGGo1Yzg5tGQ+2O+u6JGDpl7jERFDSQ3M8t1M54jhyN7YeyNEY3naUvQbRMYl5lCamcEv4UQne5k/zmuMTXnMO8PW8LiD0+6dpxjLG6yh5fikrk79UKPF0IIIYQQQgghujdFUSgtLeWvf/0reXl5nruveh0L/Fr2kbg2j/sejMPXc98FsBxNZsW86UycNIV75r1BijtLLGP1FCY+tpbVSx9uLFNoOZrMigUPu9uuI8OdFWTKWMfCGe5SiYs2k1lJU2nlN5NJXuo+5vHNZFtcpYdnJeUDqTzXarnqgUSNNlK83x2cPppDxpBoHrotGos7YG3LyyHXfwTD+jRkD7tew8SpC1lxzlKVzVnI3OAuBTl1MeuzmwKpzV9T89Kdpq+XM/H+laRZaHyNCR+6A9Tt0bz85KQpPLBoHRlluEtoLicFyE16tNXSkJbDWeRGjeAmg+tx1F0J6D5+klkJC1mvSeDeETls/LIfs28/O2Us7MZojHuyyPbcIYTofLc8zrGcwzz1i5abC9KS4a9TuRWAfvwmYSaJ/9kDnGTXF7Bs2mhXw773MW92EqkeE8FtH7+H1MSZzPtNP1fDW6ayjGR2SdZv52kekLUUUlACwUYjYMHSIkPWB70Rso+XNt/YbgVfLSeh2djTMC5lvzuHifO2kesArPtYNWMKL37n2tf6GAzFX7/RdK5nU88aUwAIH8/UQWmsfmk585emET7vQWLdY0xHtH4tkUPijCkkbGn4INpJWzmFiSvTse1d26K0devHgyV7c7PxfR2ZDb+wmeyD6RhjIgkD11g6dwO5lLDpcfdrfzyZcoOu2QGpbKmK59cxzbZpohn330Z2fNewTIKZ1O3pjLs9juDGRjpuGhkNew65xtKiHDIto7h38giMmTkcdgAn8skkmhtaBLQtfJfoLgWesJKUhkCvIZKoqHwyD3eofosQ4jK59Rb3mAzc+ouZ7Mp3fTG1PRY3s/s/JM6ew2/6uh7eOm0pfLGHgvYeL4QQQgghhBBCdGOKolBWVsbKlSsxmbpmvbwOBH4tZLy7lsPj53BvH8997WROZ/Nn+YTdEk2oOZUVS9IZ8uR7fL5tE2/EFbLq5W1NWWJ5eQTPepvPX4l3tV28gdOxi3h/43u8EWenwALkbGDeWjtT3tjE5x+/zZ/CtvNkYrN1d/fn4Tt7DZ+snUVU3jYSd5YQetcy1s0cCMTx/LZNLBjZ+OwaDbtxFGTnUeBwT+qOiGDY4AhCj2aRWenaxuhIhgG6kDjmvul6De/PCGTH35NbnRw+y9F0Cm58jI82r+HVu2DTknWkWcGWuY55L6XT/49r+OTj91g3uxdpLy1l0wkI+uVM5kaks/rjHCzfbSCxdjJP3DfQ88xtsJOZuJjndvflT2vf4/ONr/NI73See24bBUSzYNsiJgDhM1939bnH0cVlhRASQmMyb584nlj1OuvWvs7ax+KwbNkMD04ivLWMscAQ+leWUG713CGEuFxO5u8hsr87OAsQNphbs09SQCFH04YT5p4gBug3cDRZJ9zZQW5tHl94kqzYwTTt6UfYsD0clZTfzucoZOuLy0np+yB/HGcERnDzbZC2bSvZJRaKd29jy1HA0VbphnPzHT6ZZWs38fm2Tbx8WyGb3kujGBg2eT7x1s2s32Em97MNpIx4jD+NMbY9Bpds55U3s4hZ7DrX5y/EnTWmAFCcRXYlmA7ug7sW8fQvQ2Dv2o6tUd/mtUQEE+7qS0Fquuu6wrqPtO+M3HvHqJZLNLR5fBbvLtmG/sE3XK9h4yyimh8HgJ3yEgv9e7sqYUA0k2cOhB6TeGOb+7W3GE/tpH2RTPBdcQzzGCuj4uIJ2/ktGVbAvI8dh2KJvalZcBgwDo8k3JFDblHDzVgRDB8UwU2OdDJzofjHfRQPiSTKv9lBR/dRHbuED99dxARHOqs+y2o4G6EhUFB2YTcJCCEun13/SWL2L1yB4DbH4qYtFJw4zK0Dmw3qffsRmXaMk+08XgghhBBCCCGE6K6cTicZGRk888wzKIqCwXABWSpXgXYHfos/W85zefE83+5AYzNHNzBr0hQmzlxJ5vUJPH9PX4p3p5JhzSFxnisrJmFDPhSWNGUFDRnLOPecheWHdDKM8cz+TQRBBh1h90xijAYyU5MxlaXy3IwpTLz/YV782gJFJZQ3nGPkWMb10aEPuYmoQXDi9DkXPmwyJIIY0snMzSdzj8VVNnFQJGP893HkaCG5P0LsTSMA0OtLSFu9lFlz5zBzbRY47E2B53MZEkd8VCBoAhk2bizhjkJOmyB793ZMIycz+5ZA9Bodobf9ml/3KSRtfwkQQvz8Bwn+ZCV/WJfDvY+2EWhtVQ5pX5mJmfogsT10YAhh3KQJhBbuIaMdpR7Lz5QQ3qeX52aXou2sPxPPVL9UVix4lFkz55CwOr1p7cCQXvSnhNNd8+YIIYS48iw5JD62kPXaybzxdMN6sjpiE15gino7CxMe5ql/Gxk1CML7NZvw7wB9bR4bX1nMrISHefJfFrC7RzNDJDMS4ji8fjHPbgthwe9HYeQcY3CPgUSFmNn6t6Ws35mPqfnatQ0s6by4YANMfZ33l4zHsnEhCz8rofhkHoyMYLhn+zac61oiLGYsYQ1j3OF97DDGEetRBbnt4/syfKSOjMRlrPosi+JWb1wycboE+oc0VLrYx+akfCjbxvxJTRm/jdc15m9J3hnJvb9s5f3pP4q4vukk7zRT/J8UMv977NnZz30iiPLPJ/NwCfv37iM8KhKjIZKbR7rW+S04mkNozIiWQfYhYxk/LBC9fzRjRgIlJa6y0EDvPgMpPiMDsxBXpz285F6HN/UXh3nqFs/9QgghhBBCCCGE6Gw1NTXs3LmThIQEZs2a5bm7y2h34Pe7nTmuAO79U5joLgucsnQKE1e3Y+3WQZN59d23+WjjJtYtinNPWAP+8bzakBWzbROfb0sgxuNQgCq7BYzGpiwdTQihDfOsIxP4qPk5WslWbWCxtLOkoX8kUUMsZP/nGzKKRnHzcIBBDBsBmbuTycwbyLBBOiCf9YuWkzZ4OmveWMMnS+I8z3RhDEZa5vmAvvHF69EbLFjMRnw9G7WD3ttzAUV9u9Z19DUayS1qLTPIQtrGfYz5bTRHP1uLffKrrEtaxr0lG0hpKH1eUsoJQujdfJlDIYQQ7ePIIXHBs3w3fBHvPzeJ8ObrqBsjeGj523y+bRPr/jcSThiJuuHskvvnVZnGisUbsP9yMevWvu2ujNFEp9eht1mw2HUtx57WxmBNBA+tXsMbD46g4OPFTJu7mWzP4O+P+0hzjGL8uBCCRs7ijafiKE5ayJyN+Yy7fWxTdYn2aOtaon8c90blk5pRQsbuVMJaybSFto4PZNyidaxbPBbd928wa+Zydpx175gRoz+cKGlY4iGaBSsnE0oID608+5rElPEtmbdNIK4hQbiFvky4O5LM3VvZur2Ue+OiPRsAEUSNhoyjyWTuCSH2xhDAyJChIeT+uI3vMiBqyHluzqu0UOX+5+mifEJ7ysAsxNVpNE+51/iN+89wBq+QcsxCCCGEEEIIIcSl5uvry8KFC4mKOrv2X1fS7sBv/JK3+ejdhp/5jAPGPfY2H82IxrJzJffMXkdmqxkxgEZHkL8RY7PsldDh0YRVJpP4WT42B2DOYdOXDSUIWwodHk1Y0WZWf5iDyWrHlJ1OZgkMi4qFvZtJ3O2ajbUVpbFpx/nX2A3uGdLK2ojNhRAVE0L2v7aTPSSCcAON6+sV70nncJ/RRPUBMGEqg9AevdBjJu27dM8TtS0vnR3ZZmzWEnZsTCa3RzRRfWBYTBzG79bx991mbA47xTv/yT9LIoiLCgFHCVvfWEf1pKW8+htYvzqZYs/J9EY2LJWWxh+bI4KY/zaStm4daWV2sJawY1sKxcPGcnMIQBC9+4Cl8qyZbQD694tokSnUwLZ3A9uHzGSCeyLbV6dz/W6LD/qG99tcwgn/EII9s5eEEJfNWeWbC46xa1g/wujLkNjDFDRbk/esUpDnOr5ZCUmXkxRkj2aIa9FT0QksO7axlXgWTI0Ai/t73f1lbCsrobjSgqWykB2r1pISMZn4CAALO5ZPZ9rarPZVobCYKHcYCeoZCNZ8duxstn68ZR9/f2M7w+e/yuOj0/lb0j4snGcM1gQSftsknp4Vh7Eki9yyptMB0DOEMNLZ3tC+9wiG+9uxWQcyZMA57mqympvGNsv5riUCGRUbSW5mEsnfDGTCmLMzbc95vEZHaFQ8c+fdyzDrPg4f9zzaSP/+xpbVRAbFEj+khPX/SCbX6nq+xWV2oJCUT7MYNya6ZanpZoJixhK1dzvJVXHEDvPc6xJ10yj4cjvJRBLe37Ut/KZRGA+l821lw41q7WGhuATCerRRyUMIcdW49YkkZif+h13nGoubtQ/rP7xxTWAAmi3J0J7jhRBCCCGEEEII0bW1O/Cr9zdibPzxwQvwMhoxdigtp5n+k1j21HjYsph77p/CPX/ezOnANiYg+09i5QuT0H+xlGlTpzPzrUPYDKC/ZRZvzIzk8Ko5TJw0hWnLvkV/3fmzV/RRccSHpLNixhRWt7Egb/hNrlKWzcsmGgdHEFppgdGRhINrPb+EaPa/+TATZ63F1H9Ui3OcU/++VH/2LPdMfZS/HYtkwdLJhAP6kQmsnBvJ4b/P4Z77pzNncw2/XrqI+D5Q/K83SSwZz9y7BhJ+1yziTRt48V9tBbrTWDHjYR6Y8TAPzFhKcomOmIQXWDA8h78lTGfi1IVstEzg1afHu1/fQMbdFUn5lmeZ+NT2ptKUbsbhkYRnHmJ/8+C+I4f1n4Tw0J2u7LKou2ZRvnoOs2Y+S2rULCa414IuOLgPi3tNZCHElREWGw/PbGQXACf5cG3DmoH9uPUOWPy+O5uocAtvJs4k7hbXv6fN3ELBOY8fTdzsJN780D2RvHsji4nn1rNjbOICHf5xH5Ql82Tjd/rDPPCuq9pG+f4k5s96mAdmLGYj8bzR+J3eQX3ieOhOHVsXTeGe//0G/ciGzFELGe+uJSVkFg+PCSH2wVn03/EmiRmWtsfgklSem+oudbwyh5h584j3TELuP4llT8VSnvSo69hnviHoj6/z6lQ7iY8tJbmNJQhyNz7bsg/Ocy0RNHosMXv3kTFiAnHuMamFNo/PInGG+zUs2Ir+vheY0cqNfsNuHIUlI6vZ+pgh3LtkCVMc25g/dQoTZy5m/WEbZKeypSqeX8ecI6gdOJb4MRB659g2x0v9iGhXNvPoaKIaspf7R3BTpQXLyGhuau8NVtYsMjMHEjX8Qi/ihBCXzh527W56VPDhGhJn/4JbzzkWw64Vw3lpN3DLL5iduIYP3bHfXe8vgTtGE3ae44UQQgghhBBCiGuBoiiUl5dz6tSpNn+Kioowm1tPgrwWqDIO5ijNN/QI8GVQWGuzo6J7M5OydA47blnDy7e3WqeydY4cEmetxfcvrzJlkOdOIcSFuG7ZA5xa/JHn5pZ2v8Lg//yCY080TegWfDiT/3rGFeC99a/bef83DVm9J/lw5ngWpwGMZllqEr/p6w78PgPLku4j7JzH7+GliJkkAjCT93Me51b3nq6orf51OFqWWHjttddaPD6XP//5zy0enzhVQllFdYttMv52QY4cEhOWw8K3md1WtBY7aSuns37Aq6y97+q4I8L01VKm7Z/AR4+7bnITQlx++7J+Ijryes/NHmMyELuUf7vHYc4xFu9a0Ww94N2vMPihJNcBs5PaeS1wbWmrf/MKilodfwEZg68Shw4dIiwsDH9/f1QqlefubqG0tBRfX18MBkO37QOAsrIyvL298fb27tb9YDKZ0Ol0GI3Gbt0PZrMZjUaD0WhErW53Dss1pbLSVbbQ19e32/YBQHV1NfX19fj5+aHRtLaWT/dQU1NDXV0d/v7+3bYfrFYrFouFwMDAbtsHAHV1dVRVVREYGIhWq/Xc3W3Y7XZMJhPBwcHdth8cDgdnzpwhODgYne4ciQfXOKfTycGDBxkwYAA+Pj6euxupVCrUanWb3x9Op5OjR4/y7rvvMnv2bAYNurqDW3kFriyahr93JfAr2q8omYVLCpmyKoGYds4UF3+2mIVF00lKiGyzvKUQomPaCkyKztFW/0rgV7TGsnctf9jYl1eXxRPa+rXi1cWyj1ULthG+9AXi5eMmxBXTVmBSdI62+lcCv1c/CfxK4LeBBH5dJPDrIoFfCfw2kMCviwR+JfDbQAK/LhL4lcBvA6fTyaFDhwgPD8d4weWKu37gt/teKYiO6xPPq4ntD/oChN61jPcl6CuEEOIaZRyZwPuvdJGgL4AxmgWJEvQVQoiuLCkpiX/+859n3ZSWlJTE3LlzSUhIYPHixZSUlKAoTfd55+fn8/jjj5OQkEBCQgKffPIJdru9xTk8rV+/nkceeYSEhAQWLVpEUVERTqezcf+BAwdYsGBB4znT0tKor69vcQ4hhBBCCCGEEJePBH6FEEIIIYQQQoguICkpifT09BbBV4AvvviC3Nxc/vKXv7BmzRqGDh3Ku+++S1VVFQAVFRUkJSUxduxY3nrrLZ588knS0tL44YcfzgogN0hJSeGnn35iyZIlrFmzhsjISN5//30qKytRFIXjx4/zwQcfMHnyZN566y0eeeQRPv30U3788cc2zymEEEIIIYQQ4tKSwK8QQgghhBBCCHEVM5vNLFmyhP379xMQENCi5GtFRQW7du3irrvuomfPnqhUKu69916qq6vJzs7G4XCwa9cu/Pz8GDduHFqtloEDB/I///M/pKWlUV3dsvx1wzl3797NnXfeSa9evVCpVNx9993U1NRw5MgRHA4H//73vwkPD2fkyJFotVp+9rOfceONN/Ldd9+dN5NYCCGEEEIIIa5WarWaiIgIXnzxxau+zHNrJPArhBBCCCGEEEJcxXbt2sWAAQN48cUX6d27d4vAr8lkQlEUAgMDG7cHBAQwaNAgTp8+jaIonD59moCAALy9vRuPGzp0KDabDavV2qIkNO5zOp3OFkHmgIAABg4cSElJCbW1tZjNZkJCQlqsNRkVFYXFYqGmpuascwohhBBCCCGEuPQk8CuEEEIIIYQQQlzF7rjjDmbPno1Wq/XchdlsBiAwMNBzF6dPn8ZqtWI2m+ndu3eLIC1AbW1tY+C4uYqKCgCCgoJaBJlxn7OtwC/u59NaMFkIIYQQQgghxKUngV8hhBBCCCGEEEIIIYQQ3Zrd5sBiqsRSXordchpsBVCX5/qpLwegymSnIKe68acwp4TiozlUnc7DaS2FejM4qkCRZQ+EEEJcGaqMgzktbsPtEeDLoLA+zTcJIYS4ily37AFOLf7Ic7PoJG31r8PhaPH4tddea/H4XP785z+3eHziVAllFS3X05PxVwghuo99WT8RHXm952bRSdrq37yColbHX6DLjMFWq5W///3vDBkyhIkTJ6LRaNi/fz9btmxh/vz5jevxArzzzjvY7XamTp3K22+/zaBBg5g4cWJj1nB+fj7r1q3jt7/9LRERES0ydzMzM9m6dSt//OMfW5SWXr9+PXV1ddx9992sWbOG22+/nZiYmMZzHjhwgK1bt/KHP/yB0NDQxnNWVlZisVjOmwV85swZAgIC0Ol0nru6jbKyMoxGIwaDwXNXt2IymTAYDBgMhrOyzruTiooKdDod3t7e3bofKisr0Wg0+Pj4dNt+qK6uRlEUjEbjWZUWuhOLxYLD4cDX1/ei+kGFEwWFuhoV5cV2Ksvs2KxOVPU1BHgX4mcsIyBQhY+3AxxOAOz1PbHXX0dpsULhiab5AW+fCoKCSvALqicgRI9OrwG1Gqc+gHpdf2pqA6gsrwcFvP3U6A0adF4X9zmura3FZrPh5+d3Uf3QldXV1VFbW4ufnx8ajcZzd7dhs9morq4mICCgW/dDfX09FRUVBAQEtFohpztwOp2Ul5cTGBjYbfsAdz/k5+cTHR2N0Wj03H3NyisoAmj8e1cCv0II0cW0FZgUnaOt/pXArxBCiM7SVmBSdI62+vdaDfzm5+fz9ttvM336dK6//voWgd/g4GAmTpzI+++/j81mY8aMGej1enAHfjdu3MisWbMICQlpEUzJz88nKSmJKVOmMHTo0MZJ5fXr1xMYGEhcXBxJSUkMGDCAO+64o/GcBw4c4JtvvuGhhx5qUSba4XDgdDrPG/jNyckhNDQUPz+/bhvcOXPmTGPgt7v2Ae4AuLe3d7cPeJpMJvR6fbcOeOIOgKvV6m4d9KyqqkJRlIsOeHZ11dXVjYHf9ga57DU1OKxn8NJXoVFbwFGDUu9Fva0XljIdhT9ZKCu0oNjsaNU2AoIr8fevxddbi4/B9f9OURQUhzfOeiM2O1jrwOmE+noVisqOVmfBy9uBr9GJWlOHSm0DRY9TCaXK1oOiMi1VVh0qvQ6dN/gGlhMQWINfjwB8e4WAJhhUrrG0PWpqaqirq8Pf37/d/XCtsVqt1NTUdPuAp81mo6qqqlsHPHEHfk0mE0FBQd22HxwOB2VlZQQFBXXrmyidTieHDx9m6NChEvht3kAmnoUQ4up2z4Yl3DN8LL8bOcFzl7hI7+xN4ZPD3/LJg0s9d0ngVwghRKfJyTtJUIAvvYLPXpNVXJzScjOmimoiBvXz3HXNBn4rKip49dVXiY+P5+abb0atVlNRUcHKlSuZOHEiN998M1999RWHDh3i97//PQEBAQCkpKRw6NAhZs+e3bitQUVFBX/729+YMGECMTExjb9n1apVjB8/nptvvpkPPviAuro6pk+f3pid+t5772G1Wlts64hDhw4RFhaGv79/tw1ylZaW4uvrK4FfCfyCO/Cr0+kwGo3duh/MZjMajaZbB34rKysBJPBbXU19fX2bWZ6KArXVdswldZSfrsNeXYyBXPz0FQT5Keiwo9hUKHZvHLYAHHYD9Q5QqVToLlGsqN4BdXVQZ1NhqQW7vQ6tsRzvgGqCeunxDfZCbTSiMgaiMgwC/dnXMJ4k8Ou6JrJYLAQGBnbbPsCd+VxVVdXtszztdjsmk4ng4OBu2w8Oh4MzZ84QHBzc7QO/hw4dIjw8XAK/zRvIxLMQQlzdjpSeYHHKP0g/ecRzl7hIo/rdwLIJv+eGXv09d0ngVwghRKeptdZRUFSKpabWc5e4SEYfb8L69MLb4OW565oN/AJ88cUXpKWl8eijj9KrVy/eeecdzpw5Q0JCAv7+/o2B4JEjR3LnnXdy8uRJ3nrrLe67777GwK6nlJQUvv32Wx555BF69+7Ne++9R0lJSWOg+MSJE/z973/nrrvuYtSoURw+fJgNGzYwY8YMbrjhhlbPeT4S+JXAbwMJ/LpI4NdFAr8S+G3QauBXqQecgIaS/BryM0uxmmuhthZNvZnAgEqCguwYvbzQqnxQnFc+IKIATsWGWluDVmdFpa1Bpdeg8gnH7jWQknI1VVYdQaE+BPf2wsdPi0rd9B0ggV8J/DaQwK+LBH4l8NtAAr+uv3e775WCEEIIIYQQQghxDbjjjjsIDw/nL3/5C3PmzOHHH39kxowZ+Pn5ARAQEMDMmTMbA7kvv/wysbGx/PznP0ej0WC1Wlm1ahWffvopdrsdgAkTJnD99dezdOlS5syZQ1ZWFtOmTWsMyg4YMIDf/va3bN68mUceeYS33nqLu+++m6FDh3brCVghhBCXgbMO7KehJgvFtBPH8Z1Y92WgOpxJYOVx+mpLGRJSxbBBGgb0DsJfH4JGCbgqgr4AKkCj0qNyBOKwhlJfPRi7aQC2k3Zqs45SfeAnyr//kbyvf2Rf8lEOfpNJ0eEMLGXF7kC3EEII0TbJ+BVCiC5GSj1fOlLqWQghxOUgpZ4vnWu91PO1TjJ+JeO3gWT8ukjGr4tk/ErGL4C1xkFpQQGWM0cJ9LYQ6GNFXVuN0+pEsfvirAtCcZ5d8aOrqrOBuRKqa2zgVY5fz1oC+xgJDOtBndoPuxKIj38/tLruk9HWnGT8ukjGr4tk/ErGbwPJ+JWMXyGE6JLSTx6RoO8l8ruRE6SEthBCiEvOUlMrQd9LpFdwoJTQFkIIIa4RjnoF8xkbuQcqyNpZwvG9p6k5UUztiVJqTjipN/WmvmoQjtrQayroC+Clh949Iby/ngE9e+Kv9EBTXo899zjKiUOozYdQ1Z1CURSUFmldQgghujsJ/AohhBBCCCGEEEIIIYS4SjgBJxVn6sj74TSFe/Ko/TEXH1M5wfgTpB+AXgnFaTeCcu1ne2o1WgxafzT112GvGIituAfWI1Zq9x2n8sBRjn1fTHZ6OWdOWbHbnJ6HCyGE6GYk8CuEEEIIIYQQQgghhBDiylEcUG8C6xEU8z5suQfQZB8kqDyX/r4mhg+2078v+Bg0qFXdeEpbUeO0e+OoC8BZrcKWfxLL/h8p2ZND9v/L4+B/TnHySCE15nLPI4UQQnQT3XiUFEIIIYQQQgghhBBCCHGlOOvrqas4hd28D8WcTv3xvdhyDlB/PA+NrZqewQo9g0HffZesPCdvAwzs5ySiTy1+NcVYc7IxH9nDmZydVBfvdQXThRBCdCsS+BVCCCGEEEIIIYQQQghx2TjqnZw5WUb+3nSKDqRReSSLup+KsJ3yor6iL057oOchog1qNfj5QfhAuKE/+DucaMvL0ZZn4zTthpq9UF/iLqEthBDiWieBXyGEEEIIIYQQQgghhBCXXL3dSenJWg7vKiMnrRxTTgX1xVbqzwRQX9kPpy0YxSnpvRdCpQK9Tkuwbw/81WE4T3tjzy3Gnp+F03QUHDWehwghhLgGSeBXCCGEEEIIIYQQQgghxCXlqFcoyK7gyI4TmDNz8TYVEmrwprdfGEZ9AKDxPERcKEWD0xaEvbI/dUUBWA+XY92Xy5nDRRzdb8ZUUodTEoCFEOKaJIFfIYQQQgghhBBCCCGEEJeAA+ylYCuBijL0p48TZC1icO9ahgxUCPBTUKkUz4NEZ1HUUO+H02rEerqcM9/nULjrKEe+LeLH78upLLOhOKX/hRDiWtKBwG8JWx+fwsRJTT+r9nq28bSPVc3aT5yxkBVfl3g2usqc+zmb9m5jU4a5xRENij9bzMTHkykGwEzGlm1klHm26jznei6dIWP1lGavpzlXH83/rPPfS8vetUx7PJliBxR/uZxpMx9l2syFrN5raWhBxpvL2VrU8HAfq2Y/2/RYCCGuNdYc1j87h3smTWHi/Q+zcEMODd+IOCxkbniWB+6fwsSp7Rxji5KZP2kKEyctJcVzCGnY1+p3f2e6dGOk5eg2npvhGsNnLU+l2OHZohlLPltXLnT136QpPLBgG7mebTqTu38brp86ZRy/Qu+nLS+VTV/lN30WO6D5WA+Aw0xGovtznLCODI+T2na/wcR52yhouDaZNIUHknJaNmq2b9VeIG8bsyY9TGKzZrbvVjLRY1vuh48yca7rfW/zukeuNYQQQgghhLgATte6slXf4yz5DtvhHVgz9xDgNDEwTCHA31Wa+KqlUaH21aLtoUcX4oU+zIDXYG+8wg3n+fHGa4A32t56tD31aAJ1qPQdmIK/hLRauK6Xk8E9qtEUneDMvqPkpn3PyYNpWMrbMZ8ghBDdhKIolJaW8te//pW8vDzP3Ve9Dow6NdgsMO6xt/noXdfP7CjPNq0Ln/oCH737NmtnDyTzzWdbTLhdfhYyk5YyLXGf544WGp7zG/cZ2fFmEimVAHaOfreVTd9knX+i05rHdx9vZfvh87Zsp0JSli7kuS8bBuEOPJerhCVzA0/OXEeG544Gjhw2rk4nblY8oZZU/v7ZQF5IfJ33nx3L9xtTXROxOdvYGjKZe/u4jzFG89BkHYmJqZhank2Ibm3XiuEMXrGn5cbdrzA4Yrjrx2PfrhXu7RHDeWl3i11N2jz+JB/ObDh+Jh8WNtslLl6lheCJL/Dhx+/x/v+OonjLcja6x1HTjjd5ckdf/pT4Hh89FkHmm8vZdMLzBK0JJKhHFjs8go4F36VSbDS22NamE6k8t2A5yRcSDOv0MbJBDhuXbkY/+20+/3gZ446v5e872vodZlJWLibxzFheWP02H737Kn8arqPas9kl05njeCe8nx10OjOFTR/vOTtIej7Nx3oNrhu61i7muYMRPJO4ic+X9iP7u+YTDmZSv0wj6u44who29QhEvyOd7OZBfWs6qd8YaXy5/QcSpbGQeaTpXJn7013XgY3bLBz9sQTj6EjCG1u1Qq41xGVW8OHMpvF25hYKmu9scyxupnAL0y7meCGEEEKIi1RbaaLy5H7qCnZjP3YYW54J+xkDSr3Bs+kVo1Kr0Phq0PfVox9iwHCjNz43e+F7qx7fWD2+t+jwiVJjuAG8rlfQ93ei6+NAF+o8z48DXT8HhiFgGArekSqMMVqMt3rh83MDhuEG9AMN6EK90PjrUGs7MD3fCdRqCApQGDrYwaCe5fjU5GE/9RP20u/BmgOK1fMQIYToVhRFoaysjJUrV2Iydc2ZoA6MLCZOF4GX0YjR3/3T3mUXDIEY/Y2E3TaZ+waZW0zCXX4Wcg9nYbJ5bvfgfs7hMaMIx4TFAqAjZt57fLIolvNOoxqiWbDxPZ6+7bwt26mEI3sLKW983h14LleJquOHyDTbPTc3yUxlqyGeCcMAq73l5LtOD458Nm2wMeWugc33EHTbBMZlppB6IcEHIa417gndVGa23F64hWkPwfs5hzmWs51l2TMbA7wFH85kGkkcyznMsdSlZD30CrtaHn3O43etGM+nd2x3Hb9+OIuf8ZhkFhcnJJr4W0LQa3QE3TKKUViwVAOUkPrlPsLvmkRsoA5jzAR+3aeQjMPtGWPN9O8XSeanqc3eq3zSvjYzfGivFi3bdCaHjBMmzjectqrTx8iWdDp947/13k3/bimPI3sh9o7xDAsxYvTvS2xCPO28p60TdOY43gnvZweF3bOMT9ZOPnfAtDXNx3qAolTWf6VnyvwHiQoEQsYz5bagpvYnUtl6KJb42wKbtvn3pT/J/DOj6ZrCtvdbdkRFMLwhiq4Zwc2jIffHfPdnNIfMPUaiogaSm+kOtjtyOLIXxt4Y0Xietsi1hricTvaf4xpTcw7z/rAlLP7wpGvHOcbiJnt4KS6Zu1Mv9HghhBBCiAtXbbZx7EAh+d//QOnBTCp/OoO9LID6mjAUh5+r7PAVoFKp0Phq0V3nhT7cC+8bvfG5WY93lAb9QND3dqL1d6D2Ujo0W94RKrWC2uBEG+RE39eJV7iC940qvGN0+ER54xXujb63F2pDeyfcL45GDYG+XvT2DyEAX/Tlp6k/8QOK6Tuw/iQBYCFEt+R0OsnIyOCZZ55BURQMhqvnhqWOaP9Q5s6qSFnqLjWZuA/TucontoMpYx0L3eUYH1i0mcxKmkpKL1/L6nnTmbjalZlryljHkzOnu9smuyY2m5cGvP9hFm7IwuJoVkrxs+3uco/Tmb8hBwslbH38URKPAl8tZ+KktW1nn7oVZKST23c0USE0PTf3c2ooEXnPpClMTFhJcvMsqxblHFt5TW09d8ByNJkVCx5m4qQp3DNvHRmV+1g1aTkpQG7So+4yhB7Ppfn5Jk3hgUXrmkpo7l3LxEmLWf/ZOhKmTmHi/Y/yYmM5UFcmcdNxm8m+iNQjy9FkVsxzvU8Tpy5kxWeuMpDFny1mVlI+kMpzbZQJzz6YjjEm0pXRExLL7DFZvDj3UWYt28e46bF47djMiV9NJsrz/5ohkqiofDI7PXNMiC7olsc5lnOYp37RcnNBWjL8dSq3AtCP3yTMJPE/e4CT7PoClk0b7WrY9z7mzU4i1WMiuO3j95CaOJN5v+nnanjLVJaRzC7J+r0kTLvTSTfEcvNQgEIKjsKQfiHuvQMJHw7Zx9rX+aG3jSWm8FvSGsau7G/Zoo5nvEfks/n3+j3z3iCl0D2uLE0F8kmc21T6v9W2DSV0H1vL6qUPu8aw1sbIN5NJXuoe+x5vNhZZ8tn0krvUdcJKEt9svqyCpwji7xvIjsRlPLd4KTsGJPDwaJ1nI7cRjPtVIGmrl7J6t0ew3D1uNpb2bfG46fmmNLsGSHG3dZUL3kxKYwnuxaxvdWA9xzjeyjXNi6tdY3hr4ycdeD8LvlpOgvvaa+KMZxuf21nvEWD6bq277XTmb9jAi83G7xZlkc95ndFSi7Gefayau4FcStjUsJzI48mUG5res+yvkym/cwKxzcd+TTTj/tvIju/2uYO6ZlK3pzPu9jiCGxvpuGlkNOw5RDZAUQ6ZllHcO3kExswcDjuAE/lkEs0NQ5pODRa+Szz7fZVrDXE53XqLe0wGbv3FTHblu75M2x6Lm9n9HxJnz+E3fV0Pb522FL7YQ0F7jxdCCCGEuAA2q5OCnGoOp53mZEYZNfn1GKzBeDkG4LQHXfaAr0qtQhugQz/QgPcIH3xi9HhHqfEapKAPVdD4O1Dpro51bVVqBbWvA12oA/0QBZ+RWnyiDegHGdAE6VDpLm3faTVavNQ9cVb1w1aow3bsBI6S4yhW+dtHCNH91NTUsHPnThISEpg1a5bn7i6jAyPHCGa7SzyvXXATxf9azopvPBeTOzfT7m1syetL7E0hkLOBeWvtTHljE59//DZ/CtvOk4npTZlDhyHqpff4fG60q+1L6QTNWsZHG9/mT2FmioHsDYv5m20S72zexOfrEuj/1VLeapb9kX7UyB/Xvse6hBHkbtlAakkI977yOrOHALcv4vNtCcQ0tm4pN+lRJk6aQkKShfgZsYSfdbOVnYx3l5JYNIqXkzbx+fJ49MfzPRu11Ow1tfnczamsWLyB07GLeH/je7wRZ6fAEs2CbYuYAITPfJ3PX4kntMWJ7WQmLua53X3509r3+Hzj6zzSO53nnnOth+eST6Z1LMuS3ublO3Wk/T2ZTACMDH9wCe9v3sTnHy8hrngbiTtbn6w9r6LtPLt4A6fHL+Wjjzfx/rNjOb1+MW/tthN61zLWzRwIxPH8tk0sGOl5sJ3yEgv9ezdk9BgZ9uALrFv7OuvWvsBD/bP4x55R/H5Ma3lRRkJDoKCs1HOHEMLtZP4eIvu7g7MAYYO5NfskBRRyNG04Ye4JYoB+A0eTdcKdHeTW5vGFJ8mKHUzTnn6EDdvDUUn57VTFny1m4qQpTHuzkAmLpxPb2lchHRvVCRrL+NsK2b7bNXZl704lOG5UywxOcyorlqQz5Mn3+HzbJt6IK2TVy9soGJnA50vigIHMXr2JN+4Kabttw7ny8gie9XYrY5jb/jx8Z6/hk7WziMprGItcY+16U1z7xlpHIZnZNVCWRYYjnuf/N45QjWtd+rMDpjqiZi/j+V/C9uWPtgzytUdGDl5Tl/HJxtd5YkgWq15s9lqP7uP0zx/jo81rePUu2LRkHWnnuVm6zesCt/3OEazc0Nr46dae9xPwHT6ZZWs38fm2Tbx8WyGb3ktrCqI3f4+Kknn2lXT6z3ydTz5ex9P9Stjf8lQe2rrOaM5zrI9m8syB0GMSb2xzPacWnw9rOv/8VyD3/fLsjNyouHjCdn5LhhUw72PHoVhib2oZ5DcOjyTckUNuEVgOZ5EbFcHwQRHc5EgnMxeKf9xH8ZBIovybHXR0H9WxS/jw3UVMcKSz6rOshrPJtYa4Inb9J4nZv3AFgtsci5u2UHDiMLcObDao9+1HZNoxTrbzeCGEEEKIjnLUKxTmVJD3XT51R48TTBkDenoR4OOPWt2RP1IvjkqrQttTh2GoFz4/12EYoULf14kmoP6qCfK2i0pB7eNEf50T7+EqfGK0GH9uwGugF2qj1rN151G0OG09qDddR22OjZrvj1L8fR4/fl9OxZk6z9ZCCHFN8vX1ZeHChURFXb6agJdC+0dfja6xxHPYbXOYOwYyf2rfosYNQdRp/5fF8HmLmNIfMlOTMZWlujJy73+YF7+2QFEJ5Q0HjR5FrHsiLntXKqaRk3nktr4YDUZi7xtPGFmk/tOM6avlruyYGStJqYSCkqaa26PGxRJq0BEaFUk4hRR3IE7dsMbvupfGkrv8UVbs9ixRnEPGNxZifhXPsEAgMILxt7UsQXyWxtfU9nO3/JBOhjGe2b+JIMigI+yeSYw5K+jsKYe0r8zETH2Q2B46MIQwbtIEQgv3kNE4iT2Q2NsiCDIYiYqKAEcpxZUAOmxHt/Li448ya9ZSkivBdkF1O6E481uyjfHMvmsgRg0EDYvn3tGwY+8hz6atMHG6BPqHNGSuNWcnc0MqQ2aOonjDs8xKeJRpM5ezNa/pPendZyDFZ7pmvXUhhDif0LuW8fmGt1n3dDSZS+e0Mia5OT03nIuOmDGxFP/rW7Id+9j+r15MGNMsWAAU704lw5pD4jxXNmbChnwoLGk12/a8bYeMZVzL07c0cizj+ujQh9xE1CA4cdrcwbHWQtrKhSSqJ7MuaRHxls0kLEmmuKiQo2dldbppAomZvYxPkl5g9oAcVs1/47wB2gbG/45nXB/3mPvLUS1f68gJ3DcsEDSBDBs3lnBHIafPOUS1fV3QYOyYUedZYuP87yeAvjaPja8sZlbCwzz5LwvYmw36zd6j4sx0cv3juHecq8x46Lg4xja1bEVb1xnNeY71+9iclA9l25g/qSnjt6EfTTtT2DEingn9m52iQf9RxPVNJ3mnmeL/pJD532NbZgUD9Ikgyj+fzMMl7N+7j/CoSIyGSG4e6Vrnt+BoDqExI1reiDBkLOOHBaL3j2bMSKCkpHENZrnWEJfPHl5yr8Ob+ovDPHWL534hhBBCiKuAw4Jir0ApL0VffIyezlLC+9YzsB8YvDwbXxpqgwZdXwPeI7zx+bkew1AV2p4KqrZW/OmCVCpQGZzo+ir4/EyL943eaPvowav90/odoTh14PDGaq6h/OAJivccJXvnKY4dqsRaU+/ZXAghxFXo4kYITftG0YYg6iebX+fpXzYL7I1M4KOGDA/PLI9mbFYLGIw05nH0CWlsFzPv7abjt7mzjlrVsCZiO7nX+A0dFkvsoNaClzbsjnOtHXh+rT33KrsFjEYaz6oJIbStl+Th7OeiR9/mJLFr3WLLjjeZv8HO+GdfZ9277mzoi9H8uTdo1+fEiNEfTpS0km2cl8wmwyTu1aSR+F00T699nfef6MvGjxtKPMLponxCezZbE1AIIa41RiOhwyZx720NY1IQvfvA0ZMN35v55B6GYYPPDva1RR8zgXtJZXvit6SMmEBcH88WgH88rzYfq89RLaNDbc/DYrF0cKzN4fvvYOwvYwkNjGbuykVMKNnAnMc2k3tbHHHNszo9BUZw72OziHWk8f1hwNd43nV3/Zo/J8+lL5pfs3RAa9cFHXHe97MyjRWLN2D/5WLWrX3bXYmjDTZbyzHd8zWel+s6oyXPsT6aBSsnE0oID630vBY0k56WxbhfjaX10b0vE+6OJHP3VrZuL+XeuGjPBkAEUaMh42gymXtCiL0xBDAyZGgIuT9u47sMiBpyjj4AqLRQ5f6nXGuIy2c0T7nX+I37z3AGr5ByzEIIIYS4ijhtYMtHMe+hPudrbIe/J0CppH9f8Pe79Jm1Kh81ugF6vKO98BmpxWugE02AA5X20v/uK07tROPvwDAYjNFavH/mhT7MgMqnzQngC+alh76hTgb1rEFTXMip9FyO7j6C6WQeTocEgIUQVy9FUSgvL+fUqVNt/hQVFWE2dyBTtItpf+C3JIu07BIsFgsFO9ew+jsjE2IiAAs7lk9n2tqspjLNntxB1OZByGFRsbB3M4m7XZ1rK0pj045Wgn4Nbb9bx992FmKx2inemU4uEUSNgYyNG0gzAw47xTu3seO8ZRqD6B0CVNU0rqnbKqsZS6WF4uw00vIgZrhnmcEIomIgLTmZbLMdW1k6mz87R/nJFtp+7qHDowkr2szqD3MwWe2YstPJLKFxgt9S2dqHMYKY/zaStm4daWV2sJawY1sKxcPGcvN55oyrKk1gDCTYD2x5aaQe9WxxDu4+slRasFggNGoU4UWbWf1ZPhYHmLKT2bonkPhbXH0X3DPEFYA/KwMIwEj//kZ3hldzJWzdUMK9k939b9C5JuNrLdiNOveEtIXiEgjr0avFkUKIJmeVby44xq5h/QijL0NiD1PQbFnYs0pBnuv4ZiUkXU5SkD2aIa4FPEUnKM5MJbPQAg47puxtbN3ZMCYNJPaXfcn9bBtpZgum3Sn8sySa8be4vmvPOzYDaCKIHQcpX6YRc9uoswJsocOjCatMJvGzfGwOwJzDpi/dpW+DQgilhmp3VOycbS9YR8baEHr3hW+/TqPY4XocNdSIzWonfMjAs29KIoutq5LJLLRgqSwhe3sq+4nkhsFAYAj9ySczswSb1Uzabvc6vM0Ub09xjeHWfLZuS4WYEQxv2LknmeQ8OzjMpG1LJrdHNFGeQdgW2r4u6JDzvJ9YTJQ7jAT1DARrPjt2ttWXrvczqCiFLTtLsFkt5P5rGymejTqslbF+UCzxQ0pY/49kcq2ua4viMjucSGVrK+WbmwuKGUvU3u0kV8URO8xzr0vUTaPgy+0kE0m4O3M4/KZRGA+l823lKG5ufNPOR641xJVx6xNJzE78D7vONRY3ax/Wf3jjmsAANFuSoT3HCyGEEEK0xelwYKsqpr78BxyF32M7VoC9REGxn/3XVmfT+GnxGuKFz81e+ERp8eoHGh8FVN0g2NsGlQY0fgr6/k58fqbFMNyAJrDtv58uhEYNwYEKQ8Ls9DUWoSnPpPJYOjXFe6FeqiEJIa5efn5+9OzZ85w/fn5+noddM9of+DWYSVv2KA88+DAJiflEzX2BBSMvfDDR3zKLN2ZGcnjVHFcZ6GXfor/urClKAPS3zGft3EhyExfywNTpzE8uQY+O2IRlzB6ewyszpzBx8hye26Gjd+unaEbHTb8cT2jGGzwweV0r68+55G58lgdmPMysF76l90PLeGKcZ+6PkXEJjzGhcisLZ05n2oo8bvjlebJGGp3jufefxMoXJqH/YinTpk5n5luHsBkABjLurkjKtzzLxKe2e5TZ1BGT8AILhufwt4TpTJy6kI2WCbz69PhWM6ibC/3lZOLVySy8fzrzv9YR04GM34Y+emDGwzzw7j7oE8+yFyah37aEB+6fwrRl++i/4AXmRrk+J/qoOOJD0lkxYwqrW+n4YTeOwpKR1WKdMdPXSRz95YPEGICQWKYMT2XhzEeZts7CHye5s3usWWRmDiRquOd7JIRoEBYbD89sZBcAJ/lwbcOagf249Q5Y/L47m6hwC28mziTuFte/p83cQsE5jx9N3Owk3vzQPZG8eyOLiefW9iedivPws+Wx+qmHmXj/dKYtazkmhd2ziAXDc3hl5sNM+3shE5bOY0LD8qntNGxcPKGMYnxrCwf3n8Syp8bDlsXcc/8U7vnzZk4HugNf/WO590YTmxZNYeGXJedue8E6Mtb2Zcrzi4g7s45Z909h4uylpAQlsG75ZGxJC3nyS8+bywIxVqby1wUP88CMR3lym424p+a7+i8kjtm/ieBw4qPck7CSXG/Pm7+A643kvjidiVMXs9ExiVcXxDZlCffvS/mHC5l4/xxeORzJgqWTz1prt6VzXBd00Dnfzz5xPHSnjq2LpnDP/36DfmRbfQkMieeFBweRsepR7pn5LFuMo5jg2eYCnD3Wh3DvkiVMcWxj/tQpTJy5mPWHbWR/nUz5nRPOLt/cXOBY4sdA6J1jaSPui35EtCvrfHQ0UQ03IPaP4KZKC5aR0dx0rvM3J9ca4rLZw67dTY8KPlxD4uxfcOs5x2LYtWI4L+0GbvkFsxPX8KE79rvr/SVwx2jCznO8EEIIIcS51FbVUvzjIU7tS6MiKxtbgY36it44bcEozs7PNgVQe2nQXeeFz8+88R6hQddbQe2loGr/bHa3odIoaIOcGIap8YkyoO/nhdqn89YD1umgV6A3Id7BGGrs6MuP4CzPAGsOOGX9XyHE1UWlUqHT6dDr9W3+6HQ6NJpLM35dDVQZB3Na3BrVI8CXQWHnTEsR4tJw5JCYsBwWvs3stmZwW2H6ainT9k/go8dHnbc0pxDXguuWPcCpxR95bm5p9ysM/s8vOPZE04RuwYcz+a9nXAHeW/+6nfd/05DVe5IPZ45ncRrAaJalJvGbvu7A7zOwLOk+ws55/B5eiphJIgAzeT/ncW517+mK2upfh6NlmYjXXnutxeNz+fOf/9zi8YlTJZRVtFx/QMbf9sl+92EW/jiZdS+d/+amS6OErY8/SuKgRXw+9+zywhmrp/Bc3oOsa2P5ii6rMpXnZqyl9182MTfKc2cHtGest6az4sHN9F/5KlNaW9/3CpBrDdHZ9mX9RHTk9Z6bPcZkIHYp/3aPw5xjLN61otl6wLtfYfBDSa4DZie181rg2tJW/+YVFLU6/gIyBl8lDh06RFhYGP7+/qhUKs/d3UJpaSm+vr4YDIZu2wcAZWVleHt74+3t3a37wWQyodPpMBqN3bofzGYzGo0Go9GIWt09o36Vla7yeb6+vpe9D8xn6ijINmMvycLHeQJ/vR++XgGoVZdgwlwN2gAt2l5aNIGg0jlb7LZarTidTgwGw2Xvh6uJzWbDbrfj7e3dZj8o9eAwq7AVOXBWdmJpZpUdtd6MxliFLiQIda8IMAwF9YUniF0Iq9WKxWIhMDDwmg7enE9dXR1VVVUEBgai1XZesL+rsdvtmEwmgoODu20/OBwOzpw5Q3BwMDrd5f3/eDVxOp0cOnSI8PBwjMYLn8FxOp0cPXqUd999l9mzZzNo0CDPJleVvAJX2cCGv3dbHxmEuBI0EUydO4rUdcnuMp3tYNnH+s125j4oE7FCtHDL4y0megHCfpPEMfeagS0nevvxmyTX9mM57qAvQN/7eL/ZZHPbxzetRXisiwd9xdWneMdmtmabsblLXSf+00L4LTddW0HVq1IWW9emU2ABLIXsSNxMhn8cMUM923VQe8Z6wyie+PjqCfrKtYa4vJqPyYc51mwc5hxj8a1PuIO+uK8BGo5v97WAEEIIIURLVks9xw5VcOTbIkxZJ9CUKwTr++NvCO70oK9Kr0bbV4dPtBeG4Wq0vZxnBX1Fx6i0oO2p4B2pwRBpQBPUSYEgRYezrif1lb2xnbRhO2HCWWvDbnNSV9vWH3lCCCEuJwn8iquKcWQC778ST2h7rx+N0SxIfIF4uUFfCCGuSX5GCynL5nDP/dOZ9sK3+E5dwrI7z7OAvegEgVC4jvkPTmHigwt563Q0T7yU4Fp64SJ1eKy/0uRaQwghhBBCdEOW8lpM2YWoCwsYEFDNoH5qfAydl3muUqvQ+GvxCvfCJ0qHYaAKtaH7rtl7qajUCtpAJ97D1HhHeaHt7YVae7EhARVKvZH66t7YjtdTvjOTnO0/kb37DOWnpfSzEKLrU6vVRERE8OKLL1712b6tudhveSGEEEKIS8YYM4u1727i822b+Hzjqzx/XyTGKxowDOHeVza1WuYZIGbuJj6/Jso89+XeF9bwyTZX33+0PIFxsna3EEIIIYQQ1zanFWwFOIp+xPtkDgO9ShjS30GPYGijonCHqXRqdNfp8Y72wvtGNbpQBZVeAr6XnEpB46tgGAKGn+nRXeeF6qIDwG51dVBSRPWPJ/hpdzHHj1ThqJf3VAghrpRO+nYXQgghhBBCCCGEEEII0fU4wV6MUrWX+oLvsB07gFJtwstLQd9JQVmVQY1ugBfeUTq8BoHaIKWcrwwFtbcT/UAFwzAd2uCLLwFtMEBYH+gXYKG+oJDTmdmc2JdBdWmxZ1MhhBCXgQR+hRBCCCGEEEIIIYQQohuy1dZgMx/BUfoD9flHsRc6cNb4oTg7p9SS2leDV4SrnLNXPwW1V+cEksXFUalA469guEGNT5QX+tCLywBWqxV6BisM7V9LkHKC+tOHsJzKwFnzEyj1ns2FEEJcQhf+bS6EEEIIIYQQQgghhBCiy1EUqCwtpehwOsX791KZU4rtTACO2lAUp5dn8w7T+GvxHmbAe4QWXS8FlVYCvlcllYLaV0E/WMEQqUPb4+IygA1eanoHBhGsCcTbUgZl2VB7COrNnk2FEEJcIhL4FUIIIYQQQgghhBBCiG7CUa9QeLSanN0mKnIrUcrVOC29Uer9AZVn83ZTaUDbS4f3zwx4j1CjCXai0kjAt0tQ4VoDOEKN942GiyoBrVap8VIHoqntha2gAnv+QZTKg1Bf6tlUCCHEJSCBXyGEEEIIIYQQootLSkpi7ty5JCQksHjxYkpKSlCUpsn2/Px8Hn/8cRISEkhISOCTTz7Bbre3OIen9evX88gjj5CQkMCiRYsoKirC6Wxak/HAgQMsWLCg8ZxpaWnU10s5RyGEuJpVlts4klFG3u4T1BeUEOj0JdgnFC+twbNpu6l0anTXeeEd5Y0hQo3Gz3kx8WNxJakVNP5OvIaq8brBC7Wv1rNFO6lQ6n2or+6D7bQvdXkV1JfV43QoOOrlZgAhhLiUJPArhBBdzKh+N/DO3hTPzaITvLM3hVH9bvDcLIQQQnQqo483peVS7u5SKC03Y/Tx9tx8zfviiy/Izc3lL3/5C2vWrGHo0KG8++67VFVVAVBRUUFSUhJjx47lrbfe4sknnyQtLY0ffvgBh8PheToAUlJS+Omnn1iyZAlr1qwhMjKS999/n8rKShRF4fjx43zwwQdMnjyZt956i0ceeYRPP/2UH3/8sc1zCiGEuLIUBapKa6j8qQgfSykDQ+0EB6lQqS4sSqvWqNGHeOEdqcNrkILa2wFIUO9aoFIr6HooeA/ToO/vhUp3gWEERYNiC6T+jJGag7mc2JFN1nelmEqsni2FEEJ0ElXGwZwWo3GPAF8GhfVpvkkIIcRV5EjpCRan/IP0k0c8d4mLNKrfDSyb8Htu6NXfc9dZE5ivvfZai8fn8uc//7nF4xOnSiirqG6xTcZfIYToPmqtdRQUlWKpqfXcJS6S0cebsD698DacvTZhXkFRq+Mv0KXHYKvVyurVqxkyZAh33nknGo2GiooKVq5cycSJE7n55pv56quvOHToEL///e8JCAgAd2D30KFDzJ49u3Fbg4qKCv72t78xYcIEYmJiGs+5atUqxo8fz80338wHH3xAXV0d06dPx2BwZYm99957WK3WFts64tChQ4SFheHv73/BQYiurrS0FF9fXwwGQ7ftA4CysjK8vb3x9vbu1v1gMpnQ6XQYjcZu3Q9msxmNRoPRaEStvsDgUxdXWVkJgK+v74X1gdMCzlocpjpqfjqN7UwFGg1oLzCZU6VVoQ3WoQ1Vo/G9fNm9VqsVp9OJwWC4sH64RthsNux2O97e3petHxSbmvrTCrYiO4q9qfpHR9jtcLpMzWmLEcN1vQgZEkTf633Re3X8NVitViwWC4GBgWg0Gs/d3UZdXR1VVVUEBgaivdD/0NcAu92OyWQiODi42/aDw+HgzJkzBAcHo9NdeKn2rs7pdHLo0CHCw8MxGo2eu69ZeQVFAI1/73b8W1UIIYQQQgghhBBdxunTpwkICMDbuykbeujQodhsNqxWa4uS0LiDTU6nk4CAgMZgU0BAAAMHDqSkpITa2lrMZjMhISEtJpyjoqKwWCzU1NScdU4hhBBXSH0ZSuUB6vO+wXYkA1WVGS+vCwv6qjSg663D+0Y9XtcjJZ27EZXeiS4MvEfo0fS8sKCSTgd9QpwMCKqCUwUU7TvK8QM/YTGVeTYVQghxESTjVwghuph7NizhnuFj+d3ICZ67xEV6Z28Knxz+lk8eXOq5SzJ+hRBCdJqcvJMEBfjSKzjQc5e4SKXlZkwV1UQM6ue565rN+MVd6jktLY1HH32UXr168eWXXzY+9vf3Z+3atQwaNIiJEyc2ZkHk5+ezbt06fvvb3xIREdEigJuZmcnWrVv54x//SO/evRuDv+vXr6euro67776bNWvWcPvttxMTE9N4zgMHDrB161b+8Ic/EBoa2uEsJMn4lYzfBpLx6yIZvy6S8XthGb/OejsqexFKZQ6OklPUl2tx2nqiODsetFOpVWgCtWj7qNEGKFcs2CsZvy5XIuO3BacKe7mCvdCJs7rec2+71NSCyVKJyt+Ese919BwyAi//6zybtUkyfl0k49dFMn4l47eBZPxKxq8QQnRJ6SePSND3EvndyAlSQlsIIcQlZ6mplaDvJdIrOLBbltC+4447iI2N5fnnn2fOnDkcOHCAJ554gpCQEM+mQgghugGLqYxTWXs4feA7avIKsJ8x4rCGdDjoq9Kq0IXoMYzwwusGFdrAKxf0FVcRtYKuJxiGadAP8ELt1fHAq4839A7ywdfpi1f1KfQ1+6E2C5zd7zpOCCE6m2T8CiFEF3Pdsgc4tfgjz82ik7TVv5LxK4QQorPsy/qJ6MjrPTeLTtJW/16rGb8Na/z6+voya9YstFot+/fvJzExkenTp3PjjTfyj3/844pm/FZWVmKxWM5b/vnMmTMEBAR06yyFsrIyjEbjBa2RfC0xmUwYDIZun/lcUVGBTqfr9pnPlZWVaDQafHx8um0/VFdXoyjKebOeFSeYz9ipKixCV30Ub0cN3io/tCovz6bnpQ7Sog/ToPUDOPf39+VSV1fXmPHbXT8LuDN+6+vrr5rvBsWmwlasUF9Uj1LfwfV/VQpafQ06vyo0vbxRgvpi0/THqfL3bNlCXV0dtbW1+Pn5deuMX5vNRnV1NQEBAd26H+rr66moqCAgIKDbZvw6nU7Ky8u7ffa30+kkPz+f6Ojobp3xK4FfIYToYtoKTIrO0Vb/SuBXCCFEZ2krMCk6R1v9e60Gfvfv38+WLVuYP38+vXr1apwAfuedd7Db7fzud7/jgw8+wGazMWPGDPR6PbgDvxs3bmTWrFmEhIS0mDjOz88nKSmJKVOmMHTo0MYgw/r16wkMDCQuLo6kpCQGDBjAHXfc0XjOAwcO8M033/DQQw8RFBTUeE6Hw4HT6Txv4DcnJ4fQ0FD8/PyuionsK+HMmTONgd/u2gdIqedGJpMJvV7frQOeuAPgarX6vEHPa1lVVRWKopyz1LPd5uD08VqKfzRhKzpDLx8zIT2c6DQdCwCoA7Xo+mrQ+oNKfe7v7cutrq4Oh8MhpZ6vdKnn1ijgqFFhK3DgKOt4+WeVxobG24S2lzeqPiNRGft6NmnBarVSU1PT7QOeNpuNqqqqbh3wxB34NZlMBAUFddt+cDgclJWVERQU1K1vonQ6nRw+fJihQ4dK4Ld5A5l4FkKIq1tbgUnROdrqXwn8CiGE6CxtBSZF52irf7tz4Pfrr7/m0KFD/P73vycgIACAlJQUDh06xOzZsxu3NaioqOBvf/sbEyZMICYmBo1GQ0VFBatWrWL8+PHcfPPNfPDBB9TV1TF9+vTG7NT33nsPq9XaYltHyBq/ssZvAwn8usgavy6yxu/51/h11Ds5fqSaUweK0VaW0SewjuBAhY58bNS+WvT9tGgCFVSaqyvg20DW+HW5KgO/booDnGYVdQUOnJaOBoAdqNROVL49sAb3oxofQgf4oDecHdiVNX5dZI1fF1njV9b4bSBr/Moav0IIIYQQQgghRJd2ww03EBQUxCeffNJ4o9r+/fv5/vvv+dnPfoZarebWW2+lqqqKHTt2UF9fT35+Pv/v//0/YmNj8fV1Bb+bCwgI4JZbbuFf//oXpaWlKIrCp59+io+PDzfccAMajYb/+q//Ijc3l71791JfX8+BAwc4ePAgY8aM6daTTUIIcfkpqJV6jNZSQihhUG8rPYLaH/TV+GkxDDXgM0KLtofzqg36iq5BpQFNDwXDcA36MD0qbTs/iABoUJw6akorKdpzlBN7TvLj9yaqym2eDYUQQpyDBH6FEEIIIYQQQoguymAwMHfuXCwWC/PmzSMhIYGkpCTmzZvHqFGj0Gg0BAQEMHPmTL799lseeeQRXn75ZWJjY/n5z3+ORqPBarWyatUqPv30U+x2OwATJkzg+uuvZ+nSpcyZM4esrCymTZvWmI07YMAAfvvb37J582YeeeQR3nrrLe6++26GDh3arTNvhBDislHsYMvHeWYPtkPp+JpOcl0PO0Yfz4atUxk0eA00YBimRdvTCZoOrs0qxDmo9Qq6MDAM16Pt0bEbwgxeEBJgw89eiin7JDnfl1JyomXVFiGEEG2TUs9CCNHFtFWKWHSOtvpXSj0LIYToLG2VIhado63+vVZLPV9LpNSzlHpuIKWeXaTUs4uUem6l1LPTAnX5OMpzcZyuoN7sh9PuD5z/c6L20qAL1aIJcQXnuhIp9exyNZd6bo1SD/VlYCuoR6lr/w0GdjucMakw2Zz4D7QRHBZKUFgEOm8fKfXsJqWeXaTUs5R6biClnqXUsxBCCCGEEEIIIYQQQnQZlvLTWIr2U194iPqCSuymIJz2gPMGfVU6Nbo+egyRWnT9lC4X9BVdl0oLut7gfaMOfV89KvW5P6sNdDoI7eVkYEg1msoiHKYcVLYj4KzybCqEEJ1KURRKS0v561//Sl5enufuq54EfoUQQgghhBBCCCGEEOIqVl/vpCTvGMVZ31N6KIfKY07qq0JQ6s+d0aRSq9CF6PAeocNrMKi9JeArrgy1l4J+gApDpB5NUPsyElUqFT56P3r7hGK02qH4CFRlothc2W1CCNHZFEWhrKyMlStXYjKZPHd3CR0L/DrMZCQ+ywP3T2HipCk8+VWJZwsP+1g1ydV24qQpTJyxkBVfn++YK83jOU+awsTV+7B8vZyJk1aSZm3ZOmP1FCb+JZVW3/6iZBbOXkuGBbDsY/W8OUxLmMO0pdspbqgYWpTMc6v30bBEffFni5m2eh+WZqcRQoiO2rViOINX7Gm5cfcrDI4Y7vrx2LdrhXt7xHBe2t1iV5M2jz/JhzMbjp/Jh4XNdomLZ81h/bNzuGfSFCbe/zALN+Q0jhGWwhxSNiwnYepitp7zb55WxrZJU5g46XzHtV/G6ilMfDyZYs8dDfsafuf9D5OwMrVpHDyLmYwt28go89x+AYqSme/xmud/dgHXIe7zrNrruaOl4s8Wt96/Hs/jnplLWZ/d8C628t6s3geUsPVxj2sMSzov3j+F5742N/3S5ppfdwBgIfezN0iYOoWJU5eSfNZ7XcimeVNYsdve9NxbuaZp2Ofqu3w2zZ3CA+/mNDWwpvPiJI9teduYNelRNuUBe9e28VmzkPHmHBZeyHsiRDcgY7kQQgghGthqnRw/XM2xH+xUn1DQWfzR1PdCcbYdPFNp1ehCvDCM8EIfrkLtIwFfcRVQKWj8FbyHqjEM8ULt1b4yzWoMqOtCsBXrqDt+DCqz0TpPezYTQoiL4nQ6ycjI4JlnnkFRFAwGg2eTLqEDgV87mYmLee5YNC+sfpuPNrzNE6ODPBu1KnzqC3z07tusnT2QzDefJbHZvOCVYMncwJMz15HhuaOZhuf80btv89GMaIwxo4ghnR177U2NHPv47huIio3m7J4wk5K4Af3kycQYIfvjNzFNfpX3177BXMM6Nme62yTlMX5GNHr3UaF3ziJuz1o2XuE+EkJ0Ue4J3VRmttxeuIVpD8H7OYc5lrOdZdkzGyeFCz6cyTSSOJZzmGOpS8l66BV2tTz6nMfvWjGeT+/Y7jp+/XAWP7OFAs/jxYWrtBA88QU+/Pg93v/fURRvWe4eI/bx7lMbOFJiosDjpqSzRTPbPaa9OnUgDJrMq+++zUfvLiE+xLNtc4WkLF3Ic192QmCu4XeumkX44bUs3NDGQGfN47uPt7L9cOfdAjXuMfd4/u7bLBt/zhfcCWJ5ouH6waN/Xc/jdV6+w86mJW+S0ix+63ndASHc+/t4gjI3sCXb1Sb3X5tJC53MQ+MCmw5s1PK6A6D4s+XM/6yGe196j8/X3kvxnqyWh2SnsqUqnl/HuCeLegQSlPkt6S3iyoXs2F5K07IoAwkfAZZDOU1B/sP7SAMsmU3bLMdyKPYfRdSghkatMRLz4GT065Na9IUQ3V5bYzl7eOmhwyxLPXsslrFcCCGEuHbVVNZTkF3NmUOn0ZWfoafeiL9P8DnXNdX4azFE6PAaAho/J6oOzAALcVloFLS9FQwjtOhC9UA7bkxQtDitwdSXBmDLr8VepuB0OHE42nHsNUpRoNIKueVgrlWw29q8y14I0Q41NTXs3LmThIQEZs2a5bm7y2j/sG/+lk1f9mXBE5MYFmLEaDQS5N/2XWUtGAIx+hsJu20y9w0yk3mkEyaQL0LV8UNkmpsFcFvjfs5Gf6NrstN/FGNGQtr+Q01tcrL41hHJuJhWJmCLviU5M5b421z7bNaWE9g6DVi+e48dIycT27wiiyaCCXcZ2fr/9jXbKIQQ7XTL4xzLOcxTv2i5uSAtGf46lVsB6MdvEmaS+J89wEl2fQHLpo12Nex7H/NmJ5HqkSnU9vF7SE2cybzf9HM1vGUqy0hml2QKdZ6QaOJvCUGv0RF0yyhGYcFSDRDN3HdfYMG4c0bWGjWMaUEGQKMjyP1Y3/ZcAVDCkb2FlDeUpbgYDb+zbywP3TUQU/PAYXOGaBZsfI+nbzt3ubKO8DK6x3N/I8ZLfqOevul3efSv63mEMOy+SUxw7OPIsWaHeV53AERMYu4YC1s3p2Iyp7L+QzMTZsUT3tp75nHdgWMfm9fnEDtjHhMG6cA/kod+FdHsADtpXyQTfFccwxrOV9aX/lFZbP262X/gvHS2V0UwvE/TpqibRsHRHHLdNxxkH0zHGBVJeF4WmZWubYez98HoSIY1Hda6wLHEj9lH8n+u7LWhEFeVNsZyCk+SFRvPrX0B+nHrHaPJOnFSxnIhhBDiGqY4oSSvgoojRQQ5yxkQaifAH1RtLJGqCdDiPdyAYbgGTZACqu4bEBNdg9qg4DVYhWGEAXWA1nN3K9Qo9f44zX7UZZ/gxDfZZKWVUnGmzrPhNcVuVygttpF7oIL87Crs9QqWWicWq0KBGVJyVKz7zsFfP67htS1V/Ou7Go4X1XueRghxHr6+vixcuJCoqCjPXV1KuwO/lh/SyRwyCNMHC7ln0hTumfcGKWeV7OsYU8Y6Fs5wlTV8YNFm92Shu7Th8rWsnjfdXe7Q1fbJmdPdbZNdd6A3Lz19/8Ms3JCFxdGsJONn23luxhQmTprOfHdpzOLPFjMrKR9I5bl2lG1sYmTsmGj4Jp0M940z2empWEaOZWwrcV/L4Sxyo0Zwk3uCOequBHQfP8mshIWs1yRw74gcNn7Zj9m3n515FHZjNMY9WbgTfIQQ4qKdzN9DZH/3hC5A2GBuzT5JAYUcTRtOWN+mXf0GNkwkN2nz+MKTZMUOpmlPP8KG7eGopAldEqbd6aQbYrl5qOeei+CxjMMDi9a5yyzvY9Wk5aQAuUmPNpZxLvhqOQnusXvijGeblSy+EK2M+R5llS1Hk1mx4GFXieR568hwBxYtR5NZMc91XXDPvDdI6UiAwpzKc/dP4cXvXM+9+LPFTJy3jVwHYMln68qFrv6YupDVTXWTrwAjsQ8+SHjmBhY/t5mM0QnMHtn6TXctrztK2Lp4OSkOSFvp6ruJk9aSaWh2rPlbkndGcu8vm/3nJ4Rxt0VTkJremOmXvSMZ3V1xNL/c1Y+IJoZ0Mn8EKCH7kIWxd00myn8fR44C5JN7GGKGNg80Q3XGOlfZ6fsf5cXGpT903BQVTW5mlixzIcT59O1HZFpDQNYV7L07th/IWC6EEEJcexQbOKpxlBcTUHGcAf6lXBdix7uNG1lVBg36wXoMN2jQBDlRaSTgK7oQlYI2QMH7BtfnWKVr484GD/XWemoLyzAdOs5Pe0o4dcyC4vRs1bXV1jnZ/1Md6z6vZOs3leQdraG42EZFpRNrnUJdnYK3WmFooIMBfgo6ReH4GQffZNn5OLWa7L1maiolACxEd9PuwG+VxQRHv+X0yCW8v+F1ZvdOY9WL2zpUAsy0extb8voSe1MI5Gxg3lo7U97YxOcfv82fwrbzZGJ641q3HIaol97j87nRrrYvpRM0axkfbXybP4WZKQayNyzmb7ZJvLN5E5+vS6D/V0t5K6Mpkzf9qJE/rn2PdQkjyN2ygdQSCL1rGetmDgTieH7bJhaMbGzeQm7So41r7TVMPht/PoooRzqZOQA5pH1jIWbMKFrLSSouK4SQkKZ9feJ4YtXrrFv7Omsfi8OyZTM8OKn1rJ3AEPpXllB+3tKdQgghuoOGNVanvVnIhMXTW1aKuCjuZRx29+VPa9/j842v80jvdJ57bhsFRLNg2yImAOEzX+fzV+IJBXyHT2bZ2k18vm0TL99WyKb30lrP3G2LOZ3Nn+UTdks0oQ3bmo/5LdqmsmLxBk7HLuL9je/xRpydAot7+5J0hjz5Hp9v28QbcYWsernta5KUpR5r7gbG8cfZEaSt20Z2ZTpvr7fz0MJJhGvMpKxcTOKZsbyw9j0++b+x2Is6Go503Vg2cVIbax477OT+axspmlhuHt60ubXrDnBdP9x3i4WCE3bif9X6NQdnXXeEcO/UOGAUT2xwvVefb0sgpln7gq+TybxtAnEeN68Fx8YxrjiVtDzAkUPajkDiYga2bOQfSdQQyD5eApVZZB6N5oYhgxg2Ar49mAMlOWQUDSRqePNnm0+GZSzLkt7m+f+2kfb3ZDLde4w9e0GR69pOCHEuo3kqNZ5P44YzOGI8RxOS+E3zezeEEEIIcW1wVqPUHMFR8DX1OXvQWU34+oCulWRIlVaN7jovvCN16PuASisBX9F1qbQK+j7gHalD26P1m56b89JDn15OrvOzUHusgJN7j3HyyDHqaqo9m3Y5tnqFg3l23vykmg3/tpJXBl4Begb9LIDwnwU0lm9XqSDQS+GmUIVxEWoS7jAy91c+xA3X0t9PobjAypH9FVRXnKf6qRDXEEVRKC8v59SpU23+FBUVYTZfu+uOtTvwC8CgeCbfEojRGEL8nXFQWNKuSbqGycxp/5fF8HmLmNIfMlOTMZWlujJy73+YF7+2QFEJ5Q0HjR5FrL/rn9m7UjGNnMwjt/XFaDASe994wsgi9Z9mTF8td2XlzFhJSiUUlJgaf++ocbGEGnSERkUSTiHFHXgfm6+1N7shzSUwmnFRFlLScyAvi+8qoxnTsJCeh/IzJYT36eW52aVoO+vPxDPVL5UVCx5l1sw5JKxOp/GZh/SiPyWcbnopQgghurHQu5bx+Ya3Wfd0NJlL57Bid2ddsOeQ9pWZmKkPEttDB4YQxk2aQGjhHjLaqOqhr81j4yuLmZXwME/+ywL2dtaBPrqBWZOmMHHmSjKvT+D5e5pFK5qN+c1ZfkgnwxjP7N9EEGTQEXbPJMZooHh3KhnWHBLnuQKlCRvyz3lN0rTGb9Oau6G3z2N2UDJ/fWwdh3+dwJRBQOU+vttr5N7fTWJYDx36vpOY3Dxa2i7N1vhdMqEpuN0QgL5/OvM32piydBaxze7Wb/W6AyBnG//YHUnsGEj+JLXpWsFDy+uOErZuTAXSWfFgQ9B7LRkNjR05pHxm5t47RqFvOoWLIZrYMSVs2ZEDmalsDYljXH/PRiEMG2EkNzOL4kP7yBgSSZS/jptGRrvW/j2eR3af0UQ1Kw8NA4kbF0GQwUjMLdHgKKXYnb1NSAjhza8BhRCt2/0Kg5+BZTmHOZZzmLj/DGfahy2zeoUQQgjRxdWXo1Qdov7kIeynKnHUakE5e/pWpVWh66PDO0qP1yAFteEaS3MU3ZraCF7havQDzp/9q9NBaC+F8OtqMViOYj2ehjk/E6etyrNpl1FphbQTKr45rsZsVzOgp5qHb/fh17FGAnt6oda03SdqNfQI0HBrpIFxsX4MvikInyA9To2G+m68FrLofvz8/OjZs+c5f/z8/DwPu2acfeXQhuCeIWC1N5Xh68A64Q2TmZ9sfp2nf9mstPHIBD7a1pCJsqkxm8iTzWoBg5HG+3z6hDS2i5n3dtPx2zbxxl1nl052aVgTsZ2ar7XXmJUbyKjYSCx7skjJSKV45CjGtjJRDeBrNJJbVOq5GbCQtnEfY34bzdHP1mKf/CrrkpZxb8kGUvLcTUpKOUEIvYM8DhVCiAt0VsnHgmPsGtaPMPoyJPYwBc3K5J5VCvJcx/ftR2TaMZr2nKQgezRDwpqaik5iNBI6bBL33gY79jZbb74T6L09w3/61tf+rUxjxeIN2H+5mHVr33ZX0GinQZN59d23+WjjJtYtiiO0tfN7qLJbwGhsCk5qQghtGOb943m1+TWER0Zrc83X+G18XRrQ63RYLGZ8G16/1U41Rnyb3Vgc2qet64q2NF/jt+Udyg0B6M83LuOhYR43jrV23eEoYes/kuGeyTz9+weJ2ruB9W2Unm553RHCvUsfIxaIfdyVFd2if3LSSfGLZ0KrC/DqiL0jHnaksnpHKlHjx7Z6bTbsxlGQmcfWg+mExowgFDAOjiD0aA6bM9JhxEDCPQ9qwYSl4aWUlJDbJ4RgjxZCiJZ2/SeJ2Qn30TDE3jptKXyxhwIZy4UQQoguz+lwUF6QS/nR77Ge+In602rqq0NQ6n08m6IJ0GK4wQv9QJUEfMU1S6VT0PUFw3D9ebN/VSrw91XTr6cP3nYNems+KutBqG9tbv7qV2OHQrNCoFHFPWMMTP4vH4L92h3GaaRWq/AN0NIrzAd7vUJVtZOqWifmWrB2Vj6BEFchlUqFTqdDr9e3+aPT6dBo2jE52UW1+xtDP3Is40o2s/qzfCyV+Wzdlgq3RROFhR3LpzNtbVZTmWZP7snM5pPIw6JiYe9mEne70nBtRWls2tGw3ltLw6Ji4bt1/G1nIRarneKd6eQSQdQYyNi4gTSzq3Ri8c5t7GgjQ6m54J4hrkBwQ6ZJa6xmLJUW90/TN2FQzFiiirby920lbZZ5BujfLwJKSs5ar862dwPbh8xkgru0oq9OB9iwWHzQN2T+mEs44R9CcBvrdgghREeFxcbDMxvZBcBJPlybxOxfjAb6cesdsPj9Pa6GhVt4M3Emcbe4/j1t5hYKznn8aOJmJ/FmQ8bR7o0sJp5bpfRkpynOTCWz0AIOO6bsbWzdCTHDW66d2qQdY3ILEcT8t5G0detIK7ODtYQd21IoHjaWm0MAgujdByyV7pIZFhPlDiNBPQPBms+Onfke5zsHjY4gfyPGDoxtocOjCSvazOoPczBZ7Ziy08kscW+vTCbxs3xsDsCcw6YvszwPb1RnaRjPLY3BxuLP3mR15b28unQybFzjKgEdEklM3xLW/2Mb2WV2bOYc0jI9r03yWZ8wnYVfem5vYGt2/WDB0uxGuYYAdKtaue4o/upNEvOieejuCAiM46F7dKSs3UZ2KzffnXXdYYhm/O3u99YMOCwUlJgBO2lfJBMcN6oxeHSWiFFMIJXkndGMG+1RC7rB8GhiHdtJ/hKihrhvABgUyRj/LL7dYyH2phGeR7TJcqYU+gS2GmAWQjTpN3A0iWtd4zJAQVqy+yYuGcuFEEKIrsxmdVB09BRnjuZg+qmI6hNGnNZeoLS8QVflq0F/vReGG7RoApyNpV6FuFapVKDxVfC6XoX+ej1qn1bqnTej1+oJMvTCq8qL+oJ8nOaDUHcclFb+iL5KOZxgUDn5RT8ntw9SGBys4hwJvh3icEL+GYWPDyp8+RMUd92kaCHEebT/EsEwikeWPUjv7Ut4YMYSUno+yBsJrZQIbCf9LbN4Y2Ykh1fNcZWBXvYt+utaT3HV3zKftXMjyU1cyANTpzM/uQQ9OmITljF7eA6vzJzCxMlzeG6Hrl1ZsvqoOOJD0lkxYwqrGxaY85C78VkemPGw62dpSlP5yMBoxkXZsVnbLvMMYBweSXjmIfY3X6fXkcP6T0J46E5X9lDUXbMoXz2HWTOfJTVqFhPcJRELDu7DMjqSVhNxhBDiQvS9j2V/Pcy0CNe6gJ/esZ2nbnHtCvvNUpZlz2RwxHAGxyVzd+rj3NqB4299IonIZ8a7jn8I3k9qykYSF8/Plsfqpx5m4v3TmbbsW3o/tIwnxrU9/nSMjpiEF1gwPIe/JUxn4tSFbLRM4NWnx7uDcAMZd1ck5VueZeJT2ynuE8dDd+rYumgK9/zvN+hHdiDj90L0n8TKFyah/2Ip06ZOZ+Zbh7AZXNuXPTUetizmnvuncM+fN3M6sI3lFYAdK93j+YyHeeDdfVCUzCvrS4j/fTzhQ+KZ+ysziSuTKXb0ZcpLS5iiTeHJ2dO5549rybR1tK/TWNHwu2Y8TGIb1xmezrrusKTzdmIOYb+Z3Hiz2LC7JxNjTmb1v84OOp993dH03rqukx7lrzvNYP6W5J2R3PvLc0R0NBHE3RkCY+KIa6OyCYZIbh4JMKrZWsWDGDbCgqUymptHnPuO7CZ29mfuIzwqss2b6YQQLmG/SeL9YUv4r4jhDI4Yzn99Ec+/nxjt3idjuRBCCNEVWSrs5B6oIC+jBstxDT71PTFoAlGalXdWeWvwCvfCJ1KLPkRBpZUsX9G9qDSgDwHDcA36vnpU6rYjoYqixWkNwnbam/oTBThNueCs8Gx2Vam3K9RU1WOzubJyHfUKRj14nTvO3WEqFQQaIMxX4WhhPR/+u4YDue1LGxBCdC2qjIM5LYq79wjwZVBYi0XZxAUxk7J0DjtuWcPLt7eRLdMaRw6Js9bi+5dXXesNCiGEh+uWPcCpxR95bhadpK3+dTha3iH62muvtXh8Ln/+859bPD5xqoSyipbrD8j4Ky5O+647CrYsJOH4ZD557MJv3utU5lSenL2P+HcfI1Yiv6Ib2Zf1E9GR13tuFp2krf7NKyhqdfwFZAy+Shw6dIiwsDD8/f1Rqdqe1L2WlZaW4uvri8Fg6LZ9AFBWVoa3tzfe3t7duh9MJhM6nQ6j0dit+8FsNqPRaDAajajV7c9hudpVltk4nlVO+Y+n8Vcq6BvixMe7aZpWpVGjDdGhu05FneKq7dPdvxusVitOpxODwXBNfRY6ymazYbfb8fb27n79oKhwVkP1MSs1xRZ8fHza6AMFNFY03lq0fYZC6HXY61X4+HdyNPUi1dU6OHXMwunCWoL7GunR19uzyTnZbDaqqqoICAhAq23fa7PUwZ6jdnZn2+jhq2JcpJ4xN3p5NutS7HY7JpOJ4ODgdvfDtcbhcHDmzBmCg4PR6dp7M/61x+l0cujQIcLDwzEau89EU16BqxRyw9+7rX0rik4RyITZD2LbvJk2luNrVfG/1pE6Zhb3StBXCCGEEO3WvuuOsPte5fOrJeiLhYwNm7HNflCCvkIIIYQQotupM1VTf+IUvXVmBlznaAz6qrQqdKF6vG/U4zVIkXV8hWhOpaD2a1b+2dhWkE8FDm8c1TrMWcfJ/uchftxTypnC5uU5r6yqGif7j1g5kF1LnUOFWnd5QjVGLxg9WMOY67WUVjrYmV3H4dw6z2ZCiC7s8nybdFd94nk1MYFzVIQ+S+hdy3g/IfIqmZAVQgghRJdxAdcdV5aRmHlrePVXriUwhBBCCCGEuOY5a6GuAHvBj/gUHyW8ZwV9Q53o3clZmgAthhu80A8GtdEJ3Te5V4hzUutU6EPAe4Qar+u9UBk0nk0aaVUO9LVmqn88ztHdp8g/XIWjvkUR1Muu0uJk54E6PvzeTo7DQO8h/gSFXL6sW6O3mpihem4foSeg3obleCVlRbWezYQQXZQEfoUQQgghhBBCCCGEEOJSclRDbQ6Owj04TmRCrRm1yrXupsrgWsfXe5gWTYCTblzNWYgOUWlBF6LgPUKL/jov1Nqzwx06HfQJgf49a1FOn6LkUDancw5ir63xbHpZ1Fid7D9q499ZNnr6qfnvKAO9el3+0rxGg4qfR+j5RZQBi8VBWXEdTueVDYgLITrH2d+EQgghhBBCCCGEEEIIITqH7TRUZeI4lY292Iaj1g/FqUOtUaML1eMTqUUXqoBGyjoLcSHUXgr6geA1XIcm6OwgqkYDPYJg8HU1BCjHqT11EHPB91Bv8mx6STmcUFAB358Cf6Oa/4rUMzC0rXLVl55Wq6JXqIEhI4PpHe7nuVsI0UVJ4FcIIYQQQgghhBBCCCE6WX1dHaVHD3Fy/24qc45hK1LhsPREcRjQ+GvxukGH12AVKoNk2Qlx0VQKGj8FQ4QKwxAv1F5nl382euvo5euH0abGz1aAUn0AbCc9m10STsUV9E0rUBEYrGfCKG+Ghp0dpL7c1BoV3kYN9U6ornWiKPJ9JERXJ4FfIYQQQgghhBBCCCGE6EQ2q4MTOZWUHC2mptBMTbEv9bW9UPt74x1pwBCpQROogEqCLEJ0JpUWtL0VDDdq0fU5e91cvdYLX21PnGVe2I8fRzFlgfUoKA7Ppp1KBXhrFfr5KQzvqTAo+Oqr6V5fD2cq4Wg51No99wohOqq8vJwnn3yShISE8/489dRTmM1mz1NcEAn8CiGEEEIIIYQQQgghRCepKLPx0w8mCr8voe6kBj+uwy+gB4ZwA4ahGjSBTlRqCfgKcSm5yj8reP/MC20vfcudihanNZj6M4HYjhdTX3YKuLSBX6cCRg38vLfC9T08914dau0qDhYrfP2TQkah514hxIVQqVTMmTOHtWvXsnbtWl5++WV69OhBQkJC47Y//OEPnoddFAn8CiGEEEIIIYQQQgghRCcwl9aRn3mGsoMnMNaV0rcXBA/yxnu4ax1flVYCvkJcLio1aPwUvIaA940Gj/V/VTgdftgr+mL7qR7LwTwqS2qoMnVuqquigN3mxGp1Ume7utfxNmgVwvwV9IqTvTl1fJlR69lECNEFSOBXCCG6mFH9buCdvSmem0UneGdvCqP63eC5WQghhOhURh9vSss7p4STaKm03IzRx9tzsxBCCHHZ6KxVaEpOEWKoZMgIDT1/7oVXuBq1twR8hbhSVGrQ+DsxRKjxGmJA1bD+rwI4NTjrVFT8VEzWJ4fJ2X2akoLOCXja65yc/Kmaw9+bqKio99x9VQo0wPAgB8WFdXz/k509WXWeTYQQVzlVxsGcFlcdPQJ8GRTWp/kmIYQQV5EjpSdYnPIP0k8e8dwlLtKofjewbMLvuaFXf89dOBwtS/689tprLR6fy5///OcWj0+cKqGsorrFNhl/hRCi+6i11lFQVIqlpnMmlEQTo483YX164W04ez23vIKiVsdfQMbgq8ShQ4cICwvD398flerqW/fucigtLcXX1xeDwdBt+wCgrKwMb29vvL29u3U/mEwmdDodRqOxW/eD2WxGo9FgNBpRq6/SHBaHBeyF1JfWYi+w4qi1ortOg76PulMyfGtrXdcM3f27wWq14nQ6MRgMV+9n4TKw2WzY7Xa8vb27bT/Y7Xbq6urw8fG5oD5QbCocpWArsuOsc2XhOpxQZoJCkwF93z70vj6QvuFGdIbmWcLtZ69XOH2ylrxDlai8NIRF+OMboPVsdlFsNhtVVVUEBASg1XbeuevsCgeP2/lyr41+PVRMHutDv96dd/7OZrfbMZlMBAcHd2o/dCUOh4MzZ84QHByMTndhn9lrgdPp5NChQ4SHh2M0Gj13X3bl5eX83//9Hw888ADR0dEttt1///2MHDkSgB9++IEtW7bwxBNPEBgY6HGW88srKAJo/Hu349+KQgghhBBCCCGEEEIIIaC+AmqyqT+1n/rCLNQ+lfjcqMMrTNUpQV8hROdT6RW0fRUMN+rQ9zWg1qrRqKFnEAzoWYdSfAJzzgFKjn6P1dLyxsH2KiitZ/MeO4drvQgK9e70oO+l5KVTEXGdlpsHa7FUOTn6k4V6+9VdploI0UQyfoUQoou5Z8MS7hk+lt+NnOC5S1ykd/am8Mnhb/nkwaWeuyTjVwghRKfJyTtJUIAvvYI7fievOLfScjOmimoiBvXz3CUZv12AZPxKxm8Dyfh1kYxfl6s141dxOrFXF6GqzYXyAhwVGjTBIehCDNDJAV/J+HWRjF8Xyfi9+IzfllQodSrsRVB/2oaz3kmd3YbJega1v5Pg6wcR2H84aII9D2zTqTMO/vmdhRNlTqIH64iLMng26RSXKuO3QW2Ng4KjFuor6+g3yJtBkQGeTa4KkvErGb8NJONXMn6FEKJLSj95RIK+l8jvRk6QEtpCCCEuOUtNrQR9L5FewYFXrIT2v/71L+bMmUNCQsJZP//85z9xOiVLQgghrhX1dXbO5B3h5L49mLJyqa81ohvQF911nR/0FUJcagoqLyf6AU4MkXq0PXR46fT0MoYQiBfG6mMopkywnQTOfz1XXukgLcvKsTMKA0O1xA7XezbpMrx9NIQN9sHYwwtv/677OoTobiTwK4QQQgghhBBCXACz2cxTTz1FQkICTqeTv//976xdu/asH41Gw9y5c1mwYAE//fQTiiJBASGE6KpqquvJPVjFyYNl2E21aHuE4DWoJxo/NSDf70J0WSpQ+zoxDFXhE+WFvqc3eoKxnfHBfiIfR8leqP0RlLaDv/VOOF2rpqBOT2gPLbfeoEev69ohGG9fLQOH++MT7IXDId9xQnREcHAwL730UmO2b/NtDdm+AD//+c956aWXLijbtzVd+1tHCCGEEEIIIYS4AsxmM//4xz94/PHHWbt2Lb/+9a/bLL85ceJE1qxZw/PPP8+nn36KyWTybHLRvvjiCx555BESEhJYsGABR44caRFgzs/P5/HHH2/MQv7kk0+w2+0tzuFp/fr1jedctGgRRUVFLTKXDxw4wIIFCxrPmZaWRn19fYtzCCHEtaSsyMqPu0so2X8CrVPNdVEDCQ4PRK1r/ftfCNEFqUDtq2CIUGMYZkTl0wu7uSf2wmrsxWaUcwQ/z9TAD6cgKEBDXLSBPkEazyZdkqKA3a5gqXXKDYxCdAES+BVCCCGEEEIIIS6AyWRixYoVlJeXe+5qVWBgIP/7v/9LcHD714hrj3feeYedO3fy3HPPsWbNGn71q1+xYcMGSktLURSFiooKkpKSGDt2LG+99RZPPvkkaWlp/PDDDzgcDs/TAZCSksJPP/3EkiVLWLNmDZGRkbz//vtUVlaiKArHjx/ngw8+YPLkybz11ls88sgjfPrpp/z4449tnlMIIbqyynIbp340YTlRTOigaoaMAb9enq2EENcKlUZBG+TEZ5gOrxt6gCaMumM2zN8fpuCwCXNJnechBHrBqD4KI0IUwvw993Z9tnooKFfILvHcI4RoTXl5OU8++eRZSwE1/Dz99NOYzWbPwy6aBH6FEEIIIYQQQogOCgwMZPDgwWf9Mf/kk0+2OxDcGfLz8zl48CB33303PXv2RKVSMWbMGDQaDXl5eTidTnbt2oWfnx/jxkD9EO4AAP/0SURBVI1Dq9UycOBA/ud//oe0tDSqq6s9T0lFRQW7d+/mzjvvpFevXqhUKu6++25qamo4cuQIDoeDf//734SHhzNy5Ei0Wi0/+9nPuPHGG/nuu+/Om0kshBBdiuIAnPioagj0KuP6GCuDb1bh7evZUAhxTVIraP0VDBEa9EN01JRXcGJnLjnppRT8WN1Y+VlRQHEq9DAoDA7yPMm1ocIK3+ar+P4k/FTmuVeIa4eiKJSWlvLXv/6VvLw8z93tFhwczMsvv3zWUkAvv/wyPXr04L777uu08s7NSeBXCCGEEEIIIYS4ALNnz27xB/yiRYuwWq2XNRBsNpvx8fFh0KBBjaWmAwICeP755xk9ejQajYbTp08TEBCAt7d343FDhw7FZrNhtVrPKtlnMplwOp0EBAS0OOfAgQMpKSmhtrYWs9lMSEgIanXTtEJUVBQWi4WampqzzimEEF2SowJqMnGe/g51fTZhIyrpPUhBc21UbxVCdIRaQd9Doc8YNRG31uM0naLw4Gnyssqpr7NgsytYz04Cvqb4e8ENPZ2UVTj5+odaTpXKEh/i2qMoCmVlZaxcufKSLNGDOyB833338c0332C1Wj13XzQJ/AohhBBCCCGEEJ1g8ODBvPbaay2Cwbfddhv/93//d8mCv0VFRQQEBHDkyBHmz59/1hq/VqsVs9lM7969WwRpAWprazGZTGcFaSsqKgAICgo6a93i06dPtxn4xR2Ibi2YLIQQXYsCtiKU6oMo1UdRaU6hNtSASr7bhOju1FqFnoMcRIyx4W0swHrqWwoP7aGy7DROpzv99xqlVkEPvUJvrBwrsPHVvjrqbPK9KK4dTqeTjIwMnnnmGRRFwWAweDbpVCaTSQK/QgghhBBCCCHE1cxqtfLKK680ZvwePHiQZ555ptPX9W3u2LFjHD58mL/97W+sXbuWX/3qV/x//9//x48//njNT0AKIURnc9jrqDyVjbV0P6q6AlR6PSqv3qC6tJO/QoiuQ6WC4BAVg28EnZ+densRtqpsVPaTKA21n69Rvt4qogdr6ROg4qdTTlK+7/yglRBXSk1NDTt37iQhIYFZs2Z57u40iqKwd+9egoKCLklwWZVxMKfFLRk9AnwZFNan+SYAMlZP4bmvPDYOeZB1r8QT6rG5UVEy8+duINf9UB8Yyb1PPMZDw4weDa8i53zOZjK2pMK4ScT08DiuoY9YxOdzo8GaT8q/8hjyqzjCL8nLPfdzuXglbH38URIHuV9Pcx59BBA+83WWGZN44E0dT298jNhmn9WM1VN4riSB9/8Sx1nLGxQls3BJIVNWJTD8x3U89kY6diBs8gs8/6sQAIo/W87mfo+xYKQOsJDx5kI29X+BV+9y7Reiu7lu2QOcWvyR52bRSdrqX4fD0eLxa6+91uLxufz5z39u8fjEqRLKKlqup9fW+Is1h/UvrWTrQTM2jZFh9yzihQcjMAKWo8m89cY2dpywgH9fJiQsYcGY9q0LUbx7M3/fuJ2MExZAR9CgOP70l1nE+Hu25Dxj2j5WTVoOSzaxYKTnPqAolRUvrmNHYV9mr17Gva28xI45z+8DbHmpbD06iF/fPpCznu41rPjrN3guMY0CK0TNfZ2Xb/cYJ7M38MBTyYxt1nemjHX89c3tZFfqCLttFs8viCP0rLJ1rj5Pab7pdtf1wdnXh3E8vy2BGPejDn3OHCVsXfIsBZNeZUGM652zHE3mrb9tZkchRCW8ysvuawOXQjbNW8iJB9/jiQEp7muTSBYkLWFC8/8GDdctQx5k3SsTyH1lOi9aE/hoSZz785HPprmLWd+n2TZrOi9OXQmPv8fThnVMXJrX6ue3+LPFLDw5mf9vbnS3+qyJi7cv6yeiI6/33Cw6SVv9m1dQ1Or4C7Q+BndQYmIi33//PYqiEBwczOOPP35Jg70NvvjiC7KyskhISMDPzw/cwec1a9bg4+PDb3/7W95++20GDRrExIkT0Wq14F4beN26dfz2t78lIiKiReZuZmYmW7du5Y9//CO9e/duzPpdv349dXV13H333axZs4bbb7+dmJiYxnMeOHCArVu38oc//IHQ0NDGc1ZWVmKxWM6bBXzmzBkCAgLQ6XSeu7qNsrIyjEbjJZkA6kpMJhMGgwGDwXBW1nl3UlFRgU6nw9vbu1v3Q2VlJRqNBh8fn0vWD/UOFYWlCrklUFF9BkudmRt6lXNT/3qMPgYU3L9XgTNWPUfK/bErakJ9aujrayVAX4/6EmYDN2QDeXl5XbI+6Arq6upwOp3d/rvBZrNRX1/frb8b7HY7drv9ivZBnUNNboWRk1VeRAUXEqAtx+4Mwk4f6uiLwqW/nrHb7VgsFvz9/c+qwnIpORUoLIOvD6ro5+vg9igI7HnWZMJlU19fT0VFBQEBAY3Xpd2N0+mkvLycwMDAbtsHuPshPz+f6OhojMYLn6lxOp0cPXqUd999l9mzZzNo0CDPJu1SXl7OK6+80mr1Jx8fH+bPn8/gwYM9d3VYXkERQOPfu+0O/GKxYGmY83bm8O7/Lif7rtd541zBN/dEW9hjb/NIlIUTX77Jwg+NLEhc1HJC7rIqJGXpSr6LWdQYWGzB4znv3/AsL+4Zy6vvPsgw6z5WzVxJ9dw1PH3b2R+aFoHfE8nMX7SdmKWv89AQz5YXwuN5n+e5XLzzB35dfeTepjditKXy3Iy16B9/j6fHuAc2xz5WTV5OccIaXr7d8003k7J0DjtuWcPLt5eQOCOZIasfY5wmnRen7mP8tgRizKk8t87IE4+NappQNafy5Ox0xl3Rz5EQV05bgcnmdq0YzjSSOPbE6KaNu19h8ENJrn/Pbrlv14rhTEt071p/mKduadzVpM3jT/LhzPEsTgMYzbLUJH7Tt9lxXUxb/XvFAr8l+0g+1pfxMUFYMtYxb3k6ccvfZnYEZGxYTsHPZzKhL64xdqORBe8uYkJrQbVmij97llnrzcROTeCh2wcSbC0lY/s38MtZjGvlKZx7TDtXINZCytKHSQx6jHf+OApjp/wNcK7f51LwyWLmfxHNq2snE+6585qVxer71+K7rLX3iMYxd9VemNDQd5Xucfuxt3k6KotV81dy+K5XWXuf539gV58fnfoCy37l3qcxYjS6r32OTubVv4ynv7u10d81Ynf0c2b6ejnTdo5qulGsKJmF85PxTVjM0//di+wNqTAjnoZLD7I38MAyeGHdgwwrSWb+3GTKe5jpP7nlNUfBloU8ts2Mpc8k1r0SD58tZtb6QTy/OYEYTfMb2uJ4/mP3tpwNPLCokNnvLmLC0bVtBn5x5JA4ayU8vYbZER77hDiHtgKTABRuYVrcEnY1PO7gmN18v+exbY/l15a2+vdSBH6Tk5NJTk5uLAM2f/58hgxp9Yv4kmkt8AvwzjvvYLfb+d3vfscHH3yAzWZjxowZ6PV6cAd+N27cyKxZswgJCWkxaZqfn09SUhJTpkxh6NChjROJ69evJzAwkLi4OJKSkhgwYAB33HFH4zkPHDjAN998w0MPPdSiTLTD4cDpdJ438JuTk0NoaCh+fn5XbBL3Sjtz5kxj4Le79gHuALi3t/cVndC/GphMJvR6/SUNeHYFFRUVqNVqjEbjJQls7Dxo49vD9VTWOnEqChp1JUZjNT8fbCO6nw1ffcu/BQsqvTh4xg+TVYtKpaBGIcCrniGBtQwJtuKv7/w1LxtK6Hf374a6ujocDgcGg+GSfBa6CpvN1hj07K79YLfbsdlsV6wPnIqKPLOB/5wMxFvrJCbUTIihApXDjMOpx6EZiEN3g+dhnc5ut1NdXY2/vz+ay7z4eL1D4cxpGyU/VdEjWMvQnwfi5XN5n0OD+vp6TCYTQUFB3Tbo6XA4KCsrIygoqFvfROl0Ojl8+DBDhw69KgK/l4tn4Lf934pGI0Z/14/uyLckm2OZMr6VwGkrvIxGjP4hDLtvEhMc+zhyzLPF5VTCkb2FlNs8t7fU8Jxjb4mGSgvVAIZoFmx8r32B1v7xvLGxrcnXC+HxvDvyXC4RVx+5fwyA/yjGjIS0/YeaGuVk8a0jknExrURoi74lOTOW+NsCATs2S7N9Gh16LKSt+5aYqc2CvgCBY4kfs4/k/5Q03yqEwD2hGzGcVGa23F64hWkPwfs5hzmWs51l2TN5abdrV8GHM11B4pzDHEtdStZDrzRNNrfj+F0rxvPpHdtdx68fzuJntlDgeby4cCHRxN8Sgl6jI+iWUYzCgsU9Zx0zdRH3DgtxjbG3jSIc0//P3n2HR1WmjR//nmmZZNIDKYTQEoIQXQgKKAEF3ZVdwAIW8MXyUtZgQV5FrIv+VlYFUVYsLFkDrIorFkAxoNiCQmiREoEAgZBACAmpkzKZPuf3x0ySyaQQIEBCns91zaU55zntmWHOmXOf+34wuH+XNuXkOl5eWcSYF17nxbviiPLXoQvtxaj7mw7GwYWc0wwYKiG8R682Cvq2TtSdC/iqUwV9ASKJHljEps9TOKT3nAeG9M/4SDuUBPeJOTmk04v+MTrnOXwY5J1p4dyqDaw/77ufmJVqgmqnu4K+5/45KyL1u72M+vOIuuog6etWcWjIAzzzp15olDoGThpD/7r2VtK+TSH49tH0r/ts6enRPY6Mr1PdvoNySftJz4B+XeumhF8zjHD7QbJPOv82ZB4ke2AcA9lFhqucSeHhAxhi4hh4locoUMYy5nYda3/c6zlHEM5f3nG2z3Cdl7MyGwV93+vlOudmNQ76wk7y3OZ/wlSmfH7KOauFc7lwfvR6Pdu2beOvf/0rSUlJLFmy5JIHfQH69++P2WxuMK6u+7i+kiQRFhZGRUUFRqOxbrkjR46g0WiaDCIEBQWhUCioqKioW2dFRQW5ubmEhobi7e1NYGAgRUVFDUpJZ2RkoNPpGgWplEolarUajUbT4gtoVbsr+dXZj1+8Gr/EZ+Li9YFarUGSNNhlNUqlkp5dZK7vpeeO+EoeSjAxMsZGoI+ESqVq8OoZZGd0ryoSoqqI62qmi49MldWLghofzHZ1o/Zt8VIqlY2mdbaXxeog/0w1ezIL2bT1GF//fJhPN/zOe5/sYOHyLbz+wa8sSN7C2x9tY9U3GXz10yE2/JLFtr155ObrMVnsjdYpXh37dTn/XegtXmSW+aFWKYgOsdAtAFReASi9I1B7adF4KdBopEbfO239Uqud3zkX63uypZePtxfh4T6ERvmh0GiQJGWjNpfqpVarL0sftLeX6APnS9VJg//uWh/4raMn9bs0ou6b2KCc7zmz60lPfol77p7M2LunM2fVQWdGcUEKsyZM5tWlK0i8bzJL9tS2nc+U+1xt1+c712HIZe3iOdw5YTJj75vDGz+4pu9JYuyE5/hovXMdY+9+gld/KmpQqjB75ROMnZtCYYOd8mA3kL5jLwyPZwD1+7Zkj2t+6V6WPjudsRMmc+fcz8ioclvWtQ9rC5o5pub23VV28fmpDzB2wmTueTaFvKb223Nf3Nc34QESF6eQ7br5n750MmPnfsbaZNf8xMVscj4AAJUHSX5ppttyqRQ2fJDxHOgYMTweft5Fumsdh3alYhg8ghFNxH2dN1qvZpAWII6Jj6j59KknmDb7M9SPjGdg1jpSuj/A+EY3iNUMGhhPdsZBzhbfEIRO5/q5zhvBNzacnJeWAv+4jxsA6M69iVNJ/nUncIrt38KCKa6bypF38fiMlaR63AhufvmdpCZP5fF7uzsbXn8fC0hhe/1XmtCGynfsYpc2gev6uSa4BVMNp/IpJKhhQK4J2TtSyes9nkmDm2tYxNq5kxm7MImljz/A2KV7G57TXOepOQ85zxuzVh10PhzViKtyxDHXuWtCEumu0r1vPO48x935+Ltsqv2sNHdd0Ort1XOe91zn+GavCTw1cdzN7JPhp4WMvftd0mqHsTm5jsQJc1h9soXze0v74dG/jf5ubp3uTPlknwqlh3ovi2Y8wPPfuR2jYS/JSTncdf9onHltLv3iGeNfTN4JAxj2sm0nDOnXNk8wnv1z5qHyIBnH4hk4wPlUauH655wlpHe8yz0TJjN2wmSWZKpxhgQA/VZStsQx8ZaG2cnhI0cwJH8raa6gLoe2skYxnlvr0oSB3nEM9y8i/YizjzKP7CV68CRGDTaQcbgIsJJ9JBfd1bENhjOpTm/ivQOirolHt/Mgh9zaCsKFuqGXZ+a9M3D73qH5LKg95zZpGPe6ze/eqz5o3Py5XDhfgYGBvPTSS/z8888kJiYye/Zsjh075tnsouvVqxeRkZF89dVXdRVKUlNTOXnyJLGxsSiVSm644QaqqqrYvHkzNpuN3NxcfvzxRxISEvD1bXB2ACAgIIDrr7+eDRs2UFxcjCzLfP311/j4+HDVVVehVCq56aabyM7OZs+ePdhsNn7//Xf279/P8OHDO3WWgSAIHYPZIlNRbafSYCeuh4K//snEQ6PyGTukmEF9jHT1s6NSNF2lQCGBn8ZOTJCZa8Or+XN0Obf1LWdwuAGtWsZoU+CQO29Wbluw2x2cKqxgw+bD/PM/W3n6jY088vev+H9LU/n3l3v4dOPvrPn+AN9uyWLX/lMcPHqGQ9lFZB47w57M03yfdpS1Pxzks29/Z9lnO3np3R95+KV1PPzSWv7xr5/56Ks9/LT9GPuzCjl2shR9Zf2DUYJwNpVmJZmlOkqMGiJ0Fq4KrqmfKWmQ1EEoFSaU9mMgn+0ORsem0SqJ6udHr2sC8far+8UuCJeVLMuUlZVx+vTpZl8FBQXo9U1kTlwhzj3wezKVtRmNb7Sdld1K9oZ1bFImcN0AOLTqOd62TOA/n61m44pEevwwn/fTrXXN9zmuZvEqZynCQ6ue4+Udgfz1zeV8tSKRHuVFzpKFi+eRFvMUX61bzcY3R5C3dLHzpisAuWSYRrBg5XJeH6cm7V8pZBDP7HXPMsY1Ju3GFsYn3jTfeZP35W29mXF3XBPjthWxdsFCUrtMY8Wnq/n8qe6cyfRs01D9MbWw71mrePy1XQRNW8AXny7n/6L0FJ51v4tIefU5kktG89aq1WxcOY/RJauYlbSLusTmnINYEubx+YfzmKjexZL1B53TNV0Zk/iWcz+SHyB4SxJr3RJ2W7JpvvNGrPvNad21Qxlo30VGFkAWaT8bGDLcI2PXpbA0H0JD6+aF3zKLpKR3WJH0Fs+MqmH1Knjwrl4eSznpunSFAn3LgXtBEOqcyt1JXA+3G8VRfbjh0CnyyOdY2gCi3L7Su/caxsGTruwgl2aXzz/FwYQ+uN1iJqr/To6JlN82Vbj+OcZOmMyU9/IZ89wDJHh+qean8NLCVHpMnXrWMs9lJUUQE1l3HklfWvtdPplZ692ChZkw8LWPmyz3/9JraQRPfYevvlzBi92L2NewhUsoExe9w4wY17nLVb7/jXm7iHn+YzauW827o/NZ8vo68mjhuqDV22tJU9cEzXA77ub2SZcwmlGkkbbPed2Sl76VvIHjGdOjhfM7nNt+1DnbOl3KczhUFMfEp+ax4tkRZHxYu24D6R8mkXnrzMZlirXxPDhjEFsXTmfs/QvZGpPII6OaeFLLxRnAdwVhax88Azi2immu6WOXOjNfW/05q1WqJ0/ZlXDX5zf89kmMARKeWs7GdavZuK5hae+8n1LIGDmG0Z67GzSCW0fm8/2OXAAO7UglePRQj+zvWAYOg0PH8oEsMnbqGHhVLDH9Ql0PlWWRsRNGXONeuzmXdIPzvfv7zZaG711gKD0qiyirfRBAEC5Q3slMtv/tVvrEDqBPrFsVjrzj8Bf4OHZA43nNcD9/N3sur58inAetVsvcuXNJSkpi9uzZvP/++yQmJvLGG280yK692P73f/8XlUrFE088QWJiIt999x0PP/ww/fr1Q5IkAgICmDp1Klu3buWxxx7j9ddfJyEhgWuvvRalUonJZGLJkiV8/fXXWK3O89uYMWPo27cv8+fPZ+bMmRw8eJApU6bg7++PJEn07NmT//mf/+Gzzz7jscce4/333+eOO+6gX79+l7zUoCAIwtnknLay94iJgmIbFdUODEYHdksZkr0Unfo0Pso8FLgFb86Rn8ZGoNaGSiFjc0gYrAqMVgV2B1gdCqznnWTReZw8refzb3/n+cXfMfWFL3nmzW/5JGUf6QdOcbqoEqutvsJELY1GSWhXH3r28KNXT3969fQnPMwHrbbp81B1jYXM7CK+25rF8jW/8fq/N/PSOz/w9BsbeXVZKqs3/M7W3bmUlItUE6FpNodEfrUXh0u9CfCycU2oAVWTERYZpVSNWj6OwlHsHCD8CiVJgAQGo4OzjOohCJeMn58fXbp0afHlPkzOxeRwOFi/fj2JiYl1r0ceeYQ9e9xvrrWtJr+WWnIoNYW8gSMY6nmjrQXOIOoDzPrUwuT500jQHiT1Gz3lPyx0ZtE8tJhNlZBXVF63zIjhtWMBZpH2s54h901jVKQOjf9QJt0aCUW7+H6PlUMr5zhvJD7+Gdnkc6akdg29SBgZS5BWx8CBsWAvprCybvVnNeqp5Xzx4XKSEn1Y89RLjW+wFu0j7ZiOMXckEK4FTUQCt55liKy6Y2ph3w9tT6V88CQeGxmJTqsj4a5bifJckaeifaQe0jHxf8cTrQMCY5k4fihs2Vt/U7L3UEb1D0TjH8fAAUBRkTNbVq2hcEcSzz/6BFMeX0EGtPpitLaPvvhwHuNrq34HxjNqoIFNu7Ig5yDbKuMZPsQzQuFUVlJEdER96UV3hT98xpnbJhC0+V0SE59gytQ5LNnh9gRGaCjRBUU0HhJbEAThyhN++wI2rlrOihfjyZg/kzd21D8oZTi0isTZn6G5bwGv3H72IRh8dTo4VVz34MyQh5bzxYezGOXRjmFDSWgiiFyYsYts/9FMHOUsPx0+ajQjPBs1o3BHKummLJIfdwYAE1flQn4RhTR/XXC27Z01oAjndk1Qd9zN7xPaeBKGw+Y9B4Ai0nfkMzAhnqAWzu9O57Aftc66TpfQoYy5ZisvP7qYJT/sJWjUMPoDhesX8nLOeP7exINUlowVPL6kmPveW83GL5fzf0GrmLbE7aExD9H3veI67y9nRoMM2km85Zr+xUPOBwVa/TmrVV5EYe9Qwlx/Fq7/jE1A2mJnZZUGwWZ7FpvW65n4l6H1GcB11AwZnkDhhq0csu/l+w1dGTO88cOKA/rFQ/pBDuUcZJthKAOjIXrQUHQZWWTm53DIPpTrBrgv0YvRo5zv3ZDr4xu+d6Fd6UERZ+ovYwXhgkTdW1/m+Zd/ZDJlqnMIBWdAOIWYVLd5b7SQsbtjEVMOzeeBRuWghYulT58+/POf/yQpKYm4uDieeuopEhMT+fe//92gHPLFMnXqVJYuXVpXdvqqq65qUG65V69eLFq0iKSkJJKSkrjzzjvrMnO1Wi2zZ8/mjjvuaJCt++CDD/L++++TlJTEwoULiYiIaDCO3h/+8AeWLFlSt86EhARRWk0QhHalvNJOyvYaPvy5hi+3WTiSb8NqtSFbTqAwH0Bl2e7Mymv2Kvj82WQJo13J7gIdXx8N4WCJDrP9nG/FXtHK9DX8mp7Dmyu2MP9fP/PVT5mcOK3HZq8/b/r7exHdJ5Drh0Zw+/hezPjf/rwwdwjz593AvGeHMmvmQGY8dDXTH4xj+oNxPPbwQF6cO9Q5/7mhPPHoIO67tx9/vrUno2/qzrXxoYQENyxjWWOycvDYGdanZrL00x08/cZGnn5jI+98vI3vtx6lsNi9zKPQmSkkmUAvK/2Ca+jfpQY/jzHAPUmYUXEKpSMXyV4K9mLPJlcEWQabTaak0sHRErC03C2CcFFJknTWstdqtXOYh4vN4XCwYcMGdu7cycKFC/nrX/9KSEgI8+bN48cff2TDhg2ei7SJc7zayCVjp4HowXF146+1Rm2AcOOnC3iwf30QcMjj9VkcG9et5t0mb1g7x37VeNff2guPqG2nY+LC+uU9s0EaasW4h25qx6+NGjmCoeSTts/jZrLdggUdvu4VrM7pt3zT+24xGUCro261EaHNZiU35LEv1I6T24xKA1VA9qfP8fKO3sxY/A6ffOrMKm4t9zF+NXX/RgIZmhCHYedBNqWnUjh4KCOaCBzguimcXdDEyc6wi4/2DOXBIbms/ZeVB5e8wyf/HE/hR6m4ht6DoiKyI0IJbrikIAjClUunI7z/BCaOrA04OqtEPDxvFwOfXcbrd/VqsrqCp/7XDIVDP7OttoywTofO3wcvj3bNslhAp6s/v5zrxbz/eN5yO/dtXJfIENesJq8LzrK9IY+e7TqiKa2/Jmhyn1CT8Jfx6H7eRXrBLlJzaserp9nze9Nc++GrO8t714p1KkMZ/8rHrJgayLH9VoYOiUVDEdu2ZDkzcu+ezFjXsBGb5jszcw/t+J7y3kMZHgkodSQM93hozJPWbYxf92tj9zF+XQdyzp8zXx26nCLOuP4Mv30+Lw4Hhrsynd2POWsXm/zGM6Z+wN8GNEPGMJFUvk/eyqarxzDaM9MZ0A2II7oyi9Sf9lI4LJ6BSqBHLIPsB9n29UGyY2KJbnFIE7fPUFExJwkl7FwujgWhlaLuncmMtOPU1eGYMZN7Xc8yRCWMbzZjd/sbA+jz640cX3nX2R8iFS6KcePG8a9//YukpCS6d+/O3/72N8rKxGOrgiAIl4rNJpN+yMzyTTWkHrAiIXHT1Wpiwi0orFkorYdRUoyk1IDU4oXfBbHYnA/gVJmV/Jrnxw85gZyu0uDoxFlxdruD7JOl/PuzXTy/eBPLPtvJnsx8DEZn8D0w0IuhQ8J5cEp/XnxmKHNnD+Z/p/Rn3JheDLq6C+Gh3mi9WnezXqNW0jXEmwH9gkkY1o2bb4zizvHRPD5zILMfG8S0B+O4Z2JfhlwbRlR3P3xdN1ctVjuniyrZkXGS/3y1m2fe/JYnX09h8X+28k3qIfLPVHhuSugkJEki2NvOdREGegWYPWc3w4bScRKl+VdUlkwkyzFk+VxvprR/NVbYVwC/Hod9pz3nCkLnpNfr2b59O3fffTcBAQHg+h7x8fHhlltuYdu2bRel5PS5BX4LDpBWEErCNe43VnP5KPEB5riPJeehNkBYL5aBwyH901Wk6Z1loAu3rGNz7c3BBpxt01YsY3O+AYupiM07ciE0jiGRBtb+J4Vsk3NswEOff9/8zco6QYRFgKGy5c40GwwYKg3kbdnKLgIZMsDjZnLE1QwJKeKbdWkUmqwYclJYvblhk2a1sO/9BybAthW8vSUfg8lK4ZZdrmBnC/sdOoiEmCI++sA1rq8+i7Upuwj6kzPbpyVllXroEkq4Gsq37WKrZ4MW1PaRodLQ4AZ60JARDCxYy7/WFTVb5hmgR/fY+szjOlbSP0wlZupo18MFOjRqwGigWqeuW5ehpBgiAlsZFBcEoVH55rzjbO/fnSgiiUnIJM9tyNBGpSBbWj6yO3HuN6Q5Rd6hYcSIu8xtpjAjlYx8A9itlB9ax9otMGRALGBg02cpMC6Rh/pR/31sBzCweeEDTEk62Pi59cETmH1NPsnzFrI6Ix9DpYHCnPxWl84PHxBPUMEm1mwpwmIyOIdx8GzUjPAB8URVppC8Ptf59Kc+i9XfHWzxuuBCtndhmt8n5+yhjNHtImXlLrJvHkGCtuXze4sCQ+lBLhkZRVhMetJ2OMslw7mvM3zIJO4aZODYqXIglPHzaqtz1GfcjnrKmZkb0y8ecnaxLccKpiI2/7QLIlt44Mykr/+cVdZnnWO3Ul433eB8b8/1cxYeyYAGGdBqhtwyGt22FfzLVfHDkF9EOVbSvk0hePTQ5oNZylgSRsGm79IYMnJo0w8rRlxNQkQWKRuyiO7Xy/lggTaO6wYXsXVnFuFDrm6+HzzpizjpH4pH0oAgtLmoHg3S0Ju1/Y0BpN6YyfFnGpYjavZc7t5IuGDHjx/nySefbFDGa//+/fztb38jOFg8tioIgnAp2B3ww14zX+80UVBuZ0B3JZNHenNdn2p8OITSdgylZERSh4AqEKTWBRHPh1opE9e1hht7VNLV28aJSi9+zA3gUIkPVnvnGwc4r0BP8hfpvP7vzWxOP05VjRmlUkFoqA8jR0Ty8PRrmP1oPLf9uTd9+wS2OsB7rlRKBV2Cvend058/xHXh9rF9eHjq1cx+NJ7/vX8Af7qlJ3+4ugv+/s5HkG12B2dKq/ntwCk+3ZDBc29tYvar3/Dmil9Z+/0BcvLKsLtlKQtXJtlVKdNyPv92FVoUan8UlKKwHUNhOYh8hY3/662CKH8Z2W5n73Ere481uiMlCB2GQqEgNjaWV199ld69e3vObvfOKfBryckimziie3jOOVdqEhIXMGNAFoumTmbspJm8vFndTKaEmoTZbzF7QC7vz57Onfc/zzdFaiCSyX9/lvH2dcy6bzJj73+Oj0oC60oENq8Xo26Po2zNS4x94ftmb0BuXjydex6aTmJyMQkvLODBGM8WvbjruUnEZLzLtPum8dQ6HQnN1i/01Py+a66fRdKjcWQnz+Ge+x5gVkqRK8uppf0OZeK8eUxWpTDn/smMnbGQ9O6zeGtGXPMZvy5DJkxjSOa73DNpOm9XRra6XCdufXTPQ9O550O3m9SB8YwaaMViar7MM7XZNhkH2Oc+Jl7WZ6ztMsk1DmEcE2foeXvGE0x5YStDpo123YS1si9jL9EDmxp7WRCEpkQljIe/feoaC/AUnyetZMaNw4Du3PAXeO4TV6nI/DW8lzyV0dc7/7+2vGTzyw9j9IyVvPe560byjk95jvHc0LiyqnCe/Cw5LH1hOmPvfoApC7YS9uACnhmlA7I4vAfK18+v/y5+aDrJzUUE64Qy5uV3+fsoSF08h3sems60F1KoHjyByUOaPBE3FDOeV+7vTfqSJ7hz6kus0Q1tfbWIHhNY8MKtsOY57rx7Mnc++RlnAru2fF1wIdu7IC3sE67g4s2Qnp7PxNG14yA3f35vUehoZtwbS2byE9yZuJhsb/exZVu5zqJUXr5vMmPvns77ZRN49BbnA2ua2kxc//qMWy+dMzNXN+px3rpPx6YXHmDsfU/wfkkCf//7hGaDQNmfvlT/WZu/qf5aJOcz5tR9BueTUsS5f8784xgYs5eMzPqAsmZwIosfjSNzyUzGTpjM/76RRpl+Kylb4ph4S8tfMv1HjSecodzaaEDsWr0YOEwHuD/QqCOmXyiGShg+qHFp7Obk7d+LYVjcWR+2E4Tzkff5MpJn3MgNANffyIzkZXzuelhr+yfz4C/DiHIFe1/b4TqPs5IXmijv3Py5XLgQycnJDYK8teWQ33777bryx88++yw+Pj6eiwqCIAgXiUICHy/w95YY2V/DHwdp6RKgALkSpVyIQglouoJS5xyY8hII1VlJiKokNtiIya7kSJk3RTVnu2t35cg5VcY7H6fx0js/8MtvOdSYrGi1SuIHdSVx+tXMShzIraN7ENXNF5Xy0rwnTdF6KYnuHcCNw7txz4S+PPHIIB5LHMjdE/pybXwogYHOGkZ2h4PicgN7Mk/z5fcHeHHJ9zzx6je8/u/NfLohg6ycEqytHUtP6DDsDgmL45zCKW4UoPQHTRhKhRmlLRuF6SDYmk+m64iCvKC/r41jWQa27LdQVin+HQidW2BgIL179+bHH3/EZHIGwmRZpqamhp9++onevXsTGHgO4+q2kpS+P6tBcZGQAF96RzVRE08Q2pyeTfNnsvn6Zbz+p3P4cOtTeX7GXsZ/+BTN3s8VhCtYtwX3cPq5LzwnN7RjkbPEo1u2T97nU7npb84A7w3/+J5P7q3N6j3F51Nv5bk0gGEsSF3pLCOZv4Ypf4MFrjKRzS+/k9dip5IMwFQ+yZrrvEHdQTXXv3Z7w4vVf/7znw3+bsmTTz7Z4O+Tp4sorWj4ZKc4/wqdXflPC5myZSif/L/aqh+N5a2ZQ+KJSXz1VFPj+14G9iySpyXh+//eYnLHewBUuIz2HjxKfFxfz8ngCuJOcZ5UIWE+v7iXa85fw5TR85zB2xkr687ztVm+L7CIPg+urG3t5LaO5s/lV5bm+jcnr6DJ8y9wXudgvV7PG2+8gSzLzJ07V2T0toEDBw4QFRWFv79/g/GJO5Pi4mJ8fX3RarWdtg8ASktL8fb2xtvbu1P3Q3l5OWq1Gp1O16n7Qa/Xo1Qq0el0DcYZb4pDBqNJxmB0IMsySoWzpKJCrkDhOImCKleGb8vruZhOG7xQyg4i/axo1fZWhZ6NRiO4xmTvSJ+F8gojP+/MJnXnccoqagBQqxXEDQhhxA2RhHX19lykRVarFYfDgUajuSz9YLU5KCqu4UReFUXFRnJzKygtc89oqRfopyUyzJ9ekcHE9upCZJg/YSG+KJUX/tmzWCxYrVa8vb3P+m/iSmW1WjGbzfj4+FzUPpCRcDhkJEnC7FBga4s4pmxDtpcj2yw4NHE4VI2vW1vLYrFQVVVFQEAAKpXKc/ZlUW2U2Z5pZneOjaujlEwercNLc3H/vVqtVsrLywkODm43/XCp2e12SkpKCA4ORq32HBO083A4HBw4cIDo6Gh0teORXWY1NTW8//779O/fn4iICP79738jSRK33XYb48aN82x+XnLynCUKa3/visCvcHkVpDBnXj6TlyTSQnKwGwPp781hdcwrvPXn1o7lKAhXluYCk0LbaK5/ReBXEC4yexFr571E3oS3mN26i4LLrnD9c8wpeICViWevsiII7poLTApto7n+bevAr9D2ROBXBH5ricCvkwj8OrU28Gu3Q43JgdUmI9fd7bShlEtQyGeQGg+Ec9mpFTIapQPFWd7ejhb4tVjt7MnM55vUQ+ScKgdXwHdA/xBG3NCN8NDzq4RxuQO/nmx2B8UlxrpA8IkTlRQVOwPcTQny9yYqIpCuQT707BZE/+hQIsP8PZudlQj8XrrAb6lRxb4iHRolXN2lBpWirUp6O0C2I0s+2BXdcRB8Xg+ktMfAL0BppYPvd5uoNtj5c5ySQfF+nk3alAj8isBvrfYY+L0UROBXEAShg2suMCm0jeb6VwR+BUEQhLbSXGBSaBvN9a8I/LZ/IvArAr+1RODXSQR+nVoK/BaX2dCoJbReCoxmGbtdRpZtSCiQpGpUcj5SOx9HUynJeCkdtJQI2pECv8fzyvgm9RB7D53GYrWjVCroFqEj4fpu9IsNuqBSzu0t8OtJlqGs3ETuyUoKzhjIy6viTFENdnuD2+8NqFUKQgJ19OwWSHgXP8JCfImKCCA0xBc/nbO0tCcR+L00gd9qi5Lfi33IKNIRrrMyonslWlVbBX7dKXAQgF2KRJbOLQu+vQZ+HQ6Z8nIbxw5W0lUnE311IMFhTX+e24II/IrAby0R+BWBX0EQhA6pucCk0Daa618R+BUEQRDaSnOBSaFtNNe/Fyvwq9frWbRoERMnTuTaa68lOTmZ3377DdmVbnbttdcyY8aMi3ZT8koiAr8i8FtLBH6dRODXqbnAb26hle9+M2M2ytz0By+iwpTgqAFLDkqpCoVKSUfpNoUkU1itwWiTiPK3EODV8PdnRwj8VtdY+HHbUb5PO4q+yln+OLKbLyMTIunX98ICvrXae+C3KQ6HTGmZiRN5tcHgaoqKWw4Guwv00xIVEUhosC9BAVr8dV4EB2jRapR0Cwsk0P/8sqc7uosd+LU5JLL1Wn456Y+/xsGwbpV08bF5NmtTMlrsRGKXfJFkOyjOHgRur4FfaoO/RRaKThjo29+XsB5nP57zJQK/IvBbq70FfsvKyli0aBFlZWWeswDo0qULc+fOveBxfkXgVxAEoYNrLjAptI3m+lcEfgVBEIS20lxgUmgbzfXvxQj8Hj9+nHfeeYdbbrmF8ePHI0kSycnJyLLMjBkzqKioqAsKDx48uMPcpL5cROBXBH5ricCvkwj8OjUV+N2ZaWbzfjNFFTKx3RSMjFMT5luMwnYChaMQhUICdXCrAiftgckm8VuBHzkVWiL9zAyJMNDN11w3v70Hfk8VVrD+50x27T+FxWpHq1VxbXxXhg/rhr9f2w2K0hEDv01xOGQqKs2cKTZyKr+KU/nVlJaZ0Ovr3/NzEejnTfdwf0KDfQkO9MZf50W30ABCQ3R0Cbr8gY+L4WIGfmUk8qs0/HLSD1mWGBRmoGfA+b0350y24bAascu+yOpoUIV4tmigPQd+cWXByw4ZLy8Jf1+l5+w2IwK/IvBbq70FfptTU1PDe++9R1xcXJuM8+sZ+G3bb0VBEARBEARBEARB6CR+/vln4uLi6oK+ngIDA0lISODnn3+uu2kvCIIgnD+rDb5LN7Jxtxm9QWbU1RrGXacgXHcSpS0LpXwahUoDmtAOE/QF0KpkBodX0zfISGG1hl9O+nOs3BtH65JCL6sDRwtZviadrXtOYLHa6RLizZhbenLzTT3aNOh7JVEoJIICtVzVN4g/jurB/04ZwJxZg5n33FBmPTKIaQ/Gcc/Evoy6sTt/uDqEXj396dLFG2UzWdP6KiMHjp7h553ZfLnpACvW7uYfy37miVe/4X+eXs3DL63l5Xd/ZOmnO1j/cyb7Dp2mxtj+xrxuL8qMKvad0WF1KOkbbLp0QV8AZBSSAZXjJArrISRrHsgNExE6EkkChVLC7pAwmi5GmWxB6Jh8fHy45ZZb2LZtG3q93nP2BROBX0EQBEEQBEEQBEE4R3q9nuPHj581kzciIoLy8nJMJmfZS0EQBOH8bdlvZOdhC3a7zOg/aLiurwKd4jhKWyZKSpDUQaDuClLHy3byUTsYHGGgX0gN1VYF2/N1HC71xmpv/hxzOZktNn7ekc1/1u3hSE4JGo2Ca+NDmTKpH9cNDkWjFredz5VGrSS0ize9e/rzh7gu3HJTFPdMiGX6g3HMfmQQLz03jDlPDOahKVcx8Y5e3PrHHtw0sjuD/tCVXj39CQv1Qa1unFVZXWPh6IkStu7OZfXG33lj+a/83+spdcHgr386yL5DpzHUXMoAZ/vlq7YRHWiip7+J2OAaz9kXl6QGVSiSOgClnI/SdhCF5SCyw+DZskNxOGSMZiiqkjlR7jlXEDqvoKAgtFqt5+QLJs7AgiAIgiAIgiAIgtBGZsyYwV//+tcWg8GCIAjC+enfw4v+URpujfdiUG81Wo0VhcKEQq0FTQQo/YCO+/2rUTgYGFbDNaFG7LKSUqMGczsM/FYZzHz1Yyb/TdnH6aJKvL1VjBzenT//qRddQjpOpnVHo1BIBAZ40auHHwP6BTPi+m78cVQUd90Rw/QH43g8cSDznh3K07OvZfpDcUy+J5Y/3dKDa+PDiOruh05XXwLXPRj82bf7eWP5rzy5YANvrdjCD2lHOZpbgr6y81UrkQGFBN39zVwXUY3qckRPJAWoApE0kSgkMypHNkpbrmerDqfMCBsOS+w8BSWXOJ4uCO3Rtddey9NPPy0Cv4IgCIIgCIIgCILQHmi1WoKCgigoKECWm6/FWVBQcNGe5BYEQegsZBlqTA60KplbBmm4upcGtbIcpT0bhcIOykCQroyywipJJi7EwJg+5VwVYsBL2fw55nIoq6hhzfcH+HbLEWpMVrqEaBnzx54Mvz4crVfjbFPh0pIkCPDX0KuHP3FXhXDj8EjuHN+Hh6dezXNPDeH5p4cw43+v5ra/9KZf3yC02vr3rLrGwu7MfFau283L7/3InIUbeS1pM1t352IyWxts50rlcIDF0U4etlB4gSoUlAEoFSYUVHq26FB8VDLRgXbyS+1s3G2mokaUfhauTLIsc/ToUZ588kk2btyILMvs3r2bxMTEutcjjzzCnj17PBdtMyLwKwiC0MEM7X4V/9mzyXOy0Ab+s2cTQ7tf5TlZEARBENqUzseb4rK2H8dHgOIyPTqfS5NppNVq6d+/P2lpaZSXN12zTq/Xk5aWxs0334y396XZL0EQhCuNwwHVNQ6MJtk55q1sQSGfROk4gcSVm5Hoq7ajVcmYHQrMNglHCw8ZXSoFxZV8tnE/P23PxmK1E9Xdj3F/7s21g0LRNFFiWGh/fLxV9IzyY+h14dw/+SpenDuUuf83mAm3RzPoD10JD9OhdpXpNpqtHDhayNJPdzB30bcs//I3Mg4XYLF23DFnW+KQJSyyEofcTgK/AAoVqPyQFA6UjhyUFAIds/+9VBDp48DHaOTgUTMpO0xYbJf/e00Q2lpNTQ1fffUVf/rTn/jzn/9MSkoKa9euZeHChSQlJZGUlMSrr77Kl19+yYYNGzwXbxNS+v6sBv+6QgJ86R0V4T5JEARBaEcOF5/kuU0fsOvUYc9ZwgUa2v0qFoz5K1d17eE5C7u94YX1P//5zwZ/t+TJJ59s8PfJ00WUVlQ3mCbOv4IgCJ2H0WQmr6AYQ82Ve7P6ctH5eBMV0RVvrZfnLHLyCpo8/wIXdA5OTk5m//79zJo1i5iYmLrpx48f55133mHAgAHMmDEDhUI8d302Bw4cICoqCn9//05bKru4uBhfX1+0Wm2n7QOA0tJSvL298fb27tT9UF5ejlqtRqfTdcp+qKq2o1CAvqISm92MTlWGSimhUFqu6IBvU0xGE2qFAz+dGuVlOp/k5pfz5ab97Mk8DUDvXv7cfFMUvXr4eza9aKxWKw6HA41G0yn/TdSy2WzY7faL1g9V1RaOHa/g8JFyck9WUlNTn+2rUSvpERHIsIFRDLqqG5Fhl+79d2e1WjGbzfj4+FzwNZZDlrDYQJKk9pPt2ywFDnQ4FN2xo8NiNlNdbSAgIACVqr6Ud3tWXOFg7TYTBpPM0L5K7hih82xyzqxWK+Xl5QQHB3eYfmhrdrudkpISgoODUas73jj3bcXhcHDgwAGio6PR6S78s3U+SktLWbx4MXfffTc9e/bkzTff5J577iE+Pr5Bu927d7N27Vrmzp1LYGBgg3nnKievAKDu964I/AqCIHQw4mbxxdPSzWIR+BUEQRAuF3Hub72WzuUXK/CLK8j77rvvUlNTP2CZVqvliSeeoE+fPhflpuyVSAR+ReC3lgj8OnXmwO+2g2a2HTQTF6UkJuQ0OtUpfDRlKFVqUAWBonPd1DYandcAPlovSkxeeKsdhPlYPJtdNIePF7Pm+wMcPHYGtVrBoGu6MmJ4N4KDLu0wBiLw63SxA7/ujCYbJ/KqOHykjOycCvR6c908L7WKP/QL5/ab+xPdI6TBchdbWwV+y4wq9hT6YrRJDAo3EOjVMbJpZZQ47CrMRiPV1lB8A6I6TMDT7pA5UWRnw04Tvf3t/OVab0J7XFhlHBH4FYHfWiLwKwK/giAIHVJWzimCAnzpGnxhJwShseIyPeUV1cT27u45SwR+BUEQhMtGnPtbr6Vz+cUM/AptQwR+ReC3lgj8OnXGwG+NWebXDBM7jlix2Y2MjC3iqq456NR6NNoAJHUwSJ3vhnZt4LfQ5M/BUl8sdgXxYQauCjGiUV7ccTKzcktY8/0B9mcVolRKDL0unJtGRKLzufTvgwj8Ol3KwK87Q42VzMNl/LbnDKcLDHXTA/203DS0N2MSYgn0v7AAXmu1ReC3yqLg9yJf9hfrCNdZuKF7JT6qi/vvqc3IVrCVYTNXY7T4o/bpjcKrFygvTf9fKJtNpqTIQtGxSnQ+EjFxAQRHnP+DJCLwKwK/tdpD4NfhcLB8+XIqKip49NFH+emnn9ixY0eDAG9ZWRlvvvkmCQkJjBs3znMV58wz8Ht+34qCIAjCZWOoMYobvxdJ1+BAkU0lCIIgtDvi3N964lwuCILQcZXo7azbaiR1vwUvlZnbBp5iaM9j+KgqkVUhyKounTLo6667v4XoIDMykF6gY3+RDybbxbu9m32yjHU/HKwL+g68pivXDwm/LEFf4fLT+agZMjiM/71/AP8z6SoGXBWMl5cSfZWJr386xItvf8/qDRmUlNcHhduraouS/UU6fi/yIUhrJT68uuMEfcH5XagORVIHo1SUo7Rno7Rmgr3Ss2W7pFJJhIZp6BHnj5e/F74hGs8mgtBhKRQKpk+fjr+/P08++SQpKSmUlJTw7LPPkpiYSGJiIs8//zylpaVs27YNvV7vuYoLdvGuDARBEARBEARBEAThCqXX61m0aBHl5eWes5ql1+t58803KSsr85wlCILQqZVW2Nmwy8Te41aCfSX+HA9XRRpQqjTYlV1AoUOSxG1MlQL6h9QwKKwGjRJ2n/ElvUBHpbnt+yb/TAUpmw+RcaQAlUrBkMHh3DIq6pKXdxbaH2+tiv6xQdx7VyxTJvenT2/nA4rllUbWpx7itaRUftx2DLPF5rlou2CyKcgq8yajSEeQ1saQiGqCte1zX1smISv9sCtCUCmtKOy5KCyHwN7+A+8ACqVEYIgX3WP9MFlAlhsUphWEDk2hUPDwww+TlJTU4uvVV1+94DLPTWn7qwJBEARBEARBEARBuMIFBgby17/+lUWLFpGYmMhvv/3m2aTOxo0bmTlzJi+//DJ33HEHQUFBnk0EQRA6tUA/JUH+Cvp1g/GDS4kOPYFCpUFShyApRCaYp+hAI8O6VRLkZeVYmQ/5VW0bjC2vMLJp61F2H8xHpVIw7LpwbhoZib+feC+EekqFRO8efky+uy+T7+lHn94BABSWVPPx+r28tWILmcfOeC522VVZlJyq0hDoZWNweDVdfayeTToWSYNDFYqkCUKpNKFUVAEdK5Bts8vUGGVkGWwdKPFaEC7E7t27efHFF0XGryAIgiAIgiAIgiC0F4GBgbz22mskJSWxb98+Zs6cWVe+y/1lt9tZunQpS5YsoW/fvpd0PD5BEIT2zuGwYzLZSIit4p7rc+kRfAapgwUtLocIXyvDu1cxqqeeSD8zMm1zbimvMPLVT5n8kp6Dze7g6gEhDBsSjq9OlHcWmuatVRF3VTD3T76Kh+4fQHSfAKw2OweOnWHJx9v4z7rdFJU6x51sD4K1NhK6VzE8qooI3w4e9HWRFCpQ+iGpfFDK+ajsR1HIFZ7N2i1Zhgoj/JrtYMNhqLZ4thCES0uWZYqLi/nHP/5BTk6O5+wWlZaW8uKLL7J3717PWZSVlfH888+TmJjIBx98QO/evUXGryAIgiB0OqYsPnppJndOmMzYu6czZ1UWtUV7LFmf8fzUBxg7YTJjH3qJjw61ppyPgUOrXuKeuyczdsIDLN3vNsukJzs9hSXPTmfsUtfFiV1PevJ8ptznbD/ltXVk125mTxJjJzzH2gK3dTSjcP1zzv2se51tOStpiyYzdn5q3fFCLqsf9Zhm2sWrEybz6rb6H2uFOz7j5dnTXdt5gClPrSD9Ug9zY8pl05rU+r5qSmvanDM96WvWkV7qOf3clO9ZUffZuvPxd9nU3HtVkMKcGUmkt/IY8tbMYeziXbT0G65w/XNMWbrX7X0XBKEleZ9PpU/sIrZ7TN/+xlQ+z/eYeBk4HA5yT5z0nNysnNwTOBwd8zH/GTNmsGzZskblu5KSkrjttttQKMTPb0EQhAZkB1ZjPoay/diNGWjIRSkZaaP4Zafg72Wni48NSQKzTcJxgZVSqwxmvv31CFt+y8FqsxM/MJSbb4oiKNDLs6kgNKJWKYjpHcCku2K5bVwfgoK0VBnMfJ92lAUfbOan7cewWi/vdZ5NljDaFWiUjg5a3rk1HCikalTycZRyHjI2ZLn9H6vdIVNtgrxyme8POSituLyfFaHzkmWZ0tJSFi9efE7D+tTSarUEBASwZ88ecP0mXr9+fd3YvsHBwSxZsoRly5YxY8YMz8XbhPjlKQiCIAjtWaWB4LGv8PmXH/PJ00MpXLOQT7Ocs8oqghj/2go2frqMF4cVsXrBOg55Lu+pKI3kNYE89uFqNq77mEevqZ9V+P27vPFdDmVVbiG3ol2k2sewIGk5X7w3k4HHP+O5L107cM4SeObD5Xzx4XK++HAe40M957tTE92vF2RkkWl3TSo4QFoBsMdt2sks9hHPdVc7nz4vXP8S095MQ3PjUyR9uJwvkubz18FguMhRREPGKp6fuoL02glFB0j5cp1zf5vTmjZnczKVl2cvJKV2HaYctn25lu8zL+yAj2UaGPOPZXyR9AoTvdNYsqqpYK2eTcmr0EyaxBCd57wm2LPYtF7PxL8MpaUCceHjpjF6Z1Ld51wQhLO7ISGTKW/s9JzcLvzn4/9yz/88xPvLPvCc1cj7yz7g3in/y6pPP/ecJQiCIFxBDAY75ho9lqoDmPT7kc2HkBwlQO1FvnA+rA4Jk12BzXF+kfMao5WU1MP8sP0YJouNmOhAhlwbKoK+wjnz1qoYOjiMB//nKq6ND0WlUlBYUs3qjRms3riPGuPlybK1OiSMFgWdZyhZG0rHGTTW31Gaf0MyZ4Fs8mzUbvio4equMl0UVnburmL1r0YKSsV5Qbi0HA4H6enp/O1vf0OWZbTacx9KQafTMX36dI4dO0ZiYiKPPvooR44cYcmSJSQlJTF37tzzWu+5EIFfQRAEQWjPQuMZf30oGqWaoOuHMhQDBleFpPAht5IQoQZtIAnXx0OlgbMWTwrpRf+QXXy6aheFHtf74bfPI2neJAa6B/FCb+WZxKFE+evQRSYwejAYzjuKqkHnr6t7aZSe8xsKv2YY4faDZLsSxQyZB8keGMdAdpGR7ZxWePgAhpg4BvoDJ9fx8soixrzwOi/eFefc59BejLp/GqMiGqy6zVWdOECG3u3Ha4/xvPvpOzwY497KQ2vanE1JFukny+uDstp4Zn/6MS+ObE0ktnlD7pvFqEgdutDeRIcCOnXjYG3BVlIyEhg/snUlaSzpm1jrN54x/T3neFDGMuZ2HWt/bFwSRxCEZvxlJgsOLWsXGb6exvzpFoKDg/jPx//lgxUfes6u8+/l/+E/H/+X4OAg/njzTZ6zBUEQhCtEXr6BNVtO8u32A5w5cwTkKiRNKCj9Eam+F87ukDDbJU5VerHztB8nK1sXtLXbHaTuPMYv6ccxW2xEdfcl4foIoiL9PJsKZ2GwqDhZ6UtmSRC7Tofxy8lIfjoRxW8FXdGbGv2qosaqIrMkiF/zurG7sCtZZQEUVPtQbVFj7+AByi7B3tx6S09uvqk73t5KDEYrP+84zgdf7OLk6bYf07IpJptEuUmJzSFhtis64deMA4kqlI5TKG2ZKEx7wZIPtM9sWl8vGNJdok+wgpxCG5/9UsOpwsvzoIDQOdXU1LBlyxYSExOZNm2a5+xWCwkJ4fXXX+df//oX48aN49ixY8yePfuijenrSQR+BUEQBKGDKN+xi13aBK7r5zHDridtx140I+MZ4DGrkaJ8sq2R9Khcy8z7n2DpnrMEcd2Ds/Yi8nKcT665q05fQeJ9kxl79xO8+lNRg3ln5SoX/dH6JtbRO47h/kWkH3H+nXlkL9GDJzFqsIGMw0WAlewjueiujiUcyN6RSl7v8Uwa3MqgZ+22f/iMOQ85y0LPqiulnc+m+XNcJbEnc8+zn1FbSTt96WTGPpXE0vnTGTs3hf3rn2PaylwglZcnTGbJnsZlsA3HUnjDVX76zsddpafd2xSkMGvCZJasT+WNx50llqctTKXQ9XBr3g8LSXzIVSa7tqz3niTGzk8Fckl+dDKz1hfVr8dZTQYMuaxdPMdZKnzCAyQuTqkrLZ2+dDJj537G2mTX/MTF9SWdXe974XcLWHRkNH9/KN41o54zEH81g7TOoHvihCdYXTfsibMs9/M/1F7M6kn9Lo2Bd4wmCvfj/Z6XG/U9RF0Tj27nwbNnsAuC4BLJvYkDeO5va8jznOWy/Y0B9Il1vaY2366tRXaLIPlf7xIUGFgX3PVUGxQOCgwk+V/v0i3iIj+tIwiCIFxyDhnSD5tZl15KTqmeKrMFqyIEvLqBUieCvm3IIUucrNLwe5EPW/IC2F/kg9nW8i3gbXtP8NOO41QazESE67hpRHdi+rTuAU/BSQbssoK8Kj/S8sL57XQXDpf6c6LCh/xKH0pqtFRbNRis6gYvvVnDGYMPuXodB4sD2Xk6jJ9zu7PxWA8OFIV4bqbD8fFWMeKGbjw0ZQD9YoMwW23s/D2Pf3++i/1ZhZ7N21SlWcmuAn82HQ/iSJl3J8r0dSNJoPRB8uqOQumFynESpXU/CvN+sLfPMYAD/RTccp2WHiFKyirsZGUaMJtE5q9wafj6+jJnzhwGDhzoOeu8KBQKbrvtNpKSknj77bcJCAjg2WefZebMmSQnJ3s2bzMtn/UFQRAEQbjsasfHnfJePmOee4CEurhmEWvnTmbs3TN5+9Ro/j5tKGcNeRZkkREymulzF7DsQR9SvtpFq0arsBtIT3qJ5PLRPHN3rNuMXNINI1iwcjl/v9lC2r9SyHCb25AzMDp2wmTGzk2h/ideLhkm5zpeH6d2W0csA4fBoWP5QBYZO3UMvCqWmH6hZGccxEAWGTthxDXO/SkrKYKYSMJda01fWj+m8Kz1zQWkc0kviedvK1bzyWvjYc1LvL/DCugYcP88PvlsNRu/nMfownUkb3FbR04OwdOWs3HReK65fQErpvYCRvP3dauZPdh9/YA+lTeeW8WZhGf55NOPeXe0lbxm4u1bj2h48M2P+WrpLKIzk3j5K2f6nu+ASSxIWs3Gdat5fWQ+qz9Oo3BwIhvnjQZ6MWPpat693bN2dhEprz5Hcslo3lq1mo0r5zG6ZBWzktzKNuccxJIwj88/nMdE9S6WrD9Yv3jWKuZ8GsrcxYlNlnIuLM2H0FDnZ67HUEZHFvF9eq5zZtZW1hS5ZQOfTGXtgcbZwbuO6Xgk6WNWJF5N9ppVpNZ2cWAoPSqLKGu/VagEof25fi6f9J/Hc5+f8pzD9jcGMIWVHM/K5HhWJr/8JYWbLmFp6Kjukfx76RL8/f14f9kHfPrZl3XzPv3sS95f9gH+/n78e+kSorpHNlhWEARB6Pjyz1j45Mdq1m2r5HSpjQERFkZfo6VrkA9IZykDJJyX/iFGrulag9kusfO0P7+d8aXK0nRf/36kkJ92ZFNYUoW/v4ah14YRGyOCvp5qrCqOl/uzIz+cH3KjyCwJwo4Ci0NJjU1FjVWNyabE38vCNWHlXN+9mBujzjC6ZwHjYk4wskchQVqz52oJ8LLyh9BSRvU8w8ioMwyJKCYmuIJIfwM+GjsGq4oamxKLXYFdViAjUWjQsedMKKeqdFjs7f/2viRJREb4cuf4aEbf2B2VSsHxU2V8/PVetu094dm8TehNKnad9uNgsQ8yEhpl+8xwvWQkJWi6gFckCsmIwnYc7Kc9W7UbQb4KJtzgxU19JKg0cnSPHosI/godnLe3N8888wxJSUk8/fTT7N+//6JlAJ/TmaE8fUVdRkzi4voslObtZUntDd4Jkxn70BzeONdMoEvOuc+eN4idWTHuN6k7nnM7Bmc/1GUMufPIYrpQhj1JTJmb4vw87Umq/7x4Bgby67Og3DOvmmTI59APn/Hy4w80eC8N++uzuhp8hu0GMla95Mzsuq/h57Twu4VMmfoEU6bOccuMM5D+3kK3PjCQ/t5M5jQbWBCES+UUn0+tzeiZ2rDk445F9Zk+zd3szV/DlOaygVqzvHBRhN++gI2rlrPixXgy5s/kjR21ZW5CmbhoNV98+A6vDDrI8zPeJe1sgbJ+QxlvWMXMuUl8tCOf/sPjCPJs48lexKaFc3g5I54XF3oGAXsxelQsQVodQ66PB3sxhZXu8925jfE7b0xdgBZ6kTDSuY6BA2MbrGNAv3hIP8ihnINsMwxlYDREDxqKLiOLzPwcDtmHcp0rzdlXp4NTxXXnjSEPLeeLD2cxqm47TYln/LhYgpQQ1H80o2Mgr6gcUGM5tpZX5z7BtGnzSakEi/sgtzEjGNXK2IRh9y7SdeOZcW8sQVo1UXdOYHiT91x0jLkjgXAtaCISuHUY5J1xnlc0xhw+XfQc0xKn8/wGA1gbj7jbSNE+Ug/pmPi/44nWAYGxTBw/FLbsrQ/O9x7KqP6BaPzjGDgAKCqqy7otPJ5FeUgk0f71q3RXVlJEdERX11+RjLkjjsLNe8kGDm1PhXFjSHANWXLopxTK3P6uNXRUAuFaNeED44gmn8Laa93QrvSgiDOteipBEIRaNzyzkri/fcr2BlNPkXdoKp88M6xuStS9M5mR/KtHu4urV88eJL33Nv7+fix+532+XPc1X677msXvvI+/vx9J771Nr549PBfrMEwmE2+++Sa7d+/2nCUIgtCpmcwONh8wkZFTgVZTwV/iKxkdBwG6c7olKZwjlUImrmsNI7pX4udlI6PQh03HAxuVfj6RX84PaVlk5Zag0Si5Lj6Ma67ugiSJDGwAm0PBiQo/vj/enZRjPdlxOoxjen8Kq7XozV5Um1VY7Qpkub6/Arws9A6oJNLPQFedkWBvM1pVyzfRtSo7Id5GQnVGovyrubprGYPCSunmawAkZFmB1aHEZFNSbtSQV+nLkdJgfjnRjW+O9mJLXgTZen8MVpXnqtsVX52aG4Z1408390CnU3PqTAUff72Xz7/9vc3G/XXIUFCt4Zc8f47pvejub2FE90rCdW2z/g5P4YXk1Q2FtisaVQ0KRz6y3D77xsdbQdxVPnSJ0oFWjVLd5I0UQeiQYmJiWLJkCa+++iqBgW3/sFXrr7IqU3n7te8JnrGcjR/OYkBGfRbK2UTf9wpffLicpBm9yHjvJZKzPFtcSgYyVs5nSrIYN+5SMGSs4vmpK0j3nFHLnsWnS3cxetp4wpVgMRmg9yTe8gwM2LNIfjmJM7fO56tP3+I+5TrmuGcseUhf9RLJR4soy3c7celTeePvqfR4ZBlfffgUA9wyqco3v8fzmyP5v+SP+eKpWDLeW8jqk87P/b/W9+KV5Hf45KUR/PZpqjOgkLWOtaGTmFhXhU7HkPsnofloJZva/gENQWi1vM/n8Vx/V0bPR+4lH3fy2oOZLEjN5HjW9yw4NJXXdnguvZPXRqdwR6ozG6hB1lD+GqY8CJ9ktbS8cFHpdIT3n8DEkbB5z4GGs/xD6X/XeEbZ0/gts8GsxnTxPLp0Oa+PNHA4K5KEgZ5Zop70bHrtCf5lGk/S0kQSzlppqpzmhwB2H+NX7TnTTf06dAPiiK7MIvWnvRQOi2egEugRyyD7QbZ9fZDsmFiiXcHE/tcMhUM/s632oRydDp2/Dy2PaqXG132YJdfvccPm95i1ysqtL73Dig/fYcYFjMNbZTWATlc/Rq4ylPAmu12Hr3u31D6QXJnGG8+twnrLc6xIWu7KLm4tj3UCKJsYr7dWpYEq1/+G//kVNi4e7xagb8hXpyO7oLju76CRYxhVlEp6ThZpP8OYBFdmuD2LtM2B3HWLe6Z4U+rHr6aomJOEEnbWpxIEQWhoGA/8I5Mp7fQBrZjoPixd8hZ+vr4sfPNtFr75Nn6+vix7921iovt4Nu9QTCYT5eXt42mViooKXn75ZXbu3IndXn+jOTc3l7lz55KYmEhiYiJfffUVVmvLN/o++ugjHnvsMRITE3n22WcpKCjA4ajPmPn999+ZPXt23TrT0tKw2WwN1iEIQidlrwJHDSqK6Bd+ij8OKuOBG/UM7mXCS90Z661eHhG+FkZGVdI3xISPxoHa7U5weYWR77ZmsTvzNF5eSoYPi2DYkDC8NCK4AiAjIUkSVRY1pUZvvJR2YoIqGNXjNHfEnmBgaCkqxaX/LHupHMQE6RkSfpoe/tXIMuTq/dlxKpz9RV2wy62/3X85eGuV3DA0gom3R9O1izcV1Sa+/fUIH329G32l0bP5OTtdpeHnEwEU1ajpG2xiePcKArXi2qQBSQGSF+BARQFqx2EUcplnq3ZB7aUgMlpHt2gd1UYHto4+8LVwSciyTFlZGadPn272VVBQcFEybduL1p8JcnJIpxf9Y3TgP5ThblkoZ6UNROevI2rkJO7qrXeNy3e5GMjOPEh5cxFDoU1VnThAhr6FmwkZqazVjmdMf+efZSVFoFQT5BkYyEhlbeloJo/rhUYbyfjxQ2HbgWbH/huSuJy3Hh2B+336wl83kd5jPJOuD0TjH8/4W0PJ232QQopI/W4v0bdPICFQjW7IGG6LyCc9swhMVmrvQQOg1oA9l9WrLEy+3ePGe+AIxg/fS8qvl/PzLXR2p3J3MuNGV0bP9TcyI+04pwDyT3EwYTw3RAJ054a/DOPgSY9SkDt+JXnGTO51ZTHeMGU+fLuTPCAvLQX+cR834Fz+3sSpJP/aPm8qX2kKM1LJyDeA3Ur5oXWs3QJDBsQCRWT8dNBZMtik59CaFDYr4xkYA2Bg88IHmJJ0sOkHZJQ6+o8bz6jQXPLOVr0hK4XkPfE88shogg0GDJUGDJUtfK+3yOJa3vVq+aFnp4irSYjIImVDFtH9ejkDlto4rhtcxNadWYQPubo+MDl4ArOvySd53kJWZ+RjqDRQmJN/lkoXu1j7fS4WO5TvWMeanECGDAilqrIcdIEE+4ElJ43UY57LNRTcJdQZuGwi2zl8QDxRBZ+x9PMsyk1Wyg/tIqPJU0UR33y7i3I7WHJSWL3Z9V4byimz6wjqEgimXDZvcZVTBggKJZwaqmujte5CB5EQU8RHH7jG9dVnsTZlF0F/GobrtNsiw5bF3DljBRnNZJH36B7bIEMY7VBuG2fg+6Ur2OQ3njGuOK8lfRNr/UaQcC6JfPoiTvqHEuyRISwIwtlF3TufBYeW8V7dhXJ3ovqvbBAMzvt8GckzbnSd1y+tfrF9eX/Jm3hrtXhrtby/5E36xnTsoC9AYGAgw4cP56effqKmpsZz9iW1du1aiovrH8zBFQxeuXIlI0aM4P333+f5558nLS2N3bt3NwgOu9u0aRNHjx5l3rx5LFu2jLi4OD755BMqKyuRZZkTJ07w3//+l0mTJvH+++/z2GOP8fXXX3PkyJFm1ykIQidgrwDjAahOw1qxBbMhm34RlSTEGOjiK4Ivl4Ofxs7QiCpGdK/Cz8uGxa6gxmRj09YsdmY4HxUfeE1Xhg0Jx8fb86nRK1+NVcXpKh/KTV7ISFgdCkx2FTVWJSabgki/Gm6NzuOPvfOJ61pOkNaMUrq8wSeN0kGEn5HBESXcGn2K0b3yiQstI8THiNmuwGRXYHNIyK6xs+2yhM3R+jDAxSZJEBsTxB3j+xDZTYfZamfb3pOsXLubMyUN7sSeM18vB70DzcR1qeG6cAOayxCc71hkFJIJFbmo5OMoHOVI1jyQm32i/7KQZbDboboGCipktuRCdZM3vATByc/Pjy5durT48vPz81zsitH6b/x+8YzxLybvhAEMe9m2E4b06+3Z6pzUl452lu7NqKR+vMKFSSx9/AHGLnVm5panr+D5qbVlflOcGWx2PenJrvK8d09nzqqDzpvIBSnMmjCZJeu/52VXWd9Zq7IwUMTauU+QfAz4YSFjJyQ1n4l6FoZjKXVlh8feN4c31ue6bnx6lopu+Hf60smMfSqJpfOnO8sY24vYtHiO8xgmTOb5H5q8E9ygr8Y+9BJL011PIzR7rM1xL2n8HB+51Ut2L+U9a9XBhgHPFjTXF4Xrn2Payty6MR2bKht9aP8udEPiiHKfeGwV0yZM5s7H32XtMef+FZ7KgZhIolwPHWp6xxJtzyL7bAELN3mnchuM/RjdOw4O5ZBHPnnHIKZ7bfpVL6IHwKHj+RCawIzhB3n10SeYtmAvox5IwGvzZ5z88yQGNroZrWbQwHjXuJOCcHl07zWsPiC749f6m7qR3YlLS2F7PsAptn8LdyR0b7Bs3slMbujlVrs2sjtxrsDxqdydxPVwax/VhxsOnWpYClq4KPwsOSx9YTpj736AKQu2EvbgAp4ZpQN0WI6t4KmHJjP2vpm8lNaVGQseZ1QzZXnr7F/lOm/OJy0mkUkDPRs0VHj4AAb2suTR6dzzkOs1f9NZgqnNSeON2nU8NJ3k5gcDdtOLgcN0QCgJ19R+T+uI6ReKoRKGD3J/CCeUMS+/y99HQeriOdzz0HSmvZBC9eAJTB7SXOpoL3qUr2XmpMlMWZLFwMdf4cEYCL9lEuMVKcy5+wFm/aRmyFkyfjUDRzM+dBdvPDSZpZ7H1WMCi1+ZgObb+Uy57wGmvn8AS6NziNMA7xxeun8yd85dB3e+4nyvI0bz4Dg1a5+dzJ1P/4xmsNsx90hg4jXlrH52MnO+87yGCGXivHlMVqUw5/7JjJ2xkPTus3hrRlzzGb/nQDcgjuiMA+xzCwz3HzUejuUSc8do17ldT+p3aQys+7t18vbvxTAsrlUBakEQPHXn3sQBbE+rn3LDM85qHbVDNtz07Xh+cSv9fKn1v6ofn61ayWef/If+V/XznN0h6fV6tm3bRnZ2Nk8++WRdBmzt6/nnn6es7OJnUuzbt4/s7GzUanWDMp3bt2/Hz8+PUaNGoVKp6NWrF3/84x9JS0ujurrxL7+Kigp27NjBuHHj6Nq1K5Ikcccdd1BTU8Phw4ex2+388ssvREdHM3jwYFQqFX/4wx+45ppr2LZt21kziQVBuPKYqiooO7kPU+kuHIaDmEwVmO1KHG4lcIXLRyGBhIwsg9ku8VN6Hr/uPonJYiMmOpCB13TBV9d5gr7VVjVHSgP5Kbc7G7J78cvJbhwtD8BgVWOxK7E7JHAFTTVKO1pl+32gSSnJBGnN9A2qoJtvDbIsYXcoMdtVGG0qamwqjpQG8c3RXqSdCidH70dNOykJ3TPKn3F/7k2vnv7Y7A72ZOazct1vnDh97ll4DhlMNgVKSeaargau6VqD4jIH6DsU2Y7CcQaVdSdKawYK4z6wHAdH+7mmk2WZKpODPadk9uXLbMiUyc4XDxQJjUmShFqtRqPRNPtSq9UolVduhQspfX9Wg2/AkABfekfV1a9toHzLuzy8OA0DoBucyLsvjCa8xb7Zy5IJCzk29R3evT2U8h1JPL4wi9uWvMVk0yqmvGHg/xYnMkRnIO1fT/CqJZGvnupFytwnSC4azYvvJpLgD2StYsqzWxn41DweGxLIvuR1aB6/H98PZ/IPQyL/ToxHZ9jFklmLMT/yMc/03MSsR1dRNnIWbz06FDYvZlqSgUeTXmF8qCv42/tZNj4a77nDdfu8yXMyQMz9rFg0nvCC75kzawU8uIBXxvXCkrWOf8z7jLCnP+aZ6w80OGbPPkhfOpmXf+jFg+8tYHIkFH73EtO+jOWtpPvp30xfWjJWMPX/7WLoswt4ZIiOsm3LmLM419mP6pQWjrXhepzbjmTi/5vHjKvh0OcLmLMmkhdXzSKhPIVZj64jfPbrzB0ZRNmWd5m1ZBcj5q1m9uCG62FPEmPn5zBj6QIm0lJfqF3B3978fV0iQzxWA1bSFj3A2mve4a0/u3bW4MoAM+Xzzdsv8VH+eN5acT9BG55j2pYRzv7HFfB+dCujly5wK7fsqYm+x+1935PE2Pnw93VD2TZhIbgda6O2tQy7eGOJgb++MLrpMTEzVjA2KYh3l04g2nOeILSRvQePEh/X13Nyne1vDGBKMpAwn19W3lUfbMlfw5TR89gOzPgokxeub7hc3udTeY75fHJvbYB3J6/F/srorLnwxgBSb3RbJn8NU/4GC9zXf4Vorn89M1f++c9/Nvi7JU8++WSDv0+eLqK0ouFN1pbOv8JF4n4+u9xdX+A8n8c0dd5tt/Rsmj+Tzdcv4/U/ucYjyVnHtKeymPThs4zxB06uI/GpUzy4alaj8X2bZc8ieVoSvv/vLSZf2DOGgnDFaO7cJDStuf7KySto8vwLXBHn4JycHJYvX87tt9/ON998w/jx47nuuutQKpV8+OGHWCwWHnroITQa5+M/ubm5fPrpp0ybNo3Q0NAGgeLc3FxWrlzJ5MmT6devHwqF85nxjz76iMDAQEaPHs3KlSvp2bMnf/nLX+rW+fvvv/Pzzz/z4IMPEhQUdM5jRB44cICoqCj8/f3PedkrRXFxMb6+vmi12k7bBwClpaV4e3vj7e3dqfuhvLwctVqNTqdrt/1gt8mU5p3kcM5JMsvsXNungr4RKpSaQJCaudF1jmpqalAoFHh5ebXbfrjYjEZnCdy2+G44cryEr3/O5HDOGYKDfOh5zVXExHYlJrCSAG37TqGzWq04HA40Gs159YNdVpCj9+NgcTAGqwqHLOGtthHhW0Okr4Eg78ufzdsaNpsNu93eqn6w2BWcrPDjaFkAZrsSSZLRKByE6WroF6InVHfh5ZUv1OlCAz9tziPrqHPYjKt6d+WBO+Lp3T3Ys2kdk9mC0WTBz9cHByosDgm5/b91bc5ms2E0GtHpdHXXaxdEtoGtDNluwOHwRVYG41D1BnWYZ8vLptoC20/KHMq1gtHC4D4qRl2jxmzSExwcjErVPh5suNTsdjslJSUEBwejVneeB3k8ORwODhw4QHR0NDqdznN2qzkcDo4dO8aHH37IjBkz6N27fd+gynGVdKz9vdvqbwNLxgoeX1LMfe+tZuOXy/m/oFVMW9L8GKvuslc+wdgJk5ny5kEGPP4sk3tARmoK5aWpzizVu6fz6k8GKCii7hnoYUOdQV/g0PZUygdP4rGRkei0OhLuupUoDpL6jZ7yHxY6M5ceWsymSsgrqh9XaeioBMK1asIHxhFNPoXn8LBQ7bjEta9nRtXPK8zYyiHdeGbc3gudEoL6j2fisMZjLjYrZgSjXEl14X3iCNensGj+Z2zOaXoHD+34nvLBk5hxfSAapZrwkbdxW0Q+afvqM3tafawxoxk/MBCUgfQfNYJoez5nyqEwYxfZ/qOZOCrUuY1RoxnhuWwTLqwvyjlTBD1C3SLUOleJ59BYJv91EuGVBzjkmcDkaU+SM9t4wmRnFrXn/Oa09LBe/bBVbqxkrEolZupQCle9xLTEJ5gydSFrc9yefAoNJdr9cywIl9QpPp/qDNAez8rk+D/gudhFbAfYsYg+f4MFWc55o38dwJTa8XsFQRDOSyBjZtyP5bPPSDeApTKfzV+mYP7zeEbXZp73mEDSl+cQ9AUKN6wgdfg0Jrbva2pBEIR2xWQy8dVXXzF06FCio6Mb3PgzmUzo9XrCwsIa3RA0Go2Ul5cje9wpraioAGgyeHvmzBmMRiN6vZ7Q0NBG69Tr9ZhMpkbrFAThyuKwy5QVWfhlq57VaTKb83yoQIdBGYVV2bXNgr5C2zpTUkXqrmMczilCq1URPSAKv25RHCoJ4teTERwrC8Rib/Xt4g5FRsIhg9mmwOqQiPCtYWTUaW7tncfA0FK6+Jg6RND3XGmUDmKCK/hTn1MkRJ2hR0A1kkImv9qH/GqfunLQl1O3cB1j/tiTq+O6AHD0RAlffLefU4XO6xF3NgcUGdRsORXEL/ldKDepMNs7Z9D3opBUoO6KpAlDoTSidOSgsmUiWU97trxsfDUwsgcM6y5js8GWTBvJG6vJP93kDX1BOC8KhYLY2FheffXVdh/0bUqrz+SHdnxPee+hDI90jg2YMHwobNmLZzXDptQGUb/67B1evMUtyDc4kS/WrWZj7as2m9ODxWQArY665xQiQuvaDXl8ef3y61a7smybYsDQuIJV81zjEte9PB+S0Okal0lUagAdurOV2XQXO4kVyQt48Jp8Pp07k2mrsjxbOLkfv4vroeomnOOxAlgsDY+ppaCop2b74mycfXWyqKXIrgaN0jV2Yk4+ea79suRkka2MJTrC+Tk622eI2vEX3cZ6zM45CP17E0UQYRFw7FTtfuSSnQn9+7iVvAXISWG1dgITlWkkb4vnxaR3+OSZSD79cm/9AxBFRWRHhNL882iCcBHl7+Rr5vNAbVZu5F08PmMlqTtg+68rmZFYn53rPn5vrageA9iem18/If8UBxP60N1VQrrBmMB5x9nev/sVl+0rdDKDE9m4rh1k+wJEjOfddR0p29clYjxvJScyRAca/0hGzV3OJ4kXVko6/PYFF7wOQRCEy2XDhg3MnDmTxMREdu/eTUpKCosWLbro4/6mpqZit9sZPXr0FV2yTBCE9iPjdwOrvi/jp2OVlKkc9I3xYeJQBfHdLWhV4uZ7e2S12tm+L4/fj5xBqVQQPzCMm67zY3BEOb0DqzDa1ewqCOX74z04WByEwdLxsuZkJCpMGg6XBnKqyhfZleVrsiupsSqx2JV09zfwx975DO1WRBcfM4rLH/e8JFQKB119aogPK+GmqNMM6VZCmM6E0abCZFNidSjqgsAWu4Ia26V9/0O7ePPH0VFcGx+G3SHz+5FCVm/8naJS501uk03BMb03P54IZv2xYA6V+lBm1FBs9LxjLlw4CRQ+SF5RSJpuKJRWlMpKJIfbOE+XmVYjMewqL2aM0dE/Uomh2kbh4Sqy9ugxm84lsCEIF5fD4eCbb75pNBRQYmIiM2fOZMOGDZ6LtIlWl3o2bF7IPe8ZmLFoHhMjytn87vO8cWI8Se/dSvbCmXwQ+BwrG92ka1hq151lx7vcufAgY55dwOzrA7EUpLH2SF8mj6JRKebatqOemsdjQ0KpSt+LYWQ8hYsf4NXM0bz4ZiIJflYKt6VwOGYCo/Aol9igfKKzvPCrjll88XQCuka/iZve5/Slk3k5p7bUs3N9mqnu5Y03ET3vXR4dWE7KC0+w1HsaK+aOxmvfCh5fmEqwe7nh2vU02C5kLJ3O86cmseK1WxvMs+xJYsr8vYxwL/W8pJj73n2F8S0eq9tKao/h51genP8UE3tb2Lb0Jd7IHM27yZOIPvYZU+amMvCpV/i/ITryvl/IrJVZjGliPQ1LPbfUF2os2xZz5yJ45sOnmhx38tCH03mJZ/nioVgAsnekoRkwiGBrPt+89RIfWV19ZdrFG/cv5syDC3jlFtj06nOs6fcKn7iWa5rHe3lyHYmzNzHg2QXMuCqL5KcXU3bfMv5+SyB5a+aQ+G0sL755PwMOr+LxN/U8mPwsY1yVK6GItfPXETU3kSGV3zNngYW5i8cTvieJO3cM5SvXZ9Xw00Lu2TaUL+aN5vwLCQhCy5orX+gszTwV6so47+S12GXEpK7khrSpzvH8XKWZ8z6fyk25Mzn+zDC215Vxrm9/b6SzZPR7vb53ln7OX8OU0cd5PGsuN3CKz6feyrHExuWirwTN9a8o9SwIgiBcLs2dm4SmNddfF7vUc3JyMmVlZdx///289957TJw4kbi4ON5//30CAgKYPn16o+zYtpCbm8vy5ct54IEH6Nu3L5WVlSxevJixY8dy3XXXYbVaSUpKonfv3owdO7au/F1ubi4rVqzgf/7nf4iNjW2wbxkZGaxdu5ZHHnmEsLCwuqzfjz76CLPZzB133MGyZcv405/+xJAhQ+rW+fvvv7N27VoefvhhwsPD69ZZWVmJwWA4axZwSUkJAQEBnbo8XWlpKTqdDq32HMplXIHKy8vRarVtUta2I6uoqECtVrebktcKuQokLxxmC1mnDOw6pUStg0HdKojyr0GjvDgBX5PJhEKhqCsr3xmZzWYAvLy8PGe12q79Bfy4I5fSihr6Rvtz/dBQugTXr6/aoia/2p98gz/BXkbiQooJ1LafQA/NlHq2ywr0Ji2nq305Xe1LldULGYkIXSVXhZThrWw/Y5S2lXMp9XwuJMnZnycqAjlaHkSQ1kg332qCtEZ0ais+qovfl5VVFtJ3l/Db3lLUSgXXxkUweuQ1HK7qQl61D3aHhI/STpSPnm7eerr6q9u0Dzoau92O2Wy+JOcJGRU2RxBWRzB2+fy/i9qazSZTesbC6Sw9IV109L/OF43Xxe2L9sjhcFBWVkZgYGCnLXeNqx9yc3OJj4+/oFLPF0KWZY4dO8Z7772H2Wzm9ttvZ+zYsZ7NkGWZlJQUUlJSCAkJ4ZlnniEwsC4gdU48Sz23OvALBg6teY+3v9xLngl0sbfyzDPTGBJiYPN5BH7BQPb6FbzxaZpzfT3iue+xp5gYW94o8AuQ98O7/GNVGnmVoIu9n8ULxxNlyGVt0rt8tCUfi1JH1MAJ/N/c8fQvbzkYatizglmvfU8ht/L6l9MY2GC/mt5nz4CtYf9n/GNxChl6K/jHMmbG48we6WxvyfqM519dxyGDjv53jiZ4TQqFzQR+C39ayMz3nBmjuh4JzHhuFmOa6H7349dExjP5sceZ3F/X6Nga/e0mfelkXj42molhB1m7owhNZAKPvFi7PQPZa97juU/3YlBHMmrGaLzeW9Vg3Ns6HmMittQXGPay9KmFpBTB+P+3mkcbdrZzXStCSXpvAlFA9po5zFmVjwU1QdeM55mnJzHQFTA2HPqMlxas41ClmqiR0/j77HMbYxqg8Kd3eTk5jTyrjv53Pssr98c6A7T2IjYtWci/tuRj8Y9l8nPP8mD/+i+G8p8W8oH34zwzXAcYSE9+ibfTrKDrxYMvPuXqQytpix9gdUxTn3dBaDvN3cyEhuP44jGWb93YvzQc/7c+8OsqCf3gStfCKzn+zDDXAq5g8d92AnDDP1wB4StQc/0rAr+CIAjC5ZKVc4qgAF+6Bp/fj8DOpLhMT3lFNbG9G1+nXMzAr16vZ9GiRUycOJHo6GgWLVrEhAkTuPbaa9m3bx9ffPEFTz/9NMHBbV8b6Ntvv+Wbb75pdK0CEB8fz/Tp0/nvf/97Wcf4tdvtOByOswZ+s7KyCA8Px8/P76LfvGyvSkpK6gK/nbUPEGP81ikvL0ej0eDj43NZ+0FyGJCsJ8FWgN2qxIIXZoeSaqsSrcqB10UK+NYyGo1IktSpx/g1mZwB2PPtg2Mnyvhm82EOHS+iS4iWG0dE0j+26XOSya5EAWiUNpQKGbVCRiE52kFBYLBYLHWBX4XCmaF6sDiIA8UhOGQJSYJArYUIXwPhOgN+mosfqLwcrFYrNpsNLy+vNn+ozGJXkl+tI7s8gEqTGkmSUUjgpbITE6RnYGip5yJtrqTMxJa00+z7vRgvjYr+/WPod+31WCUtsUE1hOus4DBjsVjw9vZu8z7oSGw2GyaTCR8fn0vWD7KswkYoDvyQ7HpkZTiydHkDjTabjbKSCrzUvgR11aL1Am8vBTYHIIOqxRjClcFut1NaWkpQUFCnfojS4XCQmZlJv379Llvgt6ysjBUrVjBjxoxWB3LLy8tJTk7mr3/9a6uXcXcBgV9BuAjsWSQnLoQ5y5nR33NmB6NP5fkZexn/4VMkXJ7vFKGTaC4wKbSN5vrX82aqCPwKgiAIl4rRZCavoBhDjdFzluBB5+NNVERXvLWNsxCu1MCvp4qKigYZv0qlku+++44DBw7w17/+lYCAAAA2bdrEgQMHmDFjRt0093W8/fbbjBkzhiFDhqBUKqmoqGDJkiXceuutXHfddfz3v//FbDbzwAMP1GWnfvzxx5hMpgbTzsWBAweIiorC39//vAIbV4Li4mJ8fX1F4FcEfsF1E1CtVqPT6S5LP2SfqqCgqIi+XfMJ8irC5rBilwJBFeAcB/ISqampQaFQnHfQ80pgNDqvAc7nu6HGaOWrnzJJ3ZmNSi1xU0IkQ64NR3EONY4lSUYlyZwxeHOyUoeX0kE3vxq6eJvQKBs/eNTWjFYlsiShlo04HA7UGi9kSYHdLpFX6UeBwZtgrYlQHyPe6ou/P5fbxcr4dScjYbCoKTB4c7rKB5NNSUxQJVeFlKOQZJQKkHCGFSrMGopqvNGprfhrrPi2MuBusSupNKswWtVUWjSATKjOSBcfCydOVfN9aj7HT1Sh9dIwfHAvJo2JQ612RvCsVitms/mSBjzbI5vNhtFoRKfTXdp+kO3IVj0OuwWHIgRJFYVDGQaKxtfgl4LNZkOv19dlu0oSmO0SB0okTldBD3+ZfsEy3UKu3Aiw3W6npKSE4ODgTh/4PXDgANHR0Zct8Hs5iMCv0O4Y9iTx8KeRvLVg/FkyeNszA+nvzWF1zCu89WeR7StcXM0FJoW20Vz/isCvIAiCIHRsFzPwi2t834MHDzYo9RwTE8OiRYu4/vrrGTdu3CW5IddU4Ld22uDBgxk3bhynTp3i/fff56677qoL7HratGkTW7du5bHHHiMsLIyPP/6YoqKiukDxyZMn+de//sXtt9/O0KFDyczMZNWqVTz00ENcddVVTa7zbETgVwR+a4nAr9PlCPwW620cO23n4Ak9JZWlWOwGbul7hgHdHajUgaC49OWWReD3wgK/m3dlk7L5MGUVRuIHhjJyeDcC/M8vOHO4NJAjpYHIsgQ4UEigU9uIDqokOqgSrcrmucg5kZEoM3pRXKOl0uxFpVlNtUWN0aYkJriSGP8zIDsDv+faD1eSSxH4PRtJAkl2YJclTlQGsK8w2DnNNVKwQgFRflUMjijFS9nwc1Fh9uJAUTAnK3WAhCyB7JDQqqzEBFcQE1QFQP7pan7cfJKTeVUE+Xvzp+F9+fNI57B/IvDrdNkCvwAOE9jKkR0mHLIvshSErOmJrAi55AFgz8AvgNkOR0ol9hdCeYkZU4WZHiFKrumlZnCMBh+fS9xfF5kI/DqJwK/z967y4Udn/T/3Bj5aDUEBfu6TBOGi0kRcx123xuLbob9rNUQOHc+YmM7zZSJcPoXFZUSEhnhOFtpIc/3rWZpwx44dDf5uyQ033NDg74oqA0azpcE0cf4VBEEQhItLX1nd5PkXaJNzcGxsLN7e3vzzn/+kpqaGPXv28OOPP3LzzTdfsqAvrnEgt2/fTt++fenWrRsKhQKtVkvv3r1Zs2YN69atY+vWrdx8883cdNNNqFQqTCYT77//PmfOnCE6OhqlUklMTAynTp3iv//9L+vXr6eqqoqHH36YkJAQFAoFgYGBhIaG8vHHH7N+/XrS09OZNGkSAwcOPO9xxYqKiggICOjUwZ2amho0Go0rW6Vz9gGuIJdarUat7txjN5pMJpRK5SUJ7lQZHKxLq+GbnWb255opqjAR4lPK4O4GoiN88fbxQ1Kc+wMdbcFqtSJJUqf+d2GzOQNn59oHR3NL+XlHNnmFFXSL8GVIfBgR4ed/76qLj4k+gZWE+JhRSGC0qaiyqPBR2QnxNqOQZGRARoEkQbnRi8zSEA6XBpFT4V/3KjJ6o1E60KnrA4IyEla7gqNlgfxe1IUyo5Yqi7PUcKDWSrC3GW+lcxtKpfKc+uFKUzt8wuXuBxkJGQU2hxK7LKGSHHip7CgVYLYr8FI5M3hlwOZQYHMosDqUVJi9OF2to8aqwUdlJUBrpZtfDf1CKojwNVKbjO7vpyEwwIuCQgOl5UbKK4zovDV0Dw/A4XBgt9s7/XnC4XBgs9kuyXmiEUkFSj8khQ8KuRpJLkG2V4HSFxSusRsvEYfDgclkQqvV1l1zqxQQpoPe/jK2GhtnKmQK9A5OnbFiLjTg5bCj8VKi9ro01+gXmyzL1NTU4O3tfV4PYF4pZFmmqKiI4ODguuFo2ovs7Gz+/ve/89VXX9WN7fvzzz8TGxtLUFCQZ/Nzoq90Bnxrf++KjF9BEIQOprmMVKFtNNe/IuNXEARBEDq2i53xK1w4kfErMn5riYxfp0uV8euQwWqV+exXAycL9PTuUslVkTX0CLWj1bQ8NvelIDJ+zy/jt6S8hrU/HGBHxkn8/DTclBDJoD90bfXyrWGXJWqsKpSSjI9bELdWQbUPmcVB6M3OMr61/LysxHXR092/2pU9XK+kRku5yYsgrYlArQWVon45q9VaN8ZvWx5HR9MeMn4vpZwTlXz7Qy6lpUaio4K5989/oFdkgMj4vdwZv54cFnAYkJVdcSiisBMM0qXZp6Yyfj3Z7HDyjI3jp8wEVBvw9lLS+ypfInv7oFQ4z4VmG3h30GRZkfHr1B4zfh0OB8nJyWRmZvLEE0/Qp0+funnHjh3j3Xff5ZprrmHGjBkNljsXIuNXEAShg2suI1VoG831r8j4FQRBEISO7WJm/Or1eubPn8/nn39OREQEERERneJGbFsTGb8i47eWyPh1utCM39JKO6fO2DiYY+W3IxbSDpr4eZ+ZAJ0CX62EscZATeVpTGY7Nks5MV3yuD5WT/8oMyH+DlTtJGFIZPyee8av3e4gdWc2aXtOYLM7GDwolMGDQuvGR20rCgm8lA7USofnLAD8NFai/A1EBRiI8q+hp7+BngHV9A6sItjbjETjY/FR2wjxNuOjttdlftZqL5mul1tn6wc/PzU+PipO5FVTVGqgrKKGXt0C8fZSdvrzxGXN+PUkKUHhjSQ5UFCB5KgASYksOcs+y7Id6SIFgpvK+PWkUECQn4I+kRpCI73x8Vej9VVjtYPFCpUmSM2VSMuROZRr5XC284GbAJ0ClfIy920riIxfp/aW8SvLMnv37mXHjh28+OKLREQ0fOA4ODiYYcOGkZKSgslkIjbWWc7+XHlm/Db9r0AQBEEQhHZCZtFsB/6er5WuQPS++mlfnGm45K6VHm2bUNfG7bVon2erDuaMzP3N9VcbOrOpfv33b5Lr/74I22orte/3/Zva7z4KgiB0RIGBgcybN4++ffvywQcfMHPmTBITE0lMTOT555+nrKzMcxFBEIQLVlRu50ypHbOl8bVdYYmNL3818sH3Rr5ON7HtiJXMU3ZKKh2UlekxlB3CXr0LhWUvKutOVHIOXmozSrfsSqHj+v1IIXszT2M0W+nTO4D+/YLx1jadBXexqZUOArwsdPEx0lVnpKvOhJ/G1iioKwjNUSkV9I0OZMQN3VCplBw9Uco3mw9TY7R6NhXaDRmFwoBKPo7GfgCFLRul6TckSw6SXOPZ+JJTaxQEhGjqyjzb7TIWiwO1Q8ZqdpB5wsrOo3ZW/FjD/E8qWLu+mMydZeQfq68eJMtQbYFiA9ibfvZFEDAajfz8888MHz6cwMBAz9kABAUFkZCQwKFDhzCZTJ6zz4sI/AqCIAhCR7RPdgYYB0nMc03KdVb1cJH5xRXAnRff9C/qXSsd/PFiBHlrg9GXIQC6a6UD/9dk1nvOaGv7HPTd6DmxfakNRIsgryAIwqWh1Wp5+umnSUpKqnstWbKEkJAQFi1aJIK/gtBBGc0yJwqsHDlhwWBs+s5ueaWd4/nONu6vvDNWzJamlzlVZOPICQu7Mk18v6uGjdudr/xiG44mFkk/ZCZ5QzUvf1zBsyucr0VrqvkyzcDJIisGo4Mqg4OKKgdlFXbsDhk/b4kufhL9wpX8Od6L/xtn5dnbTnJN2D68yEQlnUGh9kJS+TvHahSuCKX6GtIPnCL3dDm+vmqu7h9C927OoQ0EoaPSeqkYcFUw1w7qitVm5+CxIn7YnoPN1nBYLqG9kUEyouIESkcuSuvvSKZ0JPMRZEeVZ+PLykcNN3R3MHEA3D1Ew/C+Kq6OVBHqK6F0yJwusFCst1FR5aCy2kFZtYPdeTJfHoB3f7Xz7IoKXvhPJYu/qOTz7/Qc2F5K1l49VrfrALMN9hVAep7MlgNmMo87rxeOnbRQUmymssyM2Vj/mZZlqDLD6UrIK5Prri+yTlg4mW+hotRMld6Cw1F/30d2lawW2geTyUR5eTndunXznFVHkiQiIiIoLy9vs8CvGONXEAShg2luDFqhbTTXv5dvjF+ZRbNl5gPLX1BwT5gzoFcbdPxxiQJqA7iDJCqnuoK8Z2TudwVAf1yiYGiDddJgvfOmKpg7yDV5n4NFuP19Hur2z31/LoV9DvxXOv/39rESq8bUbltm0UqY24b7ctmO8RzUBvYb9oUgCELndSnH+N27dy9JSUnIssz48eMZN25cs2XnhHpffneEnXnByFLDsmx/6KFi4kgftJqG57PSCjvLvquhqqZxlOzhP+voGaZE6ZFStmmXkW1ZVszWhg9G9e+m5K4bffD1bvg+lVXa+fd3BvSGxg9SJf7Fh55h6kZZa9/uNLLzqBWTxzZiwpTcc5MPAbqG26iucbDsWwMllQ7MZjNqtbru8zLjVh96R6gaHUfKTiO/HbVg8kh2ig1XMGGEjiA/z23Y+WBTDWf0jfvq/tE+XBWlalTG8NtdRnYetWBqWCGd/t2U3D7cp9E2KqodfPhTDafLGt+Ev+9Gbwb0VKNWNdzGz3uMbDtipdrUsK8i/YzcOcKP7mE+DUpX6qsdrEqt4VRJ09uI66VudBy/7DOx9bCFKmPDbfTqquSOG7yJCGlYDrGy2s5/fzGSW9R4G5NGarmmlwaVx3H8kmFi66HG2+jdVcH4672J7NIwqGowOvh0s5Gjp63gUer2juu9+ENvNUqFRFmZHo1Gg7e3N9sOWtieZaHKBCoFBPhIeKmgd5iKwTFqAn1b/o6RJAnJmo3CchCFVAOKIFD5O0tztnNijN/Wj/Frtzv49tcjbEo7isFoYeh14YwcHomP95UR2Bdj/Dp1tjF+3Z0prmHzllNkHS0nLNiXcTf1Y8R1vT2bdRrtaozfs5HtYC8HazkyXjgUQTgU3ZG9zq+0rbvWjPF7oWQZbDYZtdr5b87ikDhWBif1MsYaBydzaqg0gVKCCLWVgf5WtD5K4oYF4+W6vqwwwVeHwGKVKck3Yay2gQRapYNrAyyE66B7Hx3dop2/USx22HsaMgplTAY7p3MMgGsbXjYGB1jw0iq5ZngISjWUlJSg9g1mzSE1DrtMyWkTVXrnhZyXQua6ABNhPhLdo+u3YbVDRiHsOS1jNtjJd21DIUFXtZ1hQWbUXgoGjehalyFtsMB/fweHXaY4v4bqCmekWaOQuT7ITLCXTLeePvS4yh9c4yvvK4S9BWAy2Mg/7tyGhEwXjYMbgsyoNAquHRWK0nWNZbLBp7+D1SZTlG+kWu+86FUp4IZAIyFeEBblTe+4AMA5RvPu0/B7gYNQyzFuHRzZLsb4LSsr48033+See+4hPj4eWZZJTk5GkqQGY/ru3r2bNWvW8MwzzzSbGdwSMcavIAhCB9fcGLRC22iufy/nGL/bvoNfgTtGSsT5gq8fHNwCR4CbBkvc6ivz+j6gEG75i0QkcCZN5vGjzsDke81k/Nau99cCmDZSwhcgXCIhXOaL12Ru+FLmoAImxjiX37XSQf//1E6jrs3r3zlfqggJ9bcOhmxxbaAQXv9OJmawc7/Z58D/9fr2za27+xaZ/v9xtrnlLxKqTQ66vdt4mYZkvlgB6w3OY06/272NRIJ7H3jsR+12Il2zm9sXVYREQrhzvucxqiIkYjJc+1kIz7u2d8Zj3+2fO/vMfV31fSrVBeT/4tZv7m2y35X5y16YNhK+9ej/1/fWvo/O9+/ubOcuHjnq3Mdb/iKR32h7F94fgiAIHcXFHOMX19Pcb7/9Nh9++CHHjx/npZde4t5776Vfv36d7qbs+Tp6vIRqqze+3mp0XlLdK9RPIixIic0mY7bUvwxGyCuyolHSoL3OSyI6TIVa4byx5r5MQakdg0lGq264TBdfiYhgJXa75zZk8optqJvchhKV1MQ2im3UWBpvI9RPSbdgBQ5Hw/Y1ZpmTRXaUEqglK37eSny1Cuc2wpVNHkdhiY0as4xW3XCfuvgqiAhWIntsw2h2kFfkHC/T8zh6d1WhVUuNt1Fqo8Yk4+W5DT+J0EAFyDRoX210cKrEjoLG2+gV6tyG1WMbReU2qmscaFQN2/t7WekWrEKlVDVoX2OUyS+1gyw32kbPUCVaNU1uo7KJbTj7SoGChsdhMDnIL3UgOxpvo1dXJd5eikZ9VVRqp8ooo1E1PPZgnfP9UEgNt2GxytisMsE6BZHBDV/duyjx1kjIMtQYTSApUKrUdO+q4vqrNNx0tYaRcRqGxGoYHKOhd7iq0UMRDUgOFLIelSMHJWVICjWoQkDpAxdprMW2Jsb4bf0YvweOFvJLeg5FZdX06unPdYPD6BLi7dmsw+psY9s2pzP3g69Ojc5HxelCA8WlNVQbLUSFBxLof+V8zs9Fuxrj92wkBSh8QB3oHAdYrkCp0iAr/EHSerY+J60Z4/dCSRIo3R4uU0rQ1QdigqF/mNTgHD0wVotfiBcBoV5ovJXY7M7gp80OEhJdfSSCvWQi/CUigxR0D1bSvYsaX381Kp0KFArMFhmjWaa8BsxWULtSeXVeEjqNRLCPRBedhNJLiU+gF2arg4pKIw7Ji2KDAo0kI5useCmc1zO+WolwX9BqFWh0ahQapds2nP9Vyg4ki93Z3ksi0BtCdRJKjRKfQA1Wm/N6psYsU1gFXpKMZLGjkVzb8JLo5ieh9VKg8lah8nZex5kszuMwWmTUDgdYXMfh2kaYr4RCo8InUIPFdb1vskBBhYxach53g234Snh5Sai9Vah9nNuo7asaswNvaym9uwW0mzF+9+/fj1arrRu/d8+ePUiSxODBg+vabNiwgeDgYIYPH+6xhtbxHONXZPwKgiB0MFk5pwgK8KVr8Lk//SO0rLhMT3lFNbG9u3vOatcZv0MbZe86A3/Tz3hk83pwXw8AYRJHX5AIwy17tm5a/TYaZBm7mTdVwU17G09f/oKCG5spjVy7f82WnQ6D28/QoHTzOWUwe2h0zG5q19v8vjj74kQT8+dNVfDgmYZZwC1ty/O467NyG7/fjfYnTOLoC/CRq10DgyQqpzqD8tM9xnx2f99qt9fSPra2P8I8pwuCILRTFzPjV6/Xs2jRIiZOnMi1117rOVtopT17DxIUEoGfn3/7v3l5kZSWluLj43PWrL4rXVlZGVqtFm9v707dD3q9HrVajY9Pw8zn5siyA8lRDbIVFFoUkgGlXISECWictd5RiIzf1mX8lulrWPvDQbbtO0FwkJZRN3Yn7qrGDzV3ZCLj16kzZ/wCWKx29h8o5fufTyA7IL5/Nx66czA6n8sf5LnUOlTGb7MkQIddEY5dCgD53I/jUmT8tnd2u52ysjICAwNRq9WeszsNh8NBTnYmcQNi2kXGryzL7Nmzh7Vr1zJ37lwCAgIaZPzKskxKSgo//fQTTzzxBH369PFcRat4ZvyKwK8gCEIHYzSZySsoxlDj/OEntB2djzdREV3x1np5zmoXgV9P7iV8GwQQB3GWMs9u3EpC13IGHD0CkAWuQLArqFkXDGwi+Ne4DHITgejawLLn+poImv64RMFQt/2sDYg21JrAb/1+uAdaPad57ot7Cena/mx8jJ7T6oOvddtyO4bzCvw20dd1GgXqm1q357Qm9vE8+0MQBKEjuJiB31rJycn89ttv9OnTh1mzZuHt3TmzT86XCPyKwG8tEfh1am3gV8IMtjIkWz6SoxSFZHFmVCkuLIOqvRCB39YFfjdtPcqGXw5RXWNh+LAIEm6IROvV/kt5nwsR+HXq7IFfAH2Fke07T/Pb3hICfLXccn0M40df5dnsindlBH5rSYAKh6zDYTchOxzIqkhkRSCSouVgrgj8isBvrfYW+MW1T8nJyezevRtcw29cd911zJgxg927d9cFhc+nxHMtz8BvR/82EARBEIROad5URYNxW4fGO/+7fjfs2ucK5A6Szh6UC5NYtURB5RKJea5J0zfKgMSDY51/f71PZtde5//Pc5UwHjpW4nacgeO+sx34z3bwhUeGqbtc17z5K51tawOHnm7v5vxvWG10M0yiJ87M34Fu7ZrSy7XM/L3NZzPU7scdg2r7TqJnM/f6a/eFCNexAidaOEZPjbYVBnc0GbVtnduvxS3oK7PI1e8t9efZNNrHi9gfgiAIncGMGTNYtmwZd999N88//zyJiYn89ttvjYaMEARBaBOyFSw5SKbdKK37UNqPoZSqkRReSFLnvPHdWe3PKuS3A6eorrHQI8qP6D6BV1zQVxDc+erUxMYEENXdl4pqE3sy8zmUXeTZTOhQZMCKQi5C5chGbT+C2rIbleU3JOsJkJ3jwgpCR6NQKHj44YdJSkoiKSmJZcuW1Y3ve+211/Lqq69eUNC3KSLwKwiC0MHkFRQTFOBLfFxf8WrjV1CAL3kFxZ5d3m4sf0FB5RLnq1FG6yBX4PaMzDvOB8jqgrRNk1n0mkx93E7iJo91ho1xrnP9bpl3XBmnD9a2cQsYL3dFI6cvd19f0+ZNrT+GyiWKumzZCydxY21lzX0y929yv8Eus2il8+/a4PDX+2rny5xwPhR30dRt6wx83UwHrT/t+p99TWd3ezqzqT67uXKJgqOuIP25uhz9IQiC0Bn06dOHt99+m6SkJDIyMnjxxRcpKyvzbCYIgnD+JBmFVInKkY1KzkMhWZC8wsGrO6iDQAR+O43KajO/HcgnO68Ub28Vcf1D6Bl14WPXC0J7Fxbmw+BBoWg0CnJPl7Phl8MUlTas7iJ0QAoNqCNAHYIkGVHYc1BZ96Iw7QabuJ4WhNYQgV9BEIQOxlBjFOP7XiRdgwM7cAnt+sDteldw0TOQ24hbtq7/7PpxXOsDxq51usbYdc843VWbuTvbbSzZCPeMVGcQ05kJXJ89XJfx63rtcm9/gcLG1Aeh1290brt2H53B1PrgcP38+v1/wi2D+sK5vR+12/IoqQ3QszaL1tVX/hupy6Ztjdr+bG6cXty237ivL2V/CIIgXPmOHz/Ok08+SWJiYoPXrl27uOGGG9r8KW5BEDonGRtKSlHbD6Fy5KJQeYEmCjTdQKETt/o6od+PFHAkx/kAc/9+wcTGBHXa8r9C56JSKujd05+h14YDkHOqnJ92ZHs2EzoiSQEqf/DqhqTtgaT0QqWoRK0oRJLLPVsLQodWVlbG888/zwsvvIBer/ecfV7E1aAgCIIgXCFqyz1D68o812Z7uvMcH7eupPPZAoFhEkdd2bu1mcINZo85/6zU1pO454Wmt1NXQnqMgsqpHjPDJI5ehLFqh06tD0QDzJvaVL80bLN8unTWktZ49nGYxFHPY/J475pzKftDEAThSqbX61m+fDk1NTWMHz+eZcuW1ZXySkpK4rbbbrsCxl0TBOHSklE5ilDbDqEwbUdhO47KkYPGsR+l4zgSBsABCi1InXcsv84ur6CCPZmnKSqrJrKbL/37BePvp/FsJghXLF+dhrgBXegXG4zRbOXA0UJ2ZuR5NhM6LAkkDai7gDoMCQNqORuVPQOlnIdEBchGJEsOSrnUc2FBOGcOh4MjR44we/ZsEhMTefTRR/n22289m10Qo9HIG2+8Ufeg8PPPP09ZWRl9+vRps4eFpfT9WQ0GGwoJ8KV3VDODuwmCIAiX3d6DR4mP6+s5WWgjzfWv3W5v8Pc///nPBn+35Mknn2zw98nTRZRWNCw/1F7Pv7tWujKBB0ltWJa5czqzqT4zd/kLCu5pIvAuCIIgXDw5eQVNnn+BdnkO7oz27D1IUEgEfn7+nTZbrbS0FB8fH7RabaftA1yZD1qtFm9v707bD5K9FHPVfjRSMWqlGUndBVSBIHW+cVtrampQKBR4eXl12s+D0eisTOX+3WCx2lj/8yF+3H4MhVLipoRIrhschkJx5faR1WrF4XCg0Wg67WcBwGazYbfbO3U/2Gw2bDZb3ffC8dwKNmzKQa83MyA6lAfvGExoiPM670pms9kwGo3odLrO+5ChbMNmKqWqxhuvgGGoNFf++94Uu91OWVkZgYGBqNWd94Ewh8NBTnYmcQNi0Ol0nrNbJMsyJSUlvP3224wYMYIxY8Zw7Ngxli1bxgMPPEB8vHvGTevV1NTw3nvvkZ1dX5HAx8eHWbNm0adPnwZtz1dOnnPcttrfuyLwKwiC0ME0F5gU2kZz/Xs5Ar9bjsqMe6/BafqSqFyiqA/4utQGKv1nO9ybCs2oXKKAfQ78V3rOaRhE7+j9GeYPR+d30h+XgiB0OCLw2/6JwK8I/NYSgV/Amo+tai9qjQOVNgRJ0XmzOEXgt+nA7459J0nZfJjTxZXEDwxlxA0RBAZoPZa8sojAr5MI/DYO/FptDvYfLGXTjydQKxXceF1vJo39g+diVxwR+AVkK3ZTETUmLUrf61B5dfFs0SmIwK/ThQR+7XY7GzZsIDs7m0ceeQStVovdbmfjxo0cPXqURx99FK323M6zZWVlvPnmmyQkJDBu3DjP2W1GBH4FQRA6uOYCk0LbaK5/L0fg93JyD/yK7NTz1ETg17OUtiAIgnDpXIrA74YNG/jmm2+Q5fqf2ePHj2fcuHGd92bcORCBXxH4rSUCv4DlODbD7yjVWjTaQCRF58v0rSUCv40DvwXFVaz94QC7D+YTHqZj9I3dienTNuUh2zMR+HUSgd/GgV+AMr2JbTsK2JtRRLdQf24f3Z+hf4jyXPSKIgK/zoxfu0VPjcGOym8wSi/XWF+djAj8Ol1I4NdqtfKf//wHlUrF1KnOcdFkWebYsWN8/vnnPPbYY+dVitnhcJCcnMzu3btRKBR1vw/bkmfgt5N+GwiCIAiC0JKhUxVULnG+RND3PA2q78Palwj6CoIgXLk2bNhAWloar732Wt3YvgsXLmTHjh1s2LABh6NjV3kQBOHSkrAjYUOSFCCJ23dCQxmHCziSU4JSqaBf32B6RPl7NhGETic4UEv/2CB8fdWcLqpky+5cSvU1ns2EK42kcIW5bEgOi+dcQWg1s9lMRUUF4eHhnrOoqamhvLzcc3KrKBQKHn74YZKSkli8eDEHDx4kMTGRJ598kuPHj3s2bxPiylEQBEEQBEEQBEEQLoBer2fbtm3cddddBAcH100PDAzk7rvvZvv27ej1+gbLCIIgtMShisCujECWvDxnCZ3c4ePFZBwuoLrGTK+e/vTp7Y9GLW7xCgJARISOaweFAnDidDm/pud4NhGuSEok7DgQgV+hffP29uaZZ54hKSmJxx57jCVLlpCYmMiiRYswmUyezc+buCoQBEEQBEEQBEEQBEEQhHZEUvohS/7IdN4Sz0JjVQYzOzJOciS3GD8/DVf3D6F7N+ewBYIggI+3mr7RQfTpFUB1jYXM7DNknyz1bCZcUSRQKJFRoEDjOVPohGRZpqysjNOnTzf7KigouOwP5sbExLBkyRKSkpK4+eabeeWVV9psn0TgVxAEQRAEQRAEQRAuQGBgIMOHD2fNmjWUlZXVTdfr9Xz55ZfccMMN5zUelCAInZcEINmB+jHDBWHX73nszyoEIK5/CDHR4twiCJ5CQ30Y9IeuaLUqThZUkLozB4vF7tlMuGJIyAodVmUfHOrunjOFTkiSJPz8/OjSpUuLLz8/vwbLeXl5ERAQQGGh8zzrzsfHh6CgIM/JF+TYsWPMnj2bxMREPvjgA4YPH95mvxml9P1ZDa4gQwJ86R0V4T6pTuFP7/Jychp5Vh39//w4f5saT1CLDx7uZcmEhWyq/dM/klEPPssztzjLLaQvnczLP9S31vWI57b7pvLg9c75DenZ9P9mssRwPysWjcezynbh+ueY9v/Zu/O4KKv9geMfloGBYXVBCDHcUMEiLdywkrppGZa4Um5X9F7MMm+aW12ttFyvpqkkvwxzS63UFrK0BUtxgdJwAUURFBFEZXVgYBj4/TGAzAwgKhXK9/16Pa8Xc855njNz5pmF+T7ne9alVCnxZHzYQgZV/1DunC6THbPnkBq0lMneiYTNCCdaC7QcxNI3+uJqAaRH8tZOd96c2AWr8vs49eJw/m9iF25tWWkhhLjh6MkzdPFpb1ysl7adEQGzOVhxe/w6zk3vbtjm0BLajF5XfmMsmxOn0bOirur+/vP4Zd1gPCp3bBxqGl+dzvCfhPfff9/gdm1ee+01g9sXLmVyLfe6QVltn79CCCHuLYWaIlLTr6AuKDSuEndIZWuDh1tzbJSmqVGTU9Or/fwF6u0z+Ntvv+Wbb76hrOzGv9mBgYE8++yzmJvLddc3c+ToSZybumFv74CZmZlxdaNw7do1bG1tUSqVjXYMALKyslAqldjY2DTicSihKP8YCgs11tbWjXgc9OvqmZubN+pxKCws5GJGLrv2nSXudAatPR15vLc7Hu6GP1rf67RaLaWlpVhZWTXacwGgpKQEnU7XqMehpKSEkpKSGt8Xrqu1xPx2mehDabg2s2NAn0707HK/cbO7XklJCYWFhahUqkb9XVOnKyP3uiVK+wextLQ0rm4UdDodWVlZODk5oVAojKsbjdLSUpKT4vHxbodKdWtROJ1Ox7fffktSUhIvvfQSSqUSnU7Hrl27OHPmDBMnTkSpVBrvdkuysrJYsmQJWVlZmJmZ8cgjjzB+/HjjZrcsOTUdoPL/3boHfhM3MWLGCfrNn8JghzMsf2Ml10euYcFTtUWg9YHfsy/MZeHT7mTsXcSkdSomr59BP4fywO/Z4Sx9uy+tyOHsD9tYsSWGogFz2TzGy/BQiZsYMSOS7Ha1BX7dmb4+BL/yMoVKhVWtgenbl/3TIkbs68bmtwPIWD+OHW0+4M1HrYheMorfntzK5K457J6/EbvJk/CvOL90iawNWQZvrmG80cMTQoi6qikwCeVB3V8fMw32VpF66DD06I4HkPrZWB5PmVDe/jDzvdbQLmodw9zh4GJvVnnuYfOwxnW1XE3jK4FfIYQQ9SUx+SLOjnY0b1Lb/1LidlzJyiE79zperU2/v/wVgV9xZyTwK4HfChL4BTOzYjT5x1GYF9QY2GgsJPAL168X8O0vp/n19wuUUkbAoy15pKtLoxsPCfzqSeD35oFfgPOpeXz/w3kyrxTwoJcb44f6YWd7b6UClsCvnk5XSr7aHCu7LhL4lcDvbQd+y8rKuHr1KsuXL6d3797069ePs2fPsmbNGkaNGkWXLl2Md6mTgoICVq1aRVJSEpSneJ40adIdB5GrMg781vndIOFgFNm9BhHcyQWVuz/Bz7oQFxWD6aTnaiidUDmoaOvXjbZko1ZXqbNQ4OygQuXgju/gKayc0o3sL3eyO69KG10mOz46incvzyqF1bFC5aCq3P6soC9kEvX9Ufo83RtnoFhT9QGBwgLUBzayt+vwG0FfAAsv+j2nYsePR6sUCiFE/erp6W5cZMCjPOgL4OEfSM+Ei6QCHPqVteMnMKx8954j5sF3h/V1QgghhKg36oJCCfr+SZo3cZKZ1EKIe4JZWSlUyR4gGrf4pKucOJtJYZGW9m2d8PRsvBfICFFXLVxsecCnKQBpmbkc+kN+4bp3lQElxoVC3BIzMzOaNm3K6NGj+f7773nppZdYvnw5Tz311G0HfbOysnj33Xfx8fEhPDyc8PBwpk2bVq9B3+rUOfB73SBaCyqlLSRe5LJBae1SY2NIcu+Ob3WZnMupuvbGn6OcOnujLOPbVWy/fyTBHaq2rKMj4fQPmsmK8EUMHTKTHemAOoUdy6YyMCiY/i9MZfEPaZXNs2MjmDommP5BwQydsY24qgHoCnkniTvbBV9v/ZUTvs+FovhiFiGhU9lgEcqgzols+b4l458yfaAeD3RBdfgkCcYVQghRD1IvxHPwv31p4+VNG68lN1I+1yA1OhKeKZ/9eyHeMGjs3hKf6HNcrLqDEEIIIYQwsHbtWiZMmEBoaCizZs0yWONXCCFuS1kBaJMxK70KyLqUjd3VbDVHT6WTlplP0yY2dPRqQvOmNsbNhBBGlNaWeN7vyP0eDlzLKSD2xAXOp2UbNxP3jDL5zBR3zNzcnA4dOrBixQrCw8MJCwvjmWeeMW5WZ02aNOH1119n//79hIaGVm6vvfYa586dM25eb+oc+PXt6g8HdrA1IRN1Zgzbvk4BnZZi44bVSFr3Kv2DggldpyZwjD9ta5uJq1SgT7ZVLj2SJVucmDi2LuviRvFWkD5o239aZJXZyCmcbTaSz79YyCC3HHYvm010uyl8uXMru/7Xm9SwZWy9oE8n/Uq4luCVW9n1xcf8x2MPs9bGmD7GazmkWjTH1aH8tlsA01d8QET4B4RPCUC9fRuMDKr+cTq50CovkyyNcYUQQtw5j2HrOJcYz7nEeH55N54RY7dXM2P3Ip+N9aaNlzczmdfoUjkLIYQQQtSXtWvXkpWVxbJlywgPD6d3797873//k+CvEOLOlJZgXpKNRel1/cxf0agdTbhEQlImZmZmeLV3xvP+xrWurxB3wqW5DQ892ByFwpwL6bn88lsypaXyvnrvKcW8TIOZLte4Qoi/XZMmTViwYEHljN8FCxagVCpZtGiRQTB47dq1xrvetjoHfq16hLB0sBXfzH6VobP3o3rIE9q5V6YLrU3bF+by+fqPiZjfm6RFr7L4kNa4yQ15OWSVp0tGfZQVs3fSakqoYcrkGvkzff3HfL7+Yz6f3a/KOsCeBPQqn8WWGcOeI1oS1k3VB4hf2UYSaVy+CnFRkWRfi+KtMcH0HzKO935SQ3omJv+yZ2eS0dqFFsblAOl72HA1kBfso1g8+VVCxk4gNCyGymuJXJrTikwuy8VFQog/mcewCYyvdsZuS4at0weHFzKbNtUGh4UQQgghRG00Gg3Z2dn84x//wNbWFoAnn3ySJk2akJycTJmkaBVC3K6yUkrRUUYZSDbfRi35YjbHEy+Tpy7Co6U97do4YqNsnOtXCnE7LC3M8WhpR2fvZhQVl3D2/DX+SNCvhSnuIWUlWJamY6ZNhNJaYk9CNADVBYKbNGnCuXPnyMnJMW5+W+oc+AUVnUbO5fMvtrIrfAq+5imoOntVCa7WonyNX9dO/vi3hr1HThi3qJSxdzexDoEEdAZOx7D7mprd88fRPyiYkHUpcHYTIUHlKZtNVF3jt7YFrFUMWrSVXTtvbJO7lld1DeXzKuW7lgSaPkY7FarkzGrSXKuJ3nKUXi924ezX4WiHLyVi3UIGZW5id3J5k8wrXMCFFs5GuwohxN/AY9g8FhLJwTTwaOXNwZQbqe9Ju8hJ/zbIfGAhhBBCCFMVgd/qAryXLl0yLhJCiLozKy1PV2mORH4br6LiEg4fS+V08hWUSks6eTnh4V6nmTFCiCqcnZR4d2iCvb0VlzLz2H/kPHnXJR3nvcQMMzAzw9ysFJAZ3aLhyMrKYtasWQYze423P2O5oLoHfjU5ZGSqUeepSd23kuU/ezGmrxegZu+iUYwIP2maErmCJgd1npqMhGiik8HP2+tGnU5Ldp4adV4acdsXMXVdDv0mB9HJAvAdqZ+9W74tfcETWg9n6frZBJoun1s3Lj74uavZ8UkkSRpAl0PCZ3uIAzr5+sORbaw9pI+qF6dHs3VvpvERwNUdb90VMozW/y0+sok97cbSz0l/206hAIpRq22xqlirOSeTCw4uNPlz124WQghSP1vD2vGP0RPg0BLaLD4MXOTgoSpzgA9tYSaB9HQHejzG+LVr+Kw89ntw8+zK9X+FEEIIIUTDlZuby1tvvVW51vDMmTPJzMw0CEqnpKQwbdq0yh8YvvzyS7Ta2mdEbNiwgZdffpnQ0FBmzJhBenq6QXrEY8eOMXny5MpjRkdHU1JSYnAMIcTtKMWsTEf579iikTp55jKnzmWiLdHh1c6Btm0csLCobl05IcTNuLmp8OvagtKyMs5fyubgHxeMm4i7WBlAmRlmlGJmbnpRphB/F+PZvVVn+TZt2pTQ0NDKsvnz5+PkVB5cvEN1D/zmHeXDaeMYOmYck7bB4IUzCHQzblS9pC1zGDpmHCFz99Ni9EKm96lydVryNqaOGcfQkDmExXsyMXwNk7uW11tUzN7Vb85KwEKBs4MKq9v+nuNO8DszCNTtZNILwfQfOZMNV51oUZ7OeuVYH+JXTKB/UDAjFu7H6r5qpuY6+ODb7ihx8VX+SdYlsuFLF0Y/q49I+z4XQlbYBELGziHKN4R+5WOVevwo6u4+dLqxpxBC1JuDi/Vr97bx8ubx7wL5ZXp3oxYt4de+lW3ajIbN6waXB3e788YGb2YG6OtGsE7W/xVCCCGEaOByc3NZunQpXbt2ZfXq1YSHh/P444/zwQcfcOXKFcrKysjNzWXdunX07t2b1atXM2vWLKKjo/n999/R6XTGhwRg9+7dnDlzhtmzZ7NmzRp8fHzYvHkzeXl5lJWVcf78eT799FOGDx/O6tWrefnll/nqq684ffp0jccUQtSNGfoZv2WlZchSlI1TVk4Bv8dfIjUjl+bNbGnt6YC9XW3ZDYUQtbFRWtLa05FWHg5k5xVy7HQGV7LUxs3EXawMKC3TUVYmFyGKhq9JkyYMHjyYn3/+GY2m/jMQmMUeTzS4BKKpox2tPeoY0W3Esn9axIh93dj8dgDVhIarp0tkbUg4dm8vJbi1caUQQtTN0ZNn6OLT3rhY1JOaxtf4B8z333/f4HZtXnvtNYPbFy5lci33ukGZfP4KIUTjUdNnjagfNY1vcmp6tZ+/wG19Bufk5LB48WIGDx7Mww8/DOXpn1etWkWHDh0IDAzE7C+YqvfHH3+wfft2Jk2aRPPmzTEzMyM3N5dly5bRv39/HnnkEX744QdOnDjBv/71LxwdHaE8sHvixAnGjx9fWVYhNzeX5cuX069fP/z8/LCwsCA3N5cVK1bQt29fHnnkET799FOKiooYNWoUSqU+pdXGjRvRaDQGZbfiyNGTODd1w97e4S8Zu4bo2rVr2NraolQqG+0YUJ4WT6lUYmNj0zjHobQIC10iGvUlLK2UWFk30nEoV1BQgLm5OdbW1o1mHL7fl8h3v56moEhLr+5udH2oCUprS6ysrIybNiparZbS0lKsrKwazblQnZKSEnQ6XaMeh5KSEkpKSm7pfUFbUsqx41fYtScFO1sr+vi1YVDfzsbN7iolJSUUFhaiUqkwN6/7HL97ja6kiMK8i1hZNwHb7mBh+N22MdDpdGRlZeHk5IRC0XgvFCotLSU5KR4f73aoVA17eYTff/+dHTt2MG3atDue6Zucql8bt+L/3cb7bnCHnPuMZXzxNjbE1v3KoIxvI4jqFcIgCfoKIYSoK00iG+ZMYGBQMP2HjGPqpkSq++RJWDeO/kHhxBpXCCM5xG7fSew14/I7oNOSnXyUHWFzGDrE9DkoPrSS/q/sJBVAl8buZVP1z+eYOWxIqO7Z/BOlRzIpaCY70vlzxqKh0qSwe3sUSX/xcFfH4HyoN5nsmBZM/7CjxhVCiL/A//3f/1WmOp48eTJnzpwhMjKyMu3yn7VuU4WHHnqIefPm4eLiUuMPn5cvX8bR0REbG5vKsg4dOlBcXIxGozFZpzg7O5vS0lIcHR0rj+no6IinpyeZmZkUFhaSk5ODi4uLwY+Mvr6+qNVqCgoKTI4phLgF5tZgbkepmZIy+emu0UlIyuRo/CXyC4po7emAV3tnlNaWxs2EELdIYWlOS3d7vNo5c72gmDMXrpF+Jd+4mbgbmQFmFvrNvPrvw0I0JGVlZRw5cgRnZ+fbumD2ZuTb4+2ycGHQ/DVM9qv7VQOuzy1kc6gPjfvaPCGEELckT02T/nP57IuNbH69GxnbF7El0ahNThRbv/2TI1oXonhr8iIi9ReQ3UXS2D1vKm99n6m/qUnmwBc72BNfj+OVuZvFS/dw9loOapPMljlEfR+N7/MBeAAJm+ax4moAS7dsJHwwbJ0dQXT9Z3SpG00yB77YRuTx2x0Lo7H9S9xmn5kniPxiJ9F/+/lreD4IUZuDi71ps/iwcbFoQJycnJg/f77Jek3VbQsWLKBJkybGh/jTJCcnc/36dRwdHSkqKiInJ4cWLVqYzAQpLCwkOzvbJEibm5sLgLOzs0kw+fLlyzUGfimfCV1dMFkIcatKylM+i8akqLiEuNMZJKdloVRa4tXOGbcWtsbNhBC3qVkzG3w6NUOhsCD9Sj4xxy4aNxF3JUt05s3Bqg2YORhXCvG3ycrKYtasWZUXBFdsEyZMID4+nkGDBkngVwghhGh0XLoQ2MMFKwsFzj260Q01aoMslWpiN23Dqnu3qoX172oisReyKTYub/AyOXUkjayKO67swuQtG3nz0bpfuHVTboEsWDWD0b7V/CBzIYodJ/wJfNQJdEfZ800O/YICaatU4NE3EH9dNHGnjXf6iyi7MHnLVt7pc7tjYTS2f4nb7LNVICu3fMDodsYVf7Gq54MQNTm0hDZe3kQx1rhGiDpJTk5m06ZNPPbYY7Rr184kMCuEaPjKynSYmZVhJrOWGp3fT6Rx/HQ6JbpSOnVoQtvWNzIvCCHunIW5GW5utnTq0IS86xrikzJITc8xbibuRmZlYGZyNb4Qf6smTZqwYMECkwuDw8PDef/992nTpo3xLvVC1vgVQoi7TE3r1on6UdP4NoQ1frMPhfPKimImrp2Ef3msTn0knH9vcWfpsDRC5sM7O0PxM97RQBq75y1jbVwaah2ovIKYO2c4nVSZ7Jj2Kmtbz2DXxC7lqWPLb/eIof+8qMojtB37ASufc0F9NpLVy7exN00LSnf6vDCJl5/zRAWgTmFH+Eq2HEhDrXAncMpcJvqpatmnvL9mAQSm7ifSewq7gtKYNHETrk/15cK+PXhP28rkDvrjbtiXRrHSnT4hU5j+lDsA2bERLA6LIi5Hi8prJMsWubMjaBG7K+54u5FETIH3Jm6i3eytTO56435u2JdGMQo8Hh3O9NBA2qogNiyYt5KDGN8hhg3fplHs0o3Jb0+hXw1PU8bXMwlZ19rgOUhYN445zODzsV76NMsT9xMQtpBBbujHeMqrRPXRj+edSP1hEe9uOkpqHuDgRfDMGYzupALUJH0dweIt0aRqXfAf4EPGl8n6+0AkkyrH4igrghZxtvy5BcPb6oRtvLs4krgcLSj7smBLF/Yaj+2SbhyY9iprW4fyZulO3vspE9cek5g/Ws2HMyOIzVPQdthslr7ghRUYnAtW7v68NGsS/dxrG3f9fTLsMxDXituJmxg64yiDVywluBWgiWHxyGXw+kamW0XQf14y48MWMsitptdAxYEqqEnavoo5Xxwl23js3Goec9OxCsG3/IgG50PFGKzcyd4Laqzc+/Lm/BD8HPTn8rur9pBQfuzAV6Yw0c/pFl6/oqGr6bPGwKEltPn1Mc5N725cI26ipvGt7zV+G6Lk5GRWr15N+/btCQkJQaFQoNFoCA8Pp3Xr1vTv3x9LS3260JSUFCIiInjxxRfx8vIyCBDHxcWxY8cOXnrpJVq0aFEZdNiwYQNFRUU8//zzrFmzhqeeego/P7/KYx47dowdO3bw73//G1dX18pj5uXloVarbzoLODHtJOnaVMrMDGc5Olu3wN3mASzMDNcr05ZpOJN3AG1pkUE5QHv7HthaOpXn/rvhsuYUmZoLlJYZfrdzVrpwn7IzlmbWBuUlFHEm9yDFpYUG5QBt7bujsnDCzMwwuJ6hOcVVTSq6shKDcierprjbPIilueFV/SUUczbvEEU6NRqNBisrq8qxa2PfDTsLZ5M+LmtOcbXoIiWlWoNyJ+vmuCl9sDK/kdYboKSsmKT8w2h0hq8BgDZ2D2Nn2cykj8yi01zRpJr04WjVjPtsfLAyN7zoraRMw7n83yjUmabN9FR1wcHKBTOj+QdXNGfJ1JynpMzwqi5LrZJWDg9hr3Q2KC+hiOT8IxSUmP5I30rli5OVq0kfV4vOkalJMTlP7BVO3Gfjg9LCcGZQCUWk5B9FXZJtUE55H45Wrpgb91Fc3ofOsA8HhTOuNp2wMVprsKSsmAvqOPK1Vw3KATxUnXFWuGBrmYa26AqWlpYoFAouF+dzSZNPUanheeVoaU0rG2dUFob55XSUclZ9jWyt6bnbxqYJza1UJgHFzOLrXNLkoTHqw0FhTStrJ+wsDV8furJSkgqyyNIWGJQDeNo408LaDjOj1+AVrZpLmjwKdYbnlYPCmlZKJ+wsTPs4lZtBlrbQZM3C+5VOuCrtTfq4Wqwmrci0D3tLKzyUTjhYGr4GdWWlpBRmc6XYNBNOK6UTrtZ2mBu9Pq5pC0jT5FJg0oc1LZUOOFoavgZ1ZaWc1+SQWWT6GmypdOQ+a3syrxXw3f5znDh7hRYuNnh3dUDZAjSl+rVMASwtLbG1UOBqZYeDwuj9qqyUdE0+16p5zl2sVOWPw3CscrQaMoqumzznthYKXK3tcDB6zkvKSskous7VYtPnvKY+csv7KDTqw8bcEldrOxwVhs9HaVkZGUXXyazm+XA0U+CisMXW2nAd9LySIjKKrps8H7X1cblYzeVqno+mChvclPZYGj3n+SXFpBflV9uHi7UKZ4Xhc15aVsblIjWXi037cFbY4F5TH5p8Cozed63NLXC1tqvso2KNXwtLS66VFJJezeOoqQ+1rphLmuuodYbvu9bmFrSwsqOJlenjuKot4JLG9L3dSaGkpdLh1vqwtqNJNWOVpS3koibPoBzAwdKaVjaOJn3kF2u4oM6h2LzM4FywMrPAxVpFMyvDzyjjPi5nFnIkLgtKoVu7lozs+QAWRn0UlGq5UJhNjtYwTZeVuQX3Wdvjam34+aHvo4CzBabrKTlaKvFSNTPtQ1dMqibX5L3aytyC+5QOuFrZG5SXlpWRXVLIGbX+86O0tBStVouVlRUOlko62jU36aOwVMv5Gh6Hm7U9bkaPowzI1haQWN5HVXYWVnSyczHpo6i0hPOaHLKM3hsUZua4Ku1xtzb8HCwDcksKOXX9ikE55e8/PnYt6t6HuQXNLW1oUmqNQtmC4rLyQFqZhsKSUyReN0z9VYYFCsV9tLfpgJXFjc8VM3ToSq9yseAU2Qafa2aYm9nirOxAS2WLKuVQVlZEkS6R0/mGM8fLsMDSogVedt5YmVf97NJRqrtCmiaRLIP3ODPMzG1pYuVFS5vKXznKFaPRnuL09TSD0jLMsbBwoYNdZ6zMFZSWlpKTk4Ojoz3mZjlcLEww6KMM9I/D2gsPG6P/fcq0aEtPEZ9n/DjMMLdwoYOqM9YG3zNKKSvLJq0gnmvG73FmSpytO9LKuA9KKNGd4mSe8cJX5mDpQkdbH4M+zCijrCyLi9X0YWZujaNVR+63uc+gHErRlZzifFYuTzz8TINf47c+Ga/xa/HviZPertrAVmmFs6PhG4oQQoiGI+NKFm4uTY2LRT2paXyNf6g8dOiQwe3a9OzZ0+B2br6awiLDf4Bq+/zN+Homw2auZccfVgycMYEBHuX/tKqP8uG8KLpOnUSPot/Z/CsEBD+CPgxak1KsWz3O6PEjGT2sE1c3h/OTw2P0awcJP3zHEefejPBzA9Q3bj8XyAiva2z+FcaHrWHqIypI38OsqetRD5rPh/8dz8DOBXy3fAXxrZ7Hv2U+uxf9hw/z+rNw/kwmPqHhcKIrPRyia9lHo+8vpTVDl77HrN5ucD2R7749xtnWz/Phgsk86p7D7kXT2Os9m3VvhTCiZwFb39lGXq9+dL68ifFvHcRz4jyWvDocz6Q/KOzWj0HBbbm6LRrGfsDmSV2wKz9mk8eH0MMtk8i3pxJe8DzLl7/BpAGdUf+wgoUJrRja053LsV+w92gpncfMZM7oLhTv3cInOZ0Y8Uj1Qdrrp3/kqz+cbzwHmhjWLUqi50sv0tmR8sdzgdbP/oNO9ujH+MfvSLn/Gfp3MPoyeiSc/hP/x+ZtXxhsV72G0MP4uzNQqmzJP4aNZ/zIIXS+tokVvzjw5JNtsTqyjokrLvCPuQtZPCGA5qci2XoSuj77DzpRdSwyOLwtmqwuFfel6u0U1r4UjmZcGGtnjWTEkC644kYP47GtOGeSHXjs9Zm86pPDl1u2se2cF7P+N5OBNr+xYUsKLfr3pl1hFO9NjcZ73kre/dcQ/At38t+N+TzWvxPXaxz3B6vps4qmTSnd/wVRVj0Z4O1A8W87WBjny6SJXWh++Xc2/5qjf9z2Nb0GDJ+D4iPrmLgqnf7VjZ19TWOuYavJWJUzPh9yonjv1XVkPzObFW+G8A/t7yS4PkLbcxGEzovB+z/LWfracPo2T2Dt4q/R9upHZ8ea7rvx61c0dDV91hi4eIAV5+9nsn9L4xpxEzWNb07e9Wo/f4EaP4PvJlWDvuPGjasMkFhaWnL69Gny8vLw9fXFwsICylMynzp1il69emFnZ2fwo6lGo+GPP/6gXbt2NG3atLIuLi6OZs2a0b59e06dOoVCoaBdu3aVx7x8+TLp6ek8/PDD2NjYVO5naWmJjY0Ntra2tW5JVxLIKLtEsaKYYouiyk1la4+Hixe2DiqUdtaVm5lSR5L6OAVmaoP2xRZFeLbohJNzE5R2SoN9LmtTuFKSjsa80LAPlYqWLl6oHOwM2ptb6zhXcAK12XWTPu5v0Qknp6bY2Bv2cVV7vto+bG1tcXdpj52DvWEfyjJSCk5ynTw0ZoVoLYvRWmr1fbh44ezc3KSPayXnySy5RKFRHzY2trR0aYedg4NBewubMlIK47lOrsnj8HBpRxNnF2zsbQz2ydKlcqUknUKzAsM+VLa4N2+LvaNhH+bKUi5oTpNPjmkfzdtU30dpGld0l0yeQ0uFgpbN2+LUpAnKKo/dwrqUVE0ieWXZJn24N29L02r6yCm7xJWSNJM+rJVK3F3a4uDoZNDeQgkXi8+SW3rNpI/7mrWmWZMWJn3klqWTWWzah9JGiVuzNjg6ORu0t7SBtKKz5JReNenDtcn9NHW+D4WdO4VlzTCzbYXCoQ1XzWxI15WRb6ak0MKucrOwdaeZ8wPY2LXDzLZV5aazvo8L2hKullkYtC+0sKOJkzeOjt5Y2N5vsM81cxsulVTTh/I+mjp3xta+vVEfblwo0XG11Ny0D0dvHB19TPrIMrPlUkkZeUZ9mCvdaOLYGVt7L4P2pcr7OFdQTGapGcUKRzQW9pX7ODt1LO/D0+hxqEjXlZGHtUkfTZ18UFXTR5oOLusweRyOjh1wdups0ke2uYpLJZBr1IeZ0rW8jw6GfVjfx6VSs+r7cPDCzt6HiMgrhO28SMIlSzr5eePZpRWXyyAbK3J0VuRjQ4GFHcWWTVDYtgIbDzQKl8qtwLIZ6aUWZOjgupmtwWZh446ljSfFVi0M9rmGDekl+j6qti+ydEJhU30fGTrzavswU7qhsG1t2oeZLZeq68PCCUvb+zEz7kPRlPRSS9JLykz6KLFohrl1K0pt3Smq0k8WtqSVlJFdZvo4zJUemNu2MukjQ2dRbR8oXbFWtTF5HFnoH0dWmcKgvcbCEQulB+a295v0kVmm4FJJqUkfZdYtyvtwNepDxSVdmWkf5o5Y2Nzo47pZE/JwotimBVfNlKRpddX04VJtH9nm9qRpq+nDwhELm5ZYGD8Oy6ZklllX20eplQtKVVuTPnLMHbhUUso1oz4KzR0wV7pjYetp0L5Q0YwrWHNRW1JNH82r7SOrTMX5wmJyLWy4bl6lDwt7LJQtsaymj6tlSlLL+8jRKTl3tZTfkwrJKrCnZfNH8Gzja/C6LVQ042JJGVlllgavWZ1VUxwcOtDEqbNB+zKbluSY2ZFSrDF5nVva3Idb065Yqlob7FNk5UKqrpRrpYbv1SWKJtjZt6ep0wOGfShbkmtuT3JRIYUWdqjNbMnVWaG1dsLCxg23pg+jMOqj2KoFF3Vwzei9Wqtwxs7BtA9sWpJr4cC5ogKTx2Fm3YL7mj1i0keRlQsXdWUmnwdahTP29u1p5vygSR955o4kVdMH1i64N/Mz6UNr7cpFXalJH8WWTtjYtsbWqi22zq2wsbNBaW+NlW0ZxWXnOVd02fCzVqHD0taBtq7tUNnbVn42W6sUmCtySS8+T1ZZfpV9iim1MsfZ2YOWzVwNPs+tVWZoS1NJKko3+jwvwULlQNsW7bBzuNGHUmWJhVUel4pSqu3DqUlL0z5szdFxgbMmfWgxV9rTzs0LOwdbrFVWlJrrcGhqh7VNAZeKkrlWlmfQh05hjpNzSzyauRk9Dgt0ZSmcqaYPlPa0v68DdlXGSqmyQmFdQHrxOa6WVu2jCJ2lGU5NTPtQqizRlVbXRxFlSlvau3XArsp3fWu78j6KznHV4HEUobUow9G5Ja2a32f0OCwxM0sls0BNmxYdsLL6exZdzcrKYvXq1Xh7e9c5jXN2djarVq3Cx8enzvtUlZOnD/hW/L8rM36FEOIuU9MsFlE/ahrfv33Gr1pNxoU9LJm9jRavb2S6XzY7Zr9KVI/yGZpHwuk/ry4zftUk/bCNDd/9Qeq1TDLyKmbwUvOM34ldyo9fMWMSMr6fQ8gWL5auH0knALRELxnFe6oZ7BqZw1tjNuGx6GPG6yc2kpGeCXGrat5norvpjMX0qjNSgcw9TA2NIKHysej1m72VvsfHMfXCSD6fHaCfcZyeSYabC65GM1cNjtlyD1NDt9Gpyv0sPrCMgUtUvLMzFMKCeSv5xqzS2LBg3roWeqMPI8YzfrN/mMeI6N5sfjsAZyoez58z41d9Nor1W3bz28UrZGSqK2fDXg4PZlZmlftc9T7UecavFXvnT2LxcXf6vTCK4X19cFViMivY5Jwpr8965WPeeVJl0HevuDmEhBsvVh1Qh3E37tNQ6vaphB4KIGJJIKlhwSy2maufXWtw/tb0GjA8XlxtY+dW05j35lS1Y2V6Pqh/WsTQDe43Xg+6TDKuuXB5p1G/pLB14kyin/6Alc+parjvxq9f0dDV9FljQGb83raaxvdenvGbkpLCqlWrePTRRwkMDKwMxFb4/vvvOXHiBP/6179wdNTPuNi9ezcnTpxg/PjxlWUVcnNzWb58Of369cPPzw8LCwtyc3NZsWIFffv25ZFHHuHTTz+lqKiIUaNGVf44sXHjRjQajUHZrYg9FoeTixv29vYmMxEbi2vXrmFra4tSaTibrbHJyspCqVQaXEDQGOXk5KBQKLC1tW3U45CXl4e5uTm2trb3bPr6X2LPsXTdPn47kUbPbm68MKwDbdrceG8uLNTPBmzs7w0ajYbS0lKUSuU9ey7URXFxMVqtFhsbm0Y7DlqtlqIi/UVVtzMGZWVlHIpJ5/2VRygtMeP5J7xZPO0ZFArD71ANXXFxMfn5+Tg6OlZmYGmMSkpKyMnJwcnJqdGOg06nIysrCycnJ5MMGY2JTqcj5cxpfDt0+Ftn/F67do3//e9/ZGdn89xzz9G/f3/jJgD89ttvfPTRRzRt2pTp06fj5HR7S4MZz/i99XdFIYQQQvz1VCpcOwUx6FHYe+QEZMYQlQBJ616lf1BweSrmKN4KCmbFEeOdb1DvXcWkTVr6zvmAiPUfML5yzVMVKsPsPjenUmFy7ZyFFWi0XEeFXZXvma5u5UG1mvapMxWDFm1l184b2+SuUKxRg1JFZZduLjdmWtbK8H4CYKEwvY8V8tSYJriqTg4x0Sfp83RvfdAXwNkFV1Io/y4GmhQSkqHT/aYBzFuSF83imZvQPjmTiPCPiRjrWVlVrMNwXGpU2/PvRJ8ZEUTM7I3it5WEjF3EXtPsijVq4lzDF22HQJZWeR531XbRQh3H3ePJQHzP7udA+lEO/OzO4CfLI/pV1PwaMFTr2NU45jWNlen5kK9VG74eLFxwrTgVqunXyqru910I0bjk5uYSERFRY9CX8uwj+fn57N27l5KSElJSUvjxxx/x9/fHzs4gfwIAjo6O9OjRg2+//ZYrV65QVlbGV199ha2tLR07dsTCwoLHH3+cpKQkjhw5QklJCceOHeP48eP06tWrUf/YJIQQtyorp4DIqFMcjb9E0ybW9OzhahD0FULUPzMzM1rf78hjvVqiKS7hxNnL7Ps92biZEELclqZNm7JgwQLCwsLQ6XSEhoaabBMmTOCPP/4gPDyc+fPn33bQtzoS+BVCCCEasIy4KOLS1KDTkp2wkx37wM/bC1z6sXD9x3xesU3xB/yZvv5jxvuCet8yBo6PIM5wCRfy87JB5UQTeyhOjibqbEWNSh90ij9JXI6W4uQYoqv+z+PsgisFXC+Pvrn6dqNt+jbCvk5BrYPshEh2HHYisIcXuPjg557Jho92knBNS3FOItFxmbXvUxcuPvi5q9nxSSRJGkCXQ8Jne4gDOvn6w4EIlu9LQ63RkrEvhiQAnGnhBuq8aiKVLg/h3y6TDR9FkqQGchLZERmD81Pdy2ck34ELUew44Y//Q1V++FZ2oc+jsPuLSJLUapL2RBLdNJCAzlV3LHckXB/QN9qqDeqrs8nSqXBu5gSaFPbuS6ms8vbuAocj2ZGQQ7Emh+idkeXjYswJV3dIivuDDI2W7EMxxFSttlDg6hvIxFcG0UlzlPjz1D62N+Hq3QWPvEjWfp2iD7DmJLL1+5PGzapxkz6dutDHN4W4dXvY3TqAPq2MG9T2GjBU69jVMubVjlU154Ordxc80rcR9lki2Rot2QkxxGVCJ78AVAci+PBQDsU6LRn7vuGbTC8CfF3qfN+FEI3LgQMHuHr1Krt27WLixIkGPyZ8+eWXlJSU4OjoyNixY9m/fz8vv/wyCxYswN/fn4cffhgLCws0Gg0rVqzgq6++QqvVryvYr18/2rdvz7x585gwYQInT55kxIgRODg4YGZmxv3338+LL77Itm3bePnll1m9ejXPP/88HTp0qDb4LIQQonpf/nSSnw6dRVdaxuOPevBI17pdwiqEuDOurip69boPJydrzqVm8f2+M8ZNhBDijpibmzNgwADCw8NNtjVr1jB+/HjjXeqFBH6FEOIuo7K14UpWDUEPcUeuZOWgsrUxLv5b2RcnE/bGOPoPGcWIhftpMXoh0/uowEKBykF1Y1NZAVb6v2v5rdX1yeEEmkcydcgoJv2kwK/KjEHf5ybRh93MGhvCpJ05tKoaNGvlz6AHstk6I5ip32eCWyAL5wZhtXM2Q4cEM2LhUVpNnstEXwXgTvD82QRb7mbW+FEMfCmcuGLVTfapC3eC35lBoG4nk14Ipv/ImWy46kQLwKrHJMIn+pC0dipDXxjFpMjM8pmUnvR5zoes7XPo/8YeMgyO58Kg2bMJtoxk6shg+o9fRGzLSSwd71PzjN86Svgpkqxn++FvkOVSgX/oXIJ1O5k0chxT9zRn8ryRdKru+eoaajCruersZhNuAYx+VsGOGcEMfP1nrLremPGrejSUN59Qs/WNCQwMXUZS+wDaGuwM+kxWLvT9ZxCdzkYQMnIC755V4V3Z4iRrx5QHnyfvwGrwXMb4cpOxvYlWQSx8oy9sn8nAIcEMfG0bl52aG7eqxs36dKL3o12IjT2Kb9/e1c76ru01UFWtY1fjmFc/VtWeD62CWDY3CKvv5jHihVGMXX2CYiVYdQ1l2UQf4j+cwMAho5iwrYAB82YQ6Fb3+y6EaFyeeeYZwsLCTH5ICA8PZ+DAgZXp7jw9PVmyZIlBXcXMXKVSyeTJk3n++ecNZuuOHj2a1atXEx4ezqJFi3BzczNIp/jggw+yYsWKymP6+/s32vR6QghxO2KOXeC7X0+TcfU6vg80o0c3Vxwc7vS/ESFEXd3vYc+Tj3tQWKTlSHwaPx6Q4K8Q4u4na/wKIcRdplBTRGr6FdQF+jV+RP1R2drg4dYcG6W1cdXfv8avuHtoYlg8chutli0luJoZpw2GyZrDolaJmxg6I5Ex4XMJvJXs3HfL+SD+UjWtQWtA1vi9bTWN7728xu+9Qtb4lTV+K8gav3qyxq/evbrGb25+IQv+by+fRsZhqTBj1IudCHymDRYWps+1rPGrJ2v86skav3e+xm9VR+Ou8P7Ko1zPL2ZAn44snfEsVlZ3x4VsssavnqzxK2v8Vmgoa/z+1YzX+JXArxBC3GVOXbnAzN0fEXPxlHGVuEPdWnZkYb9/0bG5aXRGAr/inqLTkvTlbCZ93ZmlETXMOm7s0qPZENucAX29UKkT2bF0Dhu0I4lYEljtTGIhbkVNgUlRP2oaXwn8NnwS+JXAbwUJ/OpJ4FfvXg38bvjyKKs2H+Di5VyeeLwlw4d0wN3ddN11JPBbSQK/ehL4rd/A75Urhez86ixf7zqHT7sWzPr34zzR4+5IrySBXz0J/Ergt4IEfiXwK4QQd6WBm2Yz0Ls3/+zaz7hK3KFPjuzmy/j9fDlynnGVBH7FPeQkYUPmEanwJHjObEZ3ajxfhG9J3lHCZq8i8oIaUODRdRATJwfh62DcUIhbV1NgUtSPmsZXAr8NnwR+JfBbQQK/ehL41bsXA7+nz11hwf/tZc+BM9zfyoHRIzrR3a/mywsl8KsngV89CfzWb+AX4NjxqyxfdZT8PC2D+3Zm8bRnjJs0SBL41ZPArwR+K9xp4Le0tJQzZ84QFhaGRqPBwsKCAQMG8MwzDfs9wTjwe+fvikIIIf5SMRdPSdD3T/LPrv1kJrVoBHyY+MVWdm1ZKEHf2jh0YeKKj8vXV95I+GwJ+gohhBBCiPrx/b5EDsVdwMrKnD6PufPQg82Mmwgh/kLu96l4tJcbhUVajp1O58CR88ZNhBD3uLKyMq5du8aGDRt4+umn+fDDD/nPf/7DDz/8wNGjR42bN2gS+BVCCCGEEEIIIYQQQoi/wA/RZ/h+fyJ56iJ6db+PHn5uWFs3zhlqQjQUTZva4OvrgpOTkjPnr7Hzx3jjJkKIe1xpaSkHDx6kWbNmBAQEYG5uTtu2bQkICCAqKgqNRmO8S4MlgV8hhBBCCCGEEEIIIYT4k126nMfOH08Sdzqdlu52+Pe6Dw8Pe+NmQoi/gbubHb26uVJYpOVoQho/Hzpr3EQIcQ8rLS3l8uXLODk5oVQqATA3N6djx44UFhZK4FcIIYQQQgghhBBCCCHEDV/sPsHemGSsrCx44nEPujzY3LiJEOJv0qKFLd27u+LgYEXyxSy+33fGuIkQ4h5WVFREbm4urq6uxlUUFBSQnZ1tXNxgSeBXCCGEEEIIIYQQQggh/kTf/JzAVz+fJCe/kJ7dXOnZ3Q2ljaR4FqIhub+VAwGPtaSwqITjiRkc+uOCcRMhhGjwJPArhBBCCCGEEEIIIYQQf5KEpEw+332chHNX8Ghpx6O93SXFsxANULOmNnTt4oKDgxXnUrP4du8p4yZCiAaurKyMrKwsLl26VOOWnp5OTk6O8a73DAn8CiGEEEIIIYQQQgghxJ+gqKiEL3YfJ/pICpaWZgQ87sFDkuJZiAarpbs9vXveR35BEX+cSicuId24iRCiATMzM8Pe3p5mzZrVutnbG16AZW1tjaOjIxkZGQblALa2tjg7OxsXN1gS+BVCCCGEEEKIv5DK1oYrWffu1cV/pytZOahsbYyLhRBCiL/Nt7+c4qeDSRQWldC7pzs9u7mhVEqKZyEaKpfmNjzctQW2thacu5jFt7/IrF8h7jYKhQIrK6saN4VCgYWFhcE+5ubmtGjRgpycHDQaDQClpaWcOnUKGxsblEqlQfuGzCz2eGJZ1YKmjna09nCrWqSnTiPhwH62fhVJVt+lrHzORV98fBtz/reThDwFHo+G8M7kAFwNx8tQeiSTJm4iqfymlZMPg6ZPYXQnFQCxYcG89cON5qpWXRjwwlhG99D3B0BaFIsXRLA3TYvKK4i5c4ZTvrshdQo7wley5UAaah2oWg1n4Yog2hq3MxIbFsxbySOJWBJI5TLOR8LpPy+Z8WELGVTN8KDLZMfsOaQGLWWydyJhM8KJ1gItB7H0jb76MUmP5K2d7rw5sQtWQMbXM5l6cTj/N7EL1d19IYSozn0Lh3Jp5ufGxaKe1DS+Op3O4Pb7779vcLs2r732msHtC5cyuZZ73aCsxs9fIYQQ95xCTRGp6VdQFxQaV4k7pLK1wcOtOTZKa+MqklPTq/38BeQzuIGIPRaHk4sb9vb2mJmZGVc3CteuXcPW1halUtloxwAgKysLpVKJjY1Nox6HnJwcFAoFtra2jXoc8vLyMDc3x9bWFnPzu2sOS2LyFeaHR7HnwFnc71MxZqQ3vXrcZ9zspgoL9d8ZGvt7g0ajobS0FKVSededC/WpuLgYrVaLjY1Nox0HrVZLUVHRn/a+cOmSmi2fnSbq11R6+LZi8evP0O7+psbN/nbFxcXk5+fj6OiIpWXjvaCkpKSEnJwcnJycGu046HQ6srKycHJyQqFQGFc3GjqdjpQzp/Ht0AGV6taibmVlZVy9epXly5fTu3dv+vXrx9mzZ1mzZg2jRo2iS5cuxrs0GMmp+swEFf/v1vldMXbTHNaeySQrTXujMCeKxe9E0eqlNXy5fgre8eG89WVa1d1q1GfKx3y+/gOm+aWxdeFOEqpWth7O0vUf8/n6pfz3MQV7//cqI9Yn6ut0iax9K5zLfefx5ZalvGCxk6nhMRRX3R+AHHYvm8naq72ZG6Y/1n+8FRj+m19/sveuY63VcEb7qUj4YhXZw5eyOXwlE5URbItDf3/WJdN3jD7oC+D6bAgBh8PZUv7QhBDijqRtZ4SXN22MtvmH4OBi0/I2Y7eTWtsxjOsPLbmx7+LDVWuEEEIIIYQQQghRRW6+hk92/s4vsckoFOY80ceDLr6S4lmIu0GLFrZ083PF2tqCpAvX+CbKIHohhLgHmZmZ0bRpU0aPHs3333/PSy+9xPLly3nqqacadNC3OnWf8QvAUVYELeLs2A9Y+ZwLGV/PJGRvbyKW6WfGJn32KpP+CCRift8bM2WNlc/4bTd7K5O7VsykhXd2huJXw2xb9YFlDF2iZfL6GfQ7W97+i1D8LKD4wDIGLnNiwRch+Bp0pL+v16d8zJuP3lpkv7r7UPuM30x2THuVs4M3Mr2HgrjwYCK9P+bNR62IXjKKuL5bGaNeybt5w1nwdJWZy0Dq9qmEXh7Jrol314kjhPj71DQj1UTadkb8FxauG4yHUdXBxd5EPRbPGz2qlh5mvtca2kWtY5i7vs0qzz1sHtZSf6yAc7ySOI2eXOSzsX05G2q8/72hpvGVGb9CCCHqS2LyRZwd7WjexMm4StyhK1k5ZOdex6t1S+MqmfF7F5AZvzLjt4LM+NWTGb96d+uM34gvYln96UHSr17nicc9GD7EC3d3/efOrZIZv3oy41dPZvz++TN+AVJT89n4aTwHDmfg3+V+lr8xAPcWDsbN/lYy41dPZvzKjN8KdzLj92522zN+q5N6MQXauVcGR9u29oGEZNMZZDXRqYk9dBR6dcHbuK4KVdfe+HOUU2ch42IytHPHozydtFVrL9rqEkkyWWO9M32ediI6bB5hhzKNK1GfjWTxK6PoHxRM/xemsvjrFNTGjeoq7yRxZ7vg661/Qfk+F4rii1mEhE5lg0UogzonsuX7lox/yjDoC+DxQBdUh08azngWQoh6cHDzbHxCTYO+pG1nVcI8RhkHbQ/9ytrxExjmrr/Zc8Q8+O4wqUBqdCS8+wI9AWjJsNCxrP1VZv0KIYQQt0NdUChB3z9J8yZOkkJbCCHE325vzDl2/hRP+tXrdOrgzJMBHrcd9BVC/D1cXW3p5qe/OPBcahaRMutXCHGXuKPAr4na1vY1snteMP2HjOOtA60ZP8Sn9jVulQpu/auRAt/xC3nnSdiz6FX6hy5jd0VwOH0Pc2Zu4nLfeXz+xVY2z+nN5Q0zWX2oShrrs5sICQrWB4aDguk/L+pGnbFrOaRaNMe14oIftwCmr/iAiPAPCJ8SgHr7NhgZRNvqxsfJhVZ5mWTp14oWQoh6cpio6oK75UHc6gLCqRfi6elZHvUFcG+JT/Q5LgIXUw7j06rKzBmPNvRMuFj3C33E7dMksmHOBAYG6T83p25KvHGhUnokk6p+VgWFE2u4953TpLB7exRJFZ2mR5VfODWTHSYXXYn6UJwcxdYf7uCCtLvOUVYEBbPiiHG5karnYvm5f9N97nHqszt5a4z+9R+yKIoMw8QEDVQdn28hhBBCiLvU6XNX+GTH7/x+Mg0HB2v+8aQnnX0a3tqgDZU67zrn4s9yIibOZIv/7Tjxvx3nZOyxyrK4A7/zw/bv2LpmI7u2fs2RX2NM9rvZdjL2GGnJqei0JcZ3RzRiCoUFbVo70sXXhfSr+eyNPcfVrD9rIUkhhKg/d5TqOTYsmLeYcSNNcWw4/effSNtcrfJUzx5TPuZlX8iKi2DmshQGrFhKcKsa0iznRfHWmHBavL2VQednErKv94369EgmTdxPQLUpmMvlJLIjbBlrj/jw5qZJtN07h5AtXixdP5JOAGiJXjKK91T6xxIbFsxbZ4ez9O2+tKo4RlwEQ5elVZ/q+Ug4/be4G97nCul7eGtnc6YH5bB64U5O5RWj8Ath4cRuOEP5mG7Do7rjCiFENWpKRVxV6mdjmck8fZpmA4eZ7/UrAYnTymfv3mC6z422GKeGriWN9N2upvH921I9Zx4l8pw7ff2cUcdG8MqiGAIWfcx4LyB5JyFTLjJ6fUjl567KodZLqW7dhUgmzdiD37wPGN1Oze5541jrPIVPXuqGqroLmv42auLWLWOxLpDN4++m5RNM73fqlzOZ9F0XloYPp61x87+ROm4T7y4vZtC6G+db/dB/v6RiGZCaVD0XVUZLhzQg9TZOF6J4a2kMfjNnEFjNWwMksnbMHC6P/5g3e11hw6SZJA3+mHeerOf3gHpXx+f7Hnf05Bm6+LQ3Lhb1pKbxlVTPDZ+kepZUzxUk1bOepHrWu5tSPV/NUjM/PIov9hwHMxg6yIvnnm2Dvb2VcdNbcjelei7WFJGZdpmca9lcy7xKZvpltFot6nw1mZcucz1Pf4lrkUZDZvplcrJyjA/RINk7OuB6nytKWxvjKiwVljR3a06zFs2MqwAwNzenSfOmuLq7Ym5+83+kVfYqXNxboHKwN64CSfUMf1GqZ4CiIh0/701ldXgcrdycePnFHox6vuH8IyOpnvUk1bOkeq4gqZ7rIdVzk2YukJxGRvntpOST0Kl1nYIA1ioVKgcVHo/2phtpRP9hmo65Qsbe3cQ6BBLQ+UafqeW/vxcnJ5Jk4UXb2v5Pd/Ji0JQQ/HXR/BZfXqZSYfKVy6JKiYUCZwf9fVQ5qFCpTFrfYKdClZzJZeNy1ERvOUqvF7tw9utwtMOXErFuIYMyN7E7ubxJ5hUu4EILfRRYCCHqwUUOfufNKyZBX30655OVKZvFXcGlC4E9XLCyUODcoxvdUKOu+M06O5MMrG58Vt1m0DfjUART1580LtZrFcjKLR8wuh2AGnUeuLbybGBBXwA1SfEnyS42Lm/oTO+3x8CFfNnAgr4A+edPEJdTJTvKX83gXGy46m2criYSeyGbm53SCsWN76hWNrV8XxVCCCGEEH+qoqISIrb/xnf7EinRldHvH570ffL+Ow76NiRFBYVcOJPMvl1RfLF2C+uXr2XxtPeYNfZ1QgPHEvRwfwZ1C2RC0Dhmjn+dJW8sZP3KdXy6ZhNfbd7JwagDHP89juO/x5F48vRdE/QFyM/N40xCYuX9r7odPfQ7e3Z+z6drNlW7bQrbwAfvvM8b/57BzPGv33SbNPwlhvceROCDT1W7DXrkWYb3HMhzD/UzqQt88ClGBgxjxpgpzBr7+k23dyb+lw/fXcGnYetNtq1rNvL955EcO3TEYNZ1+vk04+G5Z1lbW9CurRPeHZtyIT2H7/clkn9dUncKIRq2Owr8tu0RgMfZSLYdykGdE0Pknkz8nuyGK2r2LhrFiPCTNf5YVaRWo85Tk7pvPzE44eddZf1bnZbsPDXqvDTiti9i6roc+k0OopMFWHXtTR+i2PptCmp1CpGRMTgP6I1v1YMDcJIdKyKJS1OjzsskYU8Uf+BDxzbg6tuNtunbCPs6BbUOshMi2XHYicAeXsYHqRtXd7x1V8jIMywuPrKJPe3G0q98+S47hQIoRq22xUpZ3ignkwsOLjSpuC2EEHcq7TBfdXqs2uDuwV/jed6/moAw4NHKm4MpVb68p13kpH8bWgItPbtz8sLFG3Wp5zjYqWWdLvQR9Sf7UAwxSn8e6VBeoAOI4q2gYPqPmUNY7K3905ydEMl7oaN443sVg57xMa7WOxJentY5kx3TXmXtWUha92q1aaVjw4LpP20bO9ZO1aemrrrMgi6H2LVzGDpEn5Z26IwIYq8ZHaBc6g+LCC1PX9t/zBw2JOivCM/4eqZBvzdu37hv/LDoRht1CjuWld+XoFGELou8kbJal0Ps2nmMeKE8hfbX5ed+bfuUj8WK8EUMHVIxJsH0XxRO2Cuj6B92FIDs2Aimlt//oTO2EVfx/aD82EOHBNP/hamExaZUe7/14xipv7CutnGrSHf89Z7ydL+jmFSRCvzsNkJemENkdem4qx5zyDimbjqJWlf78TK+nknIupTK823FkZsf572wCEJfqD6l740xGsWkTSepOv+upuf/xrlYpTFQfGgl/YOWEV3xv7cmhveCxrG2muWXsmMjmDV2VPlYRurT1d/uGOsy2V3xfAYFM+uHzOrHKe8kayvStQeNInRZRUrm8vNnVSSR88bRPyiYgdO2kaAuf6zzooAU1k4MZtLX1V0g6UXgYE/2rl3IWzPnsff+UMZ1r+WqXpPzT12ZdvnG8aveNj2/1T8tov+QlTfG+sJOQoOmsvVCLefDTZ5vY9W/fmoZK2rpu7pzUZ3C1vnlz0foMtaumln+ektj6yvBhHyWUnlfkj57lf5vR5FdWSKEEEIIUbOtu47x+e7j5F7X0Ku7G08/5Unz5qazQxu6a5evcCLmD77/PJL/W7Caua/MZvwzY3i+y9MM7vEcEwf/m0Uz5/PJBxF8HrGNX3fv5fjvcaRduIhWWw8XQIo7lnMtm5NHj5sEqKvbYvcf5tvPIk2C1RUB61XzVhgErKeHTOFfA/5pEGh+8bEhTBv1H2aNfZ13X32Lj5es4dOw9Xz+0adEff3DXR8wvu8+Ff697gPg/KUcfjiYZNxECCEalDsK/NIqiHde8SF+xQSGjg/nQp+5TH+yPMp5E3uXjWPomHGErr2C/xsLDWdvJG9j6phxDA2ZQ1i8JxPD1zC5a/ksJmU3Xp4XBNtnMnTkbHY3C2XpyOoCtk6o8qJ4d/I4ho55lVk7iwl4Y5I+COsWyMK5QVjtnM3QIcGMWHiUVpPnMtG3lh/LauPgg2+7o8TFV/lyo0tkw5cujH5WH9D2fS6ErLAJhIydQ5RvCP3KZyinHj+KurtPecppIYS4c6nRkVB1rd5Kh4la642HUdXBxd7MPwT0eIzxa9fwWfn38IObZ8Mz3fEAPPwD4b9bOAjART4LX8f4x7obHkj8afQBzmBGrEqj38xR+FdM7H1gJJ+v/5jP1y9lum8mkfNXsrsOsV91WjRh08YxdZuaPvM2EvH2cPyrXH9VPRcGLfmA8e2g7dgP2FXTsg7JJyn2n81n62czSBHDiq9PAlri1s7krUPu/Cd8I7u2fMDLLWJ4662d1a4Tbec9nIXhW9m1cysLHk1j68boyuwi1btx33hqRvl9yyTyvZmsvRrA0k1b2bVuNgFXNzEpPIZiIGHTTN465MS//vcxX0aE0ipbH+iqbR+9FM42G8nnX1RZoiEefOdv1C99kbiJV8K1BK/cyq4vPuY/HnuYtTaGYnLYvWwma6/2Zm74Rr78X2+06bbV3O+q6jZuMWdVvBS+kYjQziRt30RUdTHCKhI2zWR5cRCfbNvKrohQWv0wj9WxN77DVHc81+cWEjHWEwjgnZ36FL03O84fpZ1ZtqmadL7pkcyZH02TsR/w5RcRvNkykz+qVN/q82/1UHf6WMSw94i+b3V0FNHugfQz/nKVuIlX5sfgHLKQz7d8zH88csi4gzHO+GEVK+K7MHdb+X19yqXaccKqOf1Cl/Llzq3sWjuKJvvC2XGiysH/SMZu/Bq+DA/BN3kna/dlQtdQds0OADwZH7aVlc9V8wLVpRGXUADXThKrC+Sd1wNwtahp/dzqzr86riJd5fxW+QfQh2ii/9CPdWrsflJ9A+nXqpbz4SbPt4EaXz/lqhurOpzTN85FLbHr57EhO4AF67aya1EgVucrAr3u+Ae4k7H3KPqfcRKJ+jaTPk/3Ll+eRQghhBCiZrv3JbLl2z9Iy8zDq50zz/TzpHVrB+NmDYY6L59z8WeI+uZHtoRt4H8zFjBpSCjDej7PmKdeZOb4aayat4Kvt3xJzK+HyEi7ZLL8kRAV8nJySYg7yfHf4zi09wA7N27n0zWbWL9yHUv/u9gkYDyk+wBeDvoXi6a+y8YVEXz+0afs/eZHkhOSKCpseLNpVbYKOrR3oo2nAxfSc/jul1MUFspFDkKIhusWA79dmLzT8Mcn1ycnEb5F/+PM0pFe6H+LVtFnxkY2h/qYplN2C2TlTv0PZLt2bmXX+rlM9LsRLPabWKXui48Jn236Y7Sq03CWrt/Krp0bCZ8SgGu16Sbd6Td7KZ9/oT/Wl+tmG/SjemA4C9ZtrLwPkx+90YnfxK3sMl6vt2sou3bWtA6vCwFPd2Hv9/tvzAiw8GL83CDaVtw3t768s24NEevWsLJinHSJ7P4aRj9zN61FKIRo6C6mHManVTWzeqvM4K1ed97Y4M3MAG/aeHkzgnU31vt1H8zCd+MZ4eVNG6++fPXMnhvr/Yo/netzC9m16WMi3uxC3LwJLD5U/g+GsiLFszt9Jobgz0lOnTPe21R+6gkSMlW0aNeSVvWdcaJ1N/p0csLKwQdfbyAzEzWJRP+Qg98LI/FvqgClC32C+uGadpjYamakWhUms2XJTEJCxzHrWzVoa8ofUovMP4hKUDHon4G0VZUv+xDYDfYdJY5Eon/Owe+FEPq4q7By6Mbwvu432aeCJwG9jK6e6N4N//LfdOKiIsm+FqWfHTpkHO/9pIb0TLLyjnLgiIpB/wyiU1MFVu5BDK82cl5V3catWx9/XJUKXH19aEsaGTlAu+FEbJlbzdqwJ4n6JofsHxbpZ0eOWcbuPEjNvDGnsdrjmbj5cXr3qn4d6Iy4GJIcAhjUR5/C3LVPAL2r1N/y86/sxoBnVURHH6UYNfsPHMX3+QCTjAQJB6PI7jqclx91R6VU4T+4Lx53MMaubXxwzYlkybxt7E2udpD0FFZkHApn1sRXGfFKBHGAtupvZl1708dNgZXLQ/i2hguXazlWJTXRy6ay1nw4EetmEKjeRujsSDLS0zhLFzoap8O+rfOvXJXzG2UX/HvB3iMngExiD6Xh698F51rOh5s931XV+PqpaFDtWNXcd4Ub52IisT+r8Xs6kE5O+td430c9K9t5PBmIb3oUsclAYgy7CWSA321eGCqEEEKIRuPYqXTWf3mEY4kZ2Npa8o8nPHjwgebGzf42BfnXORr9G1+s3cL7by7m9RGv8u8BIbwaPJGlby5i85qN7P3uZ5ITz1GgLjDe/S9nrVDQ1s2dbh29TTa/Dp14xKujQZl/5wcZ8ngArwwawov/6Mtjvl1M9rvZ9kiHTrg3azjP2b1OU6jhfFIK+374hW0fb2H9ynX8781FTBo+gcHdBzCw6zOE9B3JOy//l/9bsJpvt3zF8cNHyUwzXWjxr3Kfmx3+Pd0p0ZVy5sI1omJk1q8QouG6xcCvqIlzn7GML97Ghtg6zp4AMr6NIKpXCINaG9cIIcTt6zk9vvqgrPtgNq8bbBIMMWjfYxrnEuP123TDGb0ew9ZV1lUGhMVfR6XCtVMQgx6tCLpUT1FNoM2Ya49QVkYsYOL9p1kcOorQZTuJu8ks0duWpya//E/T9UetsDK+v3nRLJ65Ce2TM4kI/7h89qSevepW592psDOO2VgosEJLsdrw/ri6VVwAVtM+t6BrKJ9XvchtSSCuGi3XjY59o8/a1WncKlVZA7oWfq98fOP+GV3UZ6j249X9OFUUF4NKdWNMqwZBa3n+a9PpyUA8DuwnNj2GA0e60Ke7aQaaYo0alCoqnwI3l8qL/G5rjL2GE7F2IaMfSGPLtAmEbEo0bghA0paZvHWoNeOXfcDmLTPoZ9zAiFpdl++Sifx2AHo/6Y+rUxcmLptBv8xNTJiyjaRHAwgwnlxS4/mnQmXctlYK/J8JRPVzDLHpMUQl+xP4aJULOKs7H2p7vqtT3evHuE25qmNVbd8mitHqqnu+yzn1JvDRTPbEppBwMAqe6EanGs8DIYQQQgjIuJLPx9t/Y/+RFBQKc557ti3+vdyxsDAzbvqXKLyuJu7QEXZEbGPpzIX886kXGeYfxOyXZvHJBxH89M0PnDqeQG52XS42vH0tnJvQpX0HHvftwov/6MukwUN5bVgwS16axMY332bTm2/z6ey5/PrBGs58+oXBdmL9Fr5fuoLNc+aabOtm/pePp7/Bxv++XVn2yRtzWBD6MpOHBPNOyL/5eMabJvvdbNvy1jz2fvChyX2puh36cC2fv/0em8rvf9Xto2lvMHfcv5k0eGi124Tngxj46ON07+RjEnSubvNy98DGytp4WBuNkpISMjMuE7vvMF9v+ZIPF6xi1r+mE/LMSIb2eI5JQ0JZOnMhP+7YTWJcArnX/vzFWRwcrPDxboKbqy0paVl8v6/6//+EEKIhkMBvfbFwYdD8NUz2q8i/eXOuzy2sfla0EEIIUS4jLoq4NDXotGQn7GTHPvDz1i9xkBEXQ0KmGrU6jb1hEUQ7BODXAUDN3kWjGBF+skqKYiMWKjweDWHlpjX81y+bDd+dNG5Rj7zwe0JFdEQE0de0oMlk787dZHTqzSPGsRl1Nlk6Fc7NnECTwt59N9bbVDVrDiQSF5dDsSaFA4du1IEzLVyA/AL92p4uD+HfLpMNH5Wv0ZuTyI7IGJyf6k4nvPDtBdERa9ibpqZYk8neQyk32aduOvn6w5FtrD2k/yGlOD2arXszwcUHP/dMNny0k4RrWopzEomOyzS93wZuYdyM1bjGr/6xx27ZRHQOoNOSsW8ne03amWrSzEUf9Mzjjo7j6t0F5/TdbN+XSbFGTdK3O9ldUVnL81+rVgEM8o1h67LdxFYX+Kx4bg5EsHxfGmqNlox9MSTdyRgDOHnSZ/AUJj6hIiM+hQyTcYKsvBxo5oKrArIPxLDf+Bg1cXbBlQKuV1w5YcCFFu6w/6fo8vWCXfDtoKJYo6VtO0/T75Y1nn9OuLpDUtwfZGi0+nXEjfc15tWNfqoYItfFkPREb/yV1Ho+1Pp8G6nx9VOrmvs25YWvH0RHRpKQo6X4Wgzbvq56jukD2/l71xD2sxODA6pbTkYIIYQQQi/jSj5LPv6Vr3+Ox8wcgga0JfCZ1jg6mHwb+1MUFWo48VscX67/nGVvLCKk3wiG9hrIm/+eQcTytUTt+omrl68Y73ZHmjg48mCbdvh3fpDhT/yD/476J2umTGfrnHnsWxVeGSTdv/r/+Oyd91g7403eCfk3rw4ezsSBQxj46OP08OlMd5/O+HXyxq1ZM+MuGqymjk485NWB7uX3v+rWp0tXXniyL68OHl7tNnX4CJa8NIlNs98xCTpXt3275H2OfbLZJPhcsZ385FP++Gg9pzd9ZlJ35tMvOBD2EZ/OnmsSoK5uWzNlOv8d9U+TYHVFwHrQY30MAtZd2nnh2qSp8fD8ZQoLCklOPMf+H35l7f/W8PqY/zAiYBgvPDqYeZPmsPXDjUTv/oXcq/UfDHa/z57ePd0p1pYSn5TJ3sMy61cI0TBJ4FcIIYRowOyLkwl7Yxz9h4xixML9tBi9kOl99BcZ2ecdZs7EcQwdOZXV532YPD8Uv1tN3VweAF46xse4ph4p8Audy2TvRJaHjqL/C1PZou7H0jf7ms7kcwtg9LMKdswIZuDrP2PVtcqMT99Apj8KkW9PYNjr35B1X9XZoAoeerIvrrErGTo8gjhcGDR7NsGWkUwdGUz/8YuIbTmJpeN9sEKB/+SlTPZOYfXkcQwcOYtvMhX6tYJr3KdurHqEsHKsD/ErJujXZV64H6v7nAF3gufPJthyN7PGj2LgS+HEFauqud9V3cK41ZkC/9CFjPdOZMnYYPoPn8BbexW0qMNkaivfAAJdYlg8JpiwuNs/Du0CmTuyNbErXmXg2DlsV3W7MQu2tue/Vk4E9O1G0tkrDHqmW7XPl1WPSYRP9CFp7VSGvjCKSZGZWN3BGGf8tIiBQcH0Dwrm3dMPMXmSfh/DcQK/oBD84lcydPg4lue515jm2EQrfwY9kM3WGcFM/d44+OlO8DszCLgaQciQYPqPn8du51AiFg2neN1UZlXXvtrzz4W+/wyi09kIQkZO4N2zKryN9jRh4YX/ExAbm8aggIrlSmo5H2p7vo3U/PqpTS19m1DRJ3QK/fJ2MHXsKEYsTqbjk0bnWKfeDCaFpNb6tYv/cmnby5dVMNzmHzJuCAcX11Bf9Rhjt1e7lroQQggh7sylzDzmh0fxxZ7jFGl1PBXQiqf7euLk9OfM0tQWFZN69jy/fvszH877gHFPj2Jw9wHMDHmdtUv/j58jfyQz3fg74O1xbdKUXp0f5MV/9OXVIcOY/68JfDp7LgfCPuLwmo/Z/u5CPnljDu+On8CYZwJ58pFuPNyx098aDBSGmjs549fJ2yRAXd325CPdGPNMoEmwuiJgvWjCKwYB68/mzjcI8sdv2ErU8rDKQPIns2azKPRlJg0eyuh+z9Dnoa506+hN59ZtaWJfzRW69SQ/N4/Dvxxk04cbWDDtXUY8MYzg3oN4d/LbfLftG84cO0XetTub6e7sbI2vb3OaNLEh+WI2kXtPGzcRQogGwSz2eGJZ1YKmjna09jBZEE4IIUQDcd/CoVya+blxsagnNY2vTmc4HfP99983uF2b1157zeD2hUuZXMs1zJ8rn79C3JniA8sYGO7C0vUj6zxDW4iE9eOYeno4EfMrgv0pbJ04k4TBH/POk3XP5HOrjp48Qxef9sbFptK2M+K/sNBoqYbUz8byeMoE/bIMadsZEXCOVxKn0ZPDzPdaQ7uodQxz1weHV3nuaXRLNNQ0vsmp6dV+/gLyGdxAxB6Lw8nFDXt7e8zM/p40qX+3a9euYWtri1KpbLRjAJCVlYVSqcTGxqZRj0NOTg4KhQJbW9tGPQ55eXmYm5tja2uLufnfP4clN7+Qpev2s+XbONSFxfTo5sYLwzrQto2jcdPbplEXkHjiNIejDpJ8JpnU5AtkX80ybnZHmjo64dG8OR3v9+SRDp3o4NGKli4u2NnYGjdtMIqKitDpdCiVygZxLvxdiouL0Wq12NjY3JXjkJWXS1JaGvkFalIzL5N0KY3zGRnkFRSQdiWT7OrTHt0xW5Ut7X060OnBTtzn2ZLODz+Ai/vNLvk1dOVqITu+PMM3u5Lx7eDGO5P+QbcHjRdV++sUFxeTn5+Po6MjlpaWxtWNRklJCTk5OTg5OTXacdDpdGRlZeHk5IRCYbyGWeOh0+lIOXMa3w4dUKn+vP/pG5rkVH3as4r/dyXwK4QQd5maApOiftQ0vhL4FaLhUmcmsn3JHOKe/IClT9clR7NorDL2buNAi34EeqlQJ0by7uxtFI/+QL8msEZN6qFwpmxy4r+rQvC91QwKt6CmwKSxg4u9iXosnjd6VC29yGdjZ8O7+uCuQTuW0ObXx/QBYWoOHN/rahpfCfw2fBL4lcBvBQn86kngV68hBX6vXLvOsk/288WeE6gLi/Hp1JSRL3Tkgc63n7K4WFPEmZOJnDlxinOnz3Hi92P1NnsXwFphRctmzeno6ckjHTrSodX9tHa7j2aOTsZNGzwJ/Ord7YHfm8nOzycx9QIXr2Ry6nwyKRkZnM/IIDnjknHTO2KttMazfRu6Pd6djp074uLuitv95V+wa3Hkj0wWL/sNs1Jzhj3zAPMm9zVu8peRwK+eBH4l8FtBAr8S+BVCiLtSTYFJUT9qGl8J/ArRQB0Jp/+8/Xg8NYmFod1wtjBuIMQN6tgIpqzaQ2oeoHTHb0gI0wf6oLLIZMe0V1mb2YXRs18huN2f+w9iTYFJQ4eZP/Yio0yCtoeZ7/UrAYnT6FlekvrZWGYyj4XMZibzqszwNW3bGNQ0vo098JuSksLq1avJy9MvQv7MM8/w7LPP1vrD0IYNGzh8+DAlJSU4OTnxn//8hxYtWlT+yHzs2DE+/vhjNBoNAKNHj6Z79+63/YObBH4l8FtBAr96EvjVayiB30uZefwv4le+/DEeTXEJD3dx4cXhHejg1cS4aY1KirVkXEzn/JlkTvx+nJhfD3P5UoZxs9tmrVDQspkLXq1a0aW9F53ub01bd3eaO1W7DsZdRwK/evd64LcmRVotGdeuknjhAomp50nJSCfp0iUu1tMsYUtLS+5r5U6PgJ50e7wH7by9sLQy/Z6UkaHms+1n2PPTeR72dmf+a315oMPf811SAr96EviVwG8FCfxK4FcIIe5KNQUmRf2oaXwl8CuEEKK+1BSYrKoimGuaptk0mCuBX0M1jW9jDvzm5uaybNkyunbtyrPPPsvFixdZvXo1gwcPxs/PDwsL06tmdu/ezf79+3n55Zdp0aIFGzduJDMzk/Hjx+Po6MiFCxf48MMPee655+jWrRvx8fFs2rSJMWPG0LFjx2qPeTMS+JXAbwUJ/OpJ4FevIQR+Uy5ms/CjKHb9epoSXRl9HnNn+JAOeLS0N25q4MLZFE78foxzp5M4+fsJ0lMvUVJSYtzstigsLWnZzIW27u508eqAt2dr2rm3vKfX2pXAr15jDfxWpdVqKS4uxsbGhuuFhZy7dJGkS2n8diqB+JQUzmekoy7SX5h2u5yaOvOIvx/d+/TgAT9f7Bz1axSXlZVxODaD/y3/HVsrK0Y+9xAz/x1gvPtfQgK/ehL4lcBvBQn86v/fbZyfDEIIIYQQQgjRYF3k4HfevGIS9BXi9hw8eBB7e3v69OmDpaUlnp6e/OMf/yA6Oprr1w2D4ZQHig8dOsSzzz5L8+bNMTMz4/nnn6egoIBTp06h0+n45ZdfaNu2LV27dsXS0pIHH3yQBx54gAMHDqDVao0PKYQQd63oIyn8Z8E3fB11CjNzM557tg2jR3hXBn3zsnJIPJbADzu+Y/3ytSyYMpd/P/tPgh7uz8RB/yLsvZV8/8UuUpMv3FHQ11qh4KG27XltaDAfz3iTqBVh7Fn2AR9OncG/Bwyk9wO+93TQV4iaOKhUPNS+A4Mff4IFoS/z1YIl/LJyDZ/Onsvccf/mKb9uOKpqv0ijOjnXsvnx6z28N2UuwY8O5sXHhvC/GQv4dVcU9tZauj3cgqy8Qg4fu8i5C/W7BrcQQtwJCfwKIcRdplvLjnxyZLdxsagHnxzZTbeWHY2L72FHWREUzIojxuV3QJPC7u1RJKmNK+6QLpMdb0xgRawa1Gkk/LCNt14ZxaSva1/7KuOnlYS+EEz/IeOYuvYo2RUTt3WZ7F42lYFBwfQfM4ew2JwbO9VWp05kw4xx9A8KZuArK9lxtsoDrbFOP879g8axNuFGcwB0R1kxJJj+QeHEAsUHltE/aBG79Vk4AUj67FWjMi3RS4LpvySG4vRIJo0PJ7a+x1sI8fdKO8xXnR6rYZauO+3840lNu1FyMeUwPq1a4tHKm4MpVSrSLnLSvw0SPhaXL1/G0dERGxubyrIOHTpQXFyMRqOhrMwgERjZ2dmUlpbi6OhYOcvQ0dERT09PMjMzKSwsJCcnBxcXF4OZRr6+vqjVagoKCkyOKYQQd5tLmXnMC/uJl/67iZiYWKy0F+nY4iIWuTFsXr6KGWNeY8TjQ3mxz1CmjHyVFW8v4/OIbUT/uI9LqWl3dBGMwtISH882jHiqH/PG/Zsd78zn4OqP+GzufCYGDeEx3y60cK57imkhGhtHOzv8OnnzwpN9CXttOr99tI5DayJY8tIkgh59nE6tPLG1VhrvVqu8nFz2fvczS2Yt4O3QSST8vA6LvDiSEuPZuft34+ZCCPG3kVTPQghxlzl15QIzd39EzMVTxlXiDnVr2ZGF/f5Fx+atjKvu0VTPR1kRtAhmb2VyV+O6ulHHbeLd5cUMWheCH8CFSCbN2IPfvA8Y3c649e3L/mkRI/Z1Y/PbAZwNH8dW3UMU/xANYz9g5XMuxs31EjcxYsYJ+s2fwmCHMyx/YyXXR65hwVNOJKyfwNQTASydFohdfDhTVqgZv242/ZyopS6H3fMmsFY5iWWh7bn+7TKmft+ZpREj6WRRW51+nGOaOlHsP4XPx3pV3sXiQysZuOoPVOpuTN8Zil96JJMmbqJd5XNSvu7oWej3xlYm+wEksnbMHFJHf8w7T6pIWDeOd81nsHnMjeMKIRq2mlIRV6g2zfOhJbT59THOTe9O6mdjeTxlAuemd4e07YwIOMcridPoyWHme62hXdQ6hrnDwcXerPLcU0266HtbTePbWFM9azQawsPDad26Nf37969Mf5eSkkJERAQvvvgiXl5eBgHcuLg4duzYwUsvvUSLFi0qg78bNmygqKiI559/njVr1vDUU0/h5+dXecxjx46xY8cO/v3vf+Pq6nrL6Scl1bOkeq4gqZ71/o5Uz+fPn+f06dOcO3eO5ORkLl68WLmOt7GSEh3FxTp0pWWYmYG1lSUKRe1p3q2trWnVqhUdO3akR48etG3b9qYpKf+qVM+XLl0iOjqaY8eOEXcsnlOn4rmen2vcrN5ZWljQsnkL2pWnbO50vydeHq0MArsVF+k09vcGSfWsJ6meDVM93+4YZOfnc+BEHD/+/huHT57kSm62cZM6a9q0GS+8MILJk1/5S9PLSqpnPUn1LKmeK0iqZ0n1LIQQQog7lH/+BHE5Va5kbxXIyi31G/SFTKK+P0qfp3vjDPiFfszSib25WRcJB6PI7jWI4E4uqNz9CX7WhbioGDJIJPrnHPyDBtHJRYVHn0EMdjvJnkOZUFtd3lEOHHFh8BB/PBxc6BQ0CP+8SKJOUHtduSYt3eHb3URX/m6mJXZfNH4dvKicsOvWGX83iDubor+dd5K4sz74+sL++ER9WXoicXme+Hrrv8B2ejIQu2+iiDW8NkEIcRermMFbE49h81iYMJY2Xt60CYjk+aiKNXy788YGb2YGeNPGy5sRrGt0QV8hhBB1d/bsWdauXcu//vUvAgICaNeuHT179uSf//wnc+fOZePGjURFRXHw4MFqt9jYGOLifufE8SMcP3aE336LMWljvO3du5cNGzbwxhtv8MQTT3D//ffTu3dvRo8ezcqVK/n555+5dOmSyYW3f6aMjAw++eQTRowYweTJk/n444/5Lfbgnxb09WjuwuO+XfjPkOF8PONN9n7wIT9USdn86IMPyWxeIf4Czvb2PNuzN++/8h8OfPgRv/3fJ6z+z+sM6RPAfc2aGzev1bVrV9m0aT3Lli0zrhJC3EVKS0s5ffo0kydPJjQ0lIkTJ/Ldd98ZN2vwZMavEELcZQZums1A7978s2s/4ypxhz45spsv4/fz5ch5xlUmPzz8ZTN+j4TTf14ywRO7ELdpJwl5CtoOns3CkV6oKmaDNgsgMHU/kd5T2BXamth1y1j8fSJqHai8+jJ9egh+5Us9ZcdG8O6qPeXH6Yfr9kjsZm9lclf9rNSzlTNojW7rcohdt5LlP50kW6ui0+i5TGMlIevKA5RAv9lbmYz+/o4PW8ggN1CfjWT18m3sTdOC0p0+L0zi5ec8b9z3+0cyMXsnYUfUWLULYsHbw+lkfEFeXhRvjYmh1/oZ9HOoKDS+v6Ziw4J5Sz2FL6d1wwrI+HomIRu8WPBFF/YGLeL6tI282UtxY1Ztu9nsCi1mRU11zyUzaeIe/Jd9QHBrKu/DhdAPWOobU3Pd02nl9zUU3+3hZL20kek9FJATxazxJwicYsV7S+CdnaH4AQnrxzH19HAi5vfF9Ug4/be4s/Tpk0z93oeIJYE0ObCMgeEuLF0/kk5QPgN4Ebz5MeNl0q8Qd4WaZqSK+lHT+MqM379vxm9eXh5qtfqm6Z/T0tOwsrDCwqJxztSgfH1lGxsbrKysjKsalby8PKytrbG2tjaualTy8/NRKBRYW1vXyyzPk6dPsf/AAX6JjuZMUhJFRUXGTRqM+z08aOPpycMPdcHD3Z0O7dvj5upaL+NQ4fSZM/wQ9TPf//gjFy5eNK6uF+4uLWjdsiW+7drTqU0b2rZsiWuTpliY1z4z2ljFrOv6OhfuVkVFRZSWljb6mc/FxcWUlJQ06qwIFTN+/6yMCIVFRZxKSeanmMPsjzvKuTq+R3Ro154pr7xCz27djKv+FFqtlsLCQuzs7G575vO9QKfTkZ+fj729PRYWt/b+eq8oLS0lNzcXBweHRjsGlI9D5tVMevboccszfsvKyrh69SrLly+nd+/e9OvXj7Nnz7JmzRpGjRpFly5djHdpMIxn/ErgVwgh7jL3LRzKpZmfGxeLelLT+P69gd8o2g6by9xhXpC4jTlv7MRjxkam98jWByUzA3hzZSj+DlriwicxK7YLby4KwV+Vzd6wOSw+14/wVUF4pEcyaeJOXCcvYNqjzmTtW8mkFTH0rkPgN2H9BKbu82H6OyH0sj/JhzsVTB7TRR9MXde6MmhZEageH7aQQexh6qQIGL2Quc96Upy4k3dnb6PF61Xue7Y/0+dNoJdFFO9NjOD6+A9Y+rRRIDd5JyHTspn8RQi+lYXG99dU8aGVDFyURvD8KQxumsLaN5ax+1oA7+wMoXjZKN5LD2LptECcz21i6qIosp+awa6JnYmusc6Fra9MZfv9k1gW+hDFexcxaV0ibcd+wMrntLXUVQR+P2C6dhGh54bz5bRuqH+Yx4jj/fiyz1EGzrsR+NWPIbzzRSh2m8Yxhxl8/thJQqYkMnz9DFy3BDNLN4NdEyu+cGYS+carxAVWBKuFEA1dTYFJUT9qGt/GGvgFWL9+PcXFxYwZM6YyoJiSksKWLVsICQnBxcXF4EfTlJQU1q1bR3BwMB06dKj8IXHDhg04OTkREBDAunXruP/++3nmmWcqj3ns2DF+/vlnRo8ejbOzc+UxdTodpaWlNw38njl4mCZZedg04qBnfn4+1tbWjT7we/36daysrBr9OKjVaiwtLbGysrrlwEZhURF/nD3D94cPcTw5ifiUZK7k5lBaWmrc9K6hUtrg17ETz3TvQYdW9+Ph0oL7mjZDeQvnyfFzSXxzYD9fH9hHUloaJfU0s7hVq1a0adOGrl270r17dzp37oyHh0e9XbyQn59PWVlZow/uXL9+HZ1Oh52dXaMObBQUFFBUVNSoAzwajYaCggIcHR3/9DEoKSnh3Llz/PLLL8THxxMdHU1cXJxxMyh/nxrSJ4Dlr/zHuOpPUVJSgkaj+dNT4Td0Op2OgoICbG1t//TzoaEqLS3l+vXrqFSqRjsGAKXABYsy2j/qf8uBX51Ox7fffktSUhIvvfQSSqUSnU7Hrl27OHPmDBMnTkSpvLW1wf8qxoHfxvtuIIQQQtw1uhD4rBfOFuDcKYCAdpCaWWXtme7d8HdAn6b4hxz8XhiJf1MFKF3oE9QP17TDxKZDRlwMSQ4BDOrjgpWFAtc+AfSu0kvN9OmP/V4IoY+7CiuHbgzv627cyERG3H4SVIGMf84TlQU4dwpkUHfYe6RK/uOuvenjpsDK5SF8W8OFyzlVD6GXnUlGaxdaGJdXdSSc/kHB+m1aJBmAVY8Qlg624pvZrzJ09n5UD3lCO3c8UOAfOpdg8z1MDR3HG7+o6NYa2rZ0h1rr3Al+MxS/82sIHTOB5Xle+APtWrrcpO4GD7/eeBzYTVROJlF7TtKvj342soF2XvgRQ1xSCnGH1fR+wAta+9DL4SinzqaRdBr8H+pcZQcXWrSEjKu3vx6REEKIe1uLFi3Izc2lsLCwsuz06dNYWVlVO2vK2dkZc3NzcnNzK4O1ubm5pKSk4OLigo2NDU5OTmRmZhoEkeLi4lCpVCazbywsLFAoFJWBvJo2MzMzLCwssLS0bLRbY3/8VTcZC/12K+OQfT2fL/f/yoRli/EdN4r+M6bwwY7PiDr6O5ezs+7qoC+AWlPI3j+OMCM8jIFvzuDhf/0Tt0GBOAf2xWvkMJ547RUGzJpmsj09/TU6jx1B8+ef4bFXX2LJ1s2cvnChzkFfa2trOnXqxOOPP86LL77Im2++yaZNm/jpp584fvw4+fn5nD9/nqioKJYuXcqwYcPw9vbG3t7e5H3udre6vIc2lk3GQraK7a86F2xtbencuTMvv/wyq1ev5vfffyc5OZnVq1fz5JNPGrxfqDWFHD2TyKH4Eybv0X/WdiufE/fyJuMgY1Cx3W7gu7S0lMuXL+Pk5FQZ4DU3N6djx44UFhZWZt+4G0jgVwghhGjwFNhVjQ7e5PcJKxvjUKIVVhZAcTGoVDcCjQbHUaGqTKNsTEux2vC4rm7Vz7I1UbW/ChYmJZXU6srVbm+wU6FKzuSycXlVXUPZtXOrflsSiCsAKjqNnMvnX2xlV/gUfM1TUHX20tepvBi96GN27dxKxOs+cEGFb8fyx1RbnVsA01dtZNfOjax80okMutCxYrHh2uoqtApgkO9JDmyLZHdmIH1vTGG+wcEH33ZqEn79mdj0bjziDdCaTp0h7lAkccmedGpddWZvJpcvgmsz5yplQgghxA09e/YkPz+fvXv3UlJSQkpKCj/++CP+/v7Y2elnPVfl6OhIjx49+Pbbb7ly5QplZWV89dVX2Nra0rFjRywsLHj88cdJSkriyJEjlJSUcOzYMY4fP06vXr1QKCQDhRB/lcSLqXz45Q6emzWNh0JGM3bhu2z7+Ueu5FRzQWUd9ezZk9dee42NGzfy448/EhUVVS/bzz//zCeffMIbb7zBwIEDadOmDVa3MFu3Nldycjh6JpH9x+NMtsPxJ0m7cqVOgV47OztGjRrF119/TWZmJmVlZWg0GuLj49m7dy+bN2/m3XffZcSIETzxxBN07ty52vdRIcS9y8LCAk9PTyZOnMj8+fPpZpTW+ezFVLZF/WRQJoRo+IqKisjNzcXVVf+rYlUFBQVkZ989Ey4k8CuEEEI0eDHs2JNCsQ6yD+1ke7ITft7VBV698HtCRXREBNHXtKDJZO/O3WR06s0jLuDq3QXn9N1s35dJsUZN0rc72V25rxOu7pAU9wcZGi3Zh2KIqXJc314QHbGGvWlqijWZ7D2kX9u3STMXQI06r7JxJVffbrRN30bY1ymodZCdEMmOw04E9rjFhWhd3fHWXSGjmj5qpckhI1ONOk9N6r6VLP/ZizF99X0XX8skI0+NOi+NvSvC2e01nMDyu1VbXXZmGuo8NerMRLau3ETW04EElAfMa6u7wYlu/j7Efr+HrCe60anaixBd8PVzIeHbPSS086KtEkDBQ127kHE4hni37vgaZCTNISNNRYtm8iO7EEKI6jk6OjJ27Fj279/Pyy+/zIIFC/D39+fhhx/GwsICjUbDihUr+Oqrr9BqtQD069eP9u3bM2/ePCZMmMDJkycZMWIEDg4OmJmZcf/99/Piiy+ybdu2yhkwzz//PB06dLjtq+yFEDdXpNVyOP4kb69bS7d/h9Bjwjimr1lF1NHfySuo5iLKWtx33328+OKLzJs3j+3bt3Pq1CkKCgo4cOAAy5YtY+TIkTz55JP06dOnXraAgADGjBnDe++9x86dO0lKSiI/P5+YmBg++OADxo4dS7t27bAsXzf8r9SqVSvGjBlDZGQkH330EQMGDKB58+bGzYQQwkDHjh0ZMWKEQVlBURFxZ89wOP6kQbkQQvxVJPArhBBCNHietMrewYThwYxYkYjvK3MZbTyTFAAFfqFzmeydyPLQUfR/YSpb1P1Y+mZf/SzXdoHMHdma2BWvMnDsHLarutGvcl8X+v4ziE5nIwgZOYF3z6rwrnJc/8lLmeydwurJ4xg4chbfZOqDjFa+AQS6xLB4TDBhxkvcuAWycG4QVjtnM3RIMCMWHqXV5LlM9L3FAKWDD77tjhIXr/8hus7yjvLhtHEMHTOOSdtg8MIZBJYHTLP+WMekkHEMHTOTLQSysmKMblJ3Yc88RowZx9CJi4htM4NV430qZzTXVleV86P98MeFwY/VHABv+1A3VICrX+fKvlVtvHDNU0N3H9pWbXzhJLHqbvgaFAohhBCGPD09WbJkCeHh4YSHhzNw4MDKmblKpZLJkyfz/PPPG8zWHT16NKtXryY8PJxFixbh5uZmsH7cgw8+yIoVKyqP6e/v/7cEbIS412Xn5/PNgf1MXLaETqOC+ceUSSzd9ikJF1LQlpQYN6+Rh4cHY8aMYfPmzfz2228kJCSwefNm/vvf/zJo0CA6dOiAjY2N8W5/KisrK/z8/Jg0aRIRERGcOXOG/Px8fv31V5YtW8bYsWPp3bs3TZs2Nd71jtnZ2REQEMCGDRs4cuQIn3zyCY8//ni9rcsrhLj3OTg40K1bN3x9DdN5JadIMQrkAAD/9ElEQVRf4qvoXw3KhBB/jdLSUrKysrh06VKNW3p6Ojl3kB2loTOLPZ6oX7CnXFNHO1p7GEwjEUII0YDct3Aol2Z+blws6klN46szSgv2/vvvG9yuzWuvvWZw+8KlTK7lXjcoq/Hz90g4/eclMz5sIYOqqW4ssn9axIh93dj8dgCS0NhQwrpxLFfNJnyYp3GVEKKBOnryDF182hsXi3pS0/gmp6ZX+/kLVP8ZLP5y8b/up1nOdWwbcdAlLy8PpVJZb+lv71bXr19HoVA06gBc/Plkdv6yl/3Hj3Hs3FnyqlsS5SY8PT15/PHH6dChA71796Zr166oVCrjZg1eTk4OxcXFpKenk5CQQEpKCvHx8aSmpnLx4kXS0tIM1jCvTYcOHfjHP/5B37596dWrF82aNTNu0iDl5enTH9nZ2RlcgNPYXL9+nZKSEuzt7Rt1domCggKKiopwcHBotOOg0WhQq9U4OTn97WOQnZ3N2rVrmT59ukH5Ix06seLV13iwbbVX7teLkpISCgsLUalUjfq9QafToVarUalUf/v58HcpLS0lPz8fOzu7RjsGAKVAipmOVt0ewdbW1ri6kpmZGebm5gZjpdVq+eSTT7C0tGTs2LEAlJWVcfbsWT777DNefvllnJycqhyl4UhOTQeo/H+38b4bCCGEEOKu4dxnLOOLt7Eh9tZ/8LqnpUcSFu3PxOck6CuEEEIIca/4/vAhQha+x8JPN7L/eNwtBX07d+7M9OnTOXDgACdPnuSTTz5h1qxZPProo3dl0LeCjY0NDzzwAMHBwcycOZMNGzYQFRXFmTNnyM7OJjExkX379pmsK3zo0CEuXbpESUkJZWVlnDp1ilWrVvHcc8/dNUFfIUTD5uzsTM+ePfHyMszqlZxxiZ37fjEoE0L8+czMzFAoFFhZWdW4KRQKkwC5ubk5LVq0ICcnB41GA+UB9VOnTmFjY4NSqTRo35BJ4FcIIYRoyLqGsmtn457tC4CFC4Pmr2Gy3937Y9Wfwi2QlWtD8L17vnsKIQCVrQ1Xsu7dtFJ/pytZOahs/9o0pUIIUd+++OVnElMvGBdXy8bGhkcffZQlS5Zw6tQpjh49yqJFi+jZs2etM13uJdbW1rRv357evXubrCvcvXt33NzcTH7cFUKI+tS6dWsGDBhgUHYtN5f9x+M4m3bRoFwI0TCZm5vTs2dPrl69SlRUFKWlpSQlJREVFUVAQMBdFfiVVM9CCHGXqSkVsagfNY3v35bqWQghxD2nUFNEavoV1AV1S0sp6k5la4OHW3NslKbpYSXVc8MnqZ4l1XOFxpzqOTs/n7EL5vHTkd+Mqyo1b96cPn36MGDAAPr164eLi4txk3tKTk4OFhYWjTqVqaR61pNUz3qS6rlhpXqu8NNPP/Hiiy+SmZlZWdbCuQkTng/i9eARBm3ri6R61pNUz5LquUIpcN68lDa9etxWppPS0lLOnDlDWFgYGo0GCwsLBgwYwDPPPGPctEG5/VTP6jQSftjGW6+MYtLX5W9e1ZXVQn02ksWTx9E/KJj+Q8YRuj3FuEk1jrIiKNjk+LFhwfSfFkmGQWkV6ZFMHR9OrBrURyIIHTuBkLETeOv7G8fJ+HoRK45oy2+piV01gal1eBxCCNFwHWa+lzdtvLxp4zWWz9KqVB1aUl7uTZvFh6tUVJG2nREVbcZuJ7VqXV32F0IIIYQQ4jaZGRcI0Qhdzc1Boy02LqZ9+/ZMnDiR7777jjNnzvDZZ58xatSoez7oK4QQd4u2bdsyaNAgg7LL2Vn8fOQ30q9eNSgXQjRM5ubmdOjQgRUrVhAeHk5YWFiDD/pWp84zfmPDx7FV9xDFP0TD2A9Y+ZxLtWU1yonirfHhXB82l2lPu2Off5L1sSomDvQxbmnkKCuCFnHW6PixYcG8lTySiCWBuBq0B8hh97wJ7O2xhgVPZbJ2TCTtwqbQxyKG9144St+dofjlRPFWhIrpU7pRGffPiWLW+Bj6rJ1Bv4a5RrMQQtQ4IxUu8tnYvnz1zB42D2upD9SGt+GXdYPxSNvOiIBzvJI4jZ7l7c6GxvNGj6r7H2a+1xraRa1jmDscXOzNKs/yY9Vp/3tDTeMrM36FEELUl8Tkizg72tG8ifzTUd+uZOWQnXsdr9Ytjatkxu9dIOHX/TSVGb8y47eRz/g9ePIEM9as4uiZxMqyJ554gv/973906dLFoG1jITN+ZcZvBZnxqyczfhvmjN/S0lJ27drFyJEjyc3NrSx3b96cVwcPY+LAwQbt64PM+NWTGb8y47fCnc74vVvd9oxfv9CPWTqxN+1uUlajc4nE6rox4FkvXB1UqNy71SHoe5vS9xMZ50/go06AlmJ1lToLBVaoiY7Yj98LVYK+AE69Cex1lMhfZdavEOJulMbZ6LG8Mqz8h84eL7CQSA6mQWp0JLz7Aj0BaMmw0LGs/dVo1u6hX1k7fgLD3PU3e46YB98dJpU67i+EEEKIOlEXFErQ90/SvImTpNC+ixlclS5EI6Wf8VuRnU5PpVJhaWlpUCaEEKJhMTc3p2PHjjz33HMG5WlXrvDdoYNk5+cblAshxJ+lzoHfO+bdm8CmMSx/O4LoauKq2bERTB0TrE8DPWYOYbE5xk3qTB1/kiTfzjykBPBh0EsKtkx5lZDJ21C8FIhv4k4iW44i0OSibgUP+XYhKe4kVWPFQghxV0i7yEnjMg5zNhUuphzGp1WVmS8ebeiZcNEglXPqhXh6epZHfQHcW+ITfY6L1G1/IYQQQgghhBB3Jld9naJiw1TPzZo1w9bW1qBMCCFEw+Pp6cnzzz+PUqk0KE/JSOeb6H0GZUII8Wf56wK/Sh8mLppBX6J4LzSYkEVRZJRnzSyOi+CV+TG0emkNX36xkYjxzYmeP4+tF27snrTuVX1QuHx764cbdcYyrqWBi0vlbF7XJycRHv4BEeFLmd6ngK2bYPRgT6O99FTNmkN6Ts1rBwshREPl3p3n/dcRdaj8dtphvoo2aiOEEEIIIYQQosHSFBVTYrTMjIODQ6NP/y2EEHcDS0tLfHx8CAwMNCi/kHmZrw/sJ7+wwKBcCCH+DH9d4BegaRcmLtnI5vkj8TgTTsiKGIqBhEN7yO46nPE9nLCyUOD66AAGuKUR/ceNqcFtX5jL5+s/rtym9zE4soGsq5m0dWtuXAxAxg/buDwgCOe9KwkNfZURY6ey4lCV2cUuLrRNzySr6k5CCHFXaMmwd+dxcrQ3bby8afNfeH58d9p5GLcTQgghhBCi4TEzLhCiEVJrCikpKTEos7GxkVTPQghxl2jbti3Dhg0zmPVbWlrKqQvn2b43yqCtEEL8Gf7awG85506BvBnSDfYdJa6iUKlCYdgMg4sZlU6oHFQ3NuPGVdipVCSlXzEuBnUMG450Y7RfCjs+1DJ6xQdsfj+QjA1RJFW0ycwkyc2FJoZ7CiHE3cF9MJsT4zmXGM+5dS05u9YbD3do6dmdkxcu3miXeo6DnVpSNSbs0cqbgylpNwrSLnLSvw0tqdv+QgghhBBC3AlZ41cIKNAUoTWa8Wtra4tCUcsPYUIIIRoMhUJBly5dGDp0qEH5+Yx0tv8SRY6s9VtvrubmsnjLJh579SWGzZ3DT0d+M24iRKNU74Ff9b5lDBwfQZzGqCIuksVfnyQ1T406M5HIn06CrxftgE5+AagORPDhoRyKdVoy9n3DN5leBPi6GB2kblq19ILMTKN1erXEro+i3dgAnAFQYaUACtVcVykq00Krr14BNydcDfYVQoi7z8HFYzn57gv0BDz8A+G/WzgIwEU+C1/H+Me6l7fzZv4hoMdjjF+7hs/KY78HN8+GZ7rjcZP9hRBCCCGEEELUj8LiInSlhoFfmfErhBB3F09PTwYOHGiyPvv5yxnsOnzAoEzUXWlpKZezstjy4w+ELHyPHhPGMW99BMeSzhJ94hivh63k17ijxrsJ0ejUe+C3Rs4q1D8tI3TMOIaGzmO71p93JumDsFZdQ1k20Yf4DycwcMgoJmwrYMC8GQS6GR+kblTePrSNO8EfVYPPidvY0Ww4g9wAfBg0Pofl419lxBv78QsJKA/0avkj7ihtfX0qA8FCCHE3Obi4PM2zlzerPPeweVhLfYX7YBa+G88IL2/aePXlq2f28EYP472788YGb2YG6Pcfwbpb3F8IIYQQQgghxJ0o1GjQaiXVsxBC3M1qWuv3/OUMtv+yl9zr1w3KRe2KtFp+jfuDAbOm0e7FIfz7fwv4fO9PXM42XLDzWm4u3x6UwLoQZrHHEw2yKTV1tKO1x21GXBuMHHbPm8DeHmtY8JSTcWXNcqKYNf4ogeun4C+RXyFEA3XfwqFcmvm5cbGoJzWNr84o3dr7779vcLs2r732msHtC5cyuZZr+CX/3vj8FUIIURdHT56hi09742JRT2oa3+TU9Go/fwH5DG4g4n/dT7Oc69haWxtXNRp5eXkolUqsDNa+anyuX7+OQqHAuhGeCxOXLeHzvT+hKS6uLFu7di0vvvgiNjY2Bm0bi5ycHCwsLFCpVJib/3VzWBqSvLw8AOzs7BrtGFD+3lBSUoK9vT0WFhbG1Y1GQUEBRUVFODg4NNpx0Gg0qNVqnJycGuwYFBcX88UXXzBixAiD8pYuLkwePJwJzwcZlN+OkpISCgsL79n3R7WmkKijRwj/aid7/zhiXG3CWqHgyYf92Pb2u8ZV97zS0lLy8/Oxs7NrsK+Jv0IpcN68lDa9eqBSNZ4gX3JqOkDl/7v33rsBAE70Gz+S4m3biDXM91wLNbGbtlE8fqQEfYUQQgghhBBCCCHEX06jLUZXWmpQZmNjI2v8CiHEXcbKyoquXbsyePBgg/KLmZl8uf8XLmZmGpSLG7QlJRxJPM2Y+fN44Z3ZdQr6Uj4z+NLVK8bFQjQ692jgF3ALZOnaUPzqHMRV4ffKGpY+fXvrCgshhBB/Ck0iG+ZMYGBQMP2HjGPqpkTDNeyvHSVsxjj6BwXTf8g8dt/s/4b0SCYFBdM/aB67c2qomxZJBlqilwTTf15Ulf5S2DrRqEwTw3tBwbx3QFu5/4o6fB8vTo5i6w8pho+lnsSGBdM/TL+my233o0lh9/Yokm55xxpoYlg8ZCpbLxhX1C47NoJZY0fRPyiYgWMXsfVsNXfoNo8thGjYDi72ps3iw8bFlaou7zD/UJWKtO3lSzN402bsdlKrVAkhhGj41IWFaEsMUz2rVCpJ9SyEEHehdu3aMWLECOzt7Q3Kk9Mv8WX0rwZlAjTFxfzyxxGee2M6j7/6Ertjqv6jUzdanY6s8iwJQjRW927gVwghhLgX5Klp0n8un32xkc2vdyNj+yK2JJbXaU4SNmMRSQ/PIGLTx3weMYneDkb7V8sJ56Yn2RtrGPlNPRBFRmUaFAVtO3hCXCLxFVmu008QnQ4cqVJ2IZE/6MIjnW9tBsLluN1s/eIwGcYV9ayu/ajjNjFrbASxFQWZJ4j8Yqf+8daD7H272ds5kH6tjGtqk0n0AQh8dw2fr1/Kfx5IZsO8nSQYtbq9YwshGqxDS2jj5U0UY41rKqV+NpYRrONcYjznouZxcvQSDgJwmPkBkTwfFc+5xHg2d5rNzM8uGu8uhBCigdIUVz/bV4K+Qghxd7K0tKRz584MGDDAoPzS1at8d+ggV3ONr8hvnEpLSzmbdpGJ7y8hcObr7D/2h3GTSubm5ri5uTF+/HiWLl1K27ZtDeqLtVoysq4ZlAnR2EjgVwghhGjIXLoQ2MMFKwsFzj260Q016vLlCbP37SCyZSj/HeaFq0qFysEJldL4ANXJoVVLH+K+iqoyEyyF6J9y8O7QvLLE9YHuuOpOklQ+k1Qdf5IkXx98iSEuSV+WceoE6nY++NYp4HyDx8CFfBk+HMOv5/Wvrv3knz9BXI72RkGrQFZu+YDR7aq2ul1p7P7qJH2e7o2zcVWtXAh8JQR/dxUqB3f69OkCeWoMV6e83WMLIRqsHtM4lxjPG48ZV1S4yMHvYOGI7vqb7oN5Zfw6og4Bh35l7fgJDHPXV/UcMQ++OyyzfoUQ4i5RWFREidFsX6VS2ajX6hNCiLudp6cngwYNwtbW1qD8bFoqm3/cY1DWGBVptUT9cYQR8+bwedRPxtWVrK2teeihh1i8eDGnT5/mo48+4vnnn8fdvfyfn3IlOh3XZMavaOQk8CuEEELcJbIPxRCj9OeRDgBqYg6dpO39OWx4ZRT9g0YRuiyKjIqZuDfh+mhv/NL2E12RHjhhP9vNA+nrW6VRax96OWQSe1qfPzr+9FHadh1On65q4k5lAlqSTqeg6uyFa5XduLiHt8YE0z9oFJOMU1OXiw2rSCkNHAmnf9BMVoQvYuiQmexIz2THtGD6Lwon7JVR+rTNeSdZW5Hy2vixVkl3PXDaNuLya+inhmNkfD2TkHUpQBRvVaSqLr9PO8pn/GbHRjB1TLA+pfaYOYRVzpYuv6+rIvl/9u48Lupq/+P4SzbBQTYTMcQUDRMywhuooSV10yQyMRe8LgVquGbqz7RFrTSvaGrmyr0KaZq4YkYWlhdLUYSSSBFDERIQxAVERtbB3x8zDDMDqKmlwOf5eMzj4Zxzvt+ZOSCzvOd8TtS86vuQovugU2LYec2Plz3Vq6LV9ymS2N3zGFA1/nKi+rH6BxAUElu9QlnnM77crHSwUmBZ3aR37rK4Ffj6LyW2RNNXEs/H/qNZlwIoM9i1dLr6sQ+bzqLvszWDsomeN53Bg9SPbfDMqvtey89ACPGAyOZMrCtOOp9vtGnXjeRzWWSeO0mPdjodjm1wiz2LrPkVQoj6QVlSQrlK/wW9QqGQ/X2FEKIeMzU1xcPDg6FDh+q1n790iW+OxPLHhQt67Y1F1Srft1YsZcC7b3MyI8NwCADNmjWjT58+7Nixg8TERKZPn64tnW1sbIxCW7lOTVWpQll8Xa9NiMZGgl8hhBDiAZe7Zxa+/gEMX5lN31kj8VYAKFEWQlpsHk99uJbtq0ficDiUuburAr1bsO1Jn17Z7ItTv7BOiYvBzsfLYGWsC+7dIOVMNpBK0lEF7o+50LGTPWlJyShJJeko9OzionfUod8VjA/9gtDA9qTt3ETMrfYdBiCDMw+NYPuOhQxsrWk6Ce4LvmDvBA8wa0nf4CXsjoxg77qR2B0MZdcJ1AHlwhBiHgoibEsE26a14cJJ/TNr1XEOh/4LCQtsB/jwYWQEU7rqH1aWFMakBfG0Hb+W3Tu+IGxMS2IXzNPfU/fXdCzHrGV3aBDu6ZGsO1j1oMuJ/TYKu/4+dNZdqJGeyAX3WWxbOYIO6ZFMnxmP+/wwts/04VpcGFFV5bw1lAmhTA8voO8UfzprW/XPbfZkN3obx3PgmHrlsjI2hlhHP/p2LiB66WxiO05TP/ZPepK5eqnm/itwHTGbzVsj2LtjNj65uvfd4GcghBBCCCH+UleLrlFaVqbXZm1tTdOmTfXahBBC1C/Ozs6MHDkSe3t7vfbTmef4InqvXltjUFJWxve/JPDKu2+zaV+0YTdoQt1OnToRFhZGdHQ0fn5+hkMwNjbG0lLv6/GoKispLivVaxOisWmScDz1hm5DC2tL2jtVfeIqhBDiQaIsK6Hj0pHsCwyhwmDvJ3H3TIyM6BM+kzPTvkBhpl8zWWXwzftly5bpXb+ZqVOn6l0/dz6Py1f1C/be8vlXqST33D4Wz95Kq//7gre757NrxpvE9PqMFf3VbxwSVgcwl5k3D+lyopg8YRMdZ0cwvmwFA9bYsiTMjX1Dt+K0YiFPJ8wi6GBPwhb74QAo94cweKMjSz5QsHhGHuO3BuOZtonB7yp5e7kjGyelErBlGt7m+uee0rXqeiTuIesZo58Nq+9r+gj17RwLxXdeOmNWV4W+eeya8Sbr2us8FlUBCbvD2LU/g3P5eeSXQN/ZEUxps4/pwVvprHMbuvOgdzt1naNr1arf9nwYGYwnmhW/mvvUYU8A7+QFs322D+rvkWYQMWEWsS9+xor+GNxX9X3f8vhHbH/NBQpieCfwEL3DZ9PXppbHbjieRJb7h0DVHAK5+0OYviYbr2kfMeVpzUmg1nOnhI9m+qVgds9wI2beaA50X8u/3eOZHhxWY29g9WNXkvb9VjZ++yuZl/PILYQOgbU9LiHEvZSYfBoPt0cNm/XFLcb5p2c4+7ampLPWURa4/IRP6gx6aFoytwUyi3ksZDazmMfmIW3qHNsY1DW/6Zk5tT7/Ajd/DhZ/mz0bv+Do/hhuNOLXuaWlpZiYmDT60r5lZWUYGxs3iHlo0qQJjzq2oaWNDUZNbr7+4kjyCTbu+5Y/cjVlZ4Bnn32WJUuW8I9//ENvbGNSUFCgXdVlZHTzOWyoCjVlSy0tLRvtHAAUFRVRUVFB8+bNG8Tfhzt1/fp1SktLsbKyarTzUFJSglKpxMbGpt7MQU5ODsuXLyckJESv/alOnflsyjS6ON9qk6qaKioqKC4urld/Hy9dLWDtV5GEfPmFYZeWjY0NI0aMYPbs2TXCcl3nz5/n/fffJzw8XNv2cIuHmPP6aIa/0Fdv7P2mUqnIK8jnTNat6zGVlZdzOiuTK0U6Je1u4caNG5SWltK0aVOaNGli2N1oGBsb4+b5FC+/PqrGavCGLD1T/dqx6v2uBL9CCFFPZF69SObVPAZ9+QE7/vWBYbe4R6rm18naHifr6v1u73vwqxG7PICPTWeyd8LjxC4eyfpHFhI2pB0ACSsDmGt0i6BON5x1T2VdUAjKp58kOudxNn/gQ+ke/eBXPT6ezi9BVL4fu2d4YVYSz8fDNmH5giPR6W4GYw2DX53rOv5s8Ju2aRyTk/qyYp4/Hcx1wtHWUUyesA/vpZ8R0F5zbp150L0dZV3nuJ3gt3Ca+rGDNvhN6P8ZS140DEj173v+9/MYfrwvu6dVHVt78Fsd4Ovfr/z9IQxfV8aYT2YzUH/bmlrPzblIgqekM2q1B/smxPP0hpn0LakZjldRHghhcLgN7y0PxttG974YPi4hxL1UVzCpp87gN4ttgbNhfrh2L98ji1yJeeYk72JwTPZOhr8PC8NfxUnvHA1bXfMrwe+Db9lH85mzaCFFyto2ihCicXr11Vf56KOPcHV1NexqNCT4leC3igS/ahL81s/gFyA2NpbXX3+dM2fOaNsU5hYMfe55lr85TW/s7ahvwW/2xYss3LyRz7/7xrALNIHvK6+8wvjx4+nWzfB9UE25ubnMnz+fVatWadta2doxY9hwgvv76429V8orKvjjQi7nL12iqPg6J9LPUlxayjlNW+WNSgqKijiZkW54qPgbNDUz4+0JE5k5f16jDn4f/L8GQgghtKEvwGMt2/Ld6QTDIeIe+O50Ao+1bAtA5tU8Mq9eNBzyt8tNiiEpWwmqcvJTItl1EDxdXQBTPHt5k7stjF3pSpTpUUQcgN5dHweUHAgZyfDQZPQLxRkwdsG7N0R/F4tnLy9sDfsBWj+Od+tUor5JpUOnduqA0dyNp7rmcehoKg6ej+vv7/sXuVJYAA/Z42AK+YfjOVTV0fpxPFvk8XVkLLkl5dp5qE2d5wDsHrLXls821NnTB8XhMNbEFVCmKif34Nd8neeCj3vd3zpVyyb6q2R6P+1RHcz+Kans3JiIZ1AwfZsrURaqL2Uq6j53Wx8GuscTsTSahF4++FgB9m54OirZ9XkUaSXq1dMp2/aRBFwrzAeFDXbNoSw9lpjq955CiAdN3GKcFx0F2tCjH8zafFTdnr2TlesC8ekOdH+GMevWsk1T9f/I5tnQr1ujCn2FEKKhadGiBRYWFobNQggh6iFXV1feeOMNvTZlSTEHf0ti96Gf9NobkgqVisPJxxnw/tt1hr6Ojo6EhITw+eef31boi2Z1Z9V+v1VUlSqKiov12v6syspKcq9c5oefEwjdE8m7/11Lv7en4RwwEDu/PniMHsVLM6cx9IP3mbchjE8iNrMtZj+Hjidx+MRxCX3rscrKSn7//XemTJlCcHAwEyZM4NtvvzUc9sCTFb9CCPGAU5aVkJSbpr1+riCP/yREceqi7gaj4l54rGVb3vD0o61NdaDn7tABhZn5fVvxq0wIY9rKfWQWAlaO9H51MhP7t9OUHFaStieMRVtiycSR3sOq+pQcCBnHf21mER7sph8MGq7CTY8kaFo6ozXlmnMNV/wCKRtGM323glE6q2rTtr3J5C1KBuquIjU8t+F1HX92xS85+5g7K4wEpQLPMf7YhW7SropVnolk0bytJBSa4tQriL5moayrZcWvw03OgTKR1dNCiMoDvw8imKDSv0+Z369g/qZYMgvBzNGDgImTCOisqOW+6lz3SWbwQvgobITe/r63veK3tXr+qv/3A7RT36eCTbWeG6Ds8FIGLE5m4IL1jKnaEPhyIqsXrSQqVQnmNrj3CmLKBC8clImsnrmUqGxwemko3r9vIkFW/Arxl6trRaoewxW/etez2BbYh1mxAN1YGFO9+pe4xTiP0pQ6GxNey4rhhq+u+ZUVvw++pUuX8sEHH3Dt2u2XtROioXv//feZNGkSrVq1MuxqNGTFr6z4rSIrftVkxW/9XfELcOzYMSZNmsSRI0e0bSbGxvTx9GL9zPewtGimN/5m6sOK3/xr14j43/f8e9MG8mt5jWdhYYGPjw8LFizA3d3dsPum8vPzWbNmDe+99562zbZ5c0a/1J+5r4/WG3sz5RUV/J55ju/i4/ju6BGOnkw2HCLqiaZNm/L2228zc+bMP73i98aNG1y6dIlPP/2Unj170rdvX86cOcPatWsZOXIkHh4P7udjhit+JfgVQogHXHp+LjnXLmuvnyu4wH8SvpHg9y+gDn5foq1N9YcqrZu3oL2tw30LfkV9VU7s0pFsfGQJoa8a1Gi+azc/d9nhpQwItWfJhhFU5b5CiAdLXcGkuDfqml8Jfh98EvwKoa9ly5Zs2LCBF198sVHv1yfBrwS/VST4VZPgt34Hv0qlks2bNxMcHKzX/nCLh3hz0BAm+g/Sa7+ZBz34vViQz6rInSzZ+qVhFwCtWrXirbfeYtasWYZdt6WwsJDPP/+cKVOmaNusmikY/kJfFo2fpDdWV3FpKfGnTvLDz/H8fCqF7EuXSM85bzhM1EN3E/yqVCq++eYb0tLSGD9+PObm6oVAe/fu5fTp00yYMAFzc3PDwx4IEvwKIUQ9c/zCWa6VVpcoef/7MAKeeI43PF/SGyfu3n8SviHit/8x/4UgbVvzphZ0aeUswa+oF5R5qexcPIek5z9jyYu3KkUthLhf6gomxb1R1/xK8Pvg2717N4mJiY064Lp+/TpmZmaYmJgYdjUqxcXFmJiYYGpqathV71RWVnLq1CkuXbpEZWWlYbeeoqIiTp8+TWFhIQ8//DBjxowhKCiItm3bNur/FxL8SvBbRYJfNQl+63fwC5CcnMzMmTP55hv9ssf/cHmMz6ZM44kOHfXa6/IgB7/ZFy8S8uUXhH8bZdgFgLOzM8uWLaN///6GXbetqKiIiIgIxo4dq21TmFsw8JnerJ42Q29shUpFZt4Fvo49yH+j9pCRqw7K/i5GRkbY2NjQpUsXw64azMzMcHZ2xsHh9jdXu3HjBtevX8fCwuKB+134OxkbG/Poo4/y8ssv/+ngt7y8nM8//xwTExMCAwNBM69nzpxh27ZtTJw4ERsbG8PDHggS/AohRD2TmHOG4vJS7fVBX37A+Vnb9caIe+fhhYPZ8a8PtNctTJvi0bqjBL9CCCHumbqCSXFv1DW/DTn4vXr1KkuXLuXChQvcuHEDW1tbpk2bRsuWLbVhUUZGBqtWrdKGB/369eOll166abC2ceNGjh49SkVFBTY2Nrz11lu0atVK+2HSb7/9xvr16ykpKQFg1KhRdOvW7Y5DyxMnTuDk5ISVlVWjDbkuXryIpaUl5ubmjXYOAC5fvoyFhQUWFhaNbh7y8vLIycnhkUce4caNG5iamqJQKBrdPOiS4FeC3yoS/KpJ8Fv/g9+ysjL27NnDa6+9xvXr17XtFk2bMvCZ3qydPlNvfF0exOC3QqXiZEY6c8P+yw+/JBh2Y25uzrPPPsvSpUtxdXU17P5TiouL+eqrrxg2bJi2zaJpU17q/jTh78wG4Frxdb6OPcjKXTs4flZ/M607YWFhgaurKzY2Ntjb2+Pi4oKRkRFWVlY88cQTGBsb06xZM7p06fK3rg5VqVRcunQJOzu7m76+b+gqKys5ceIEHTp0+NPBb1FREWvXrsXNzY1+/fqBTvD7+eefM2bMGNq31+yB94AxDH4fjL8GQgghhBBCCCGE+NOuXr3KkiVL6Nq1K6tWrSI0NJRnn32Wzz77jIsXL3Ljxg2uXr1KeHg4PXv2ZNWqVbzzzjvExsbyyy+/1PhyW5Xo6GhOnz7N7NmztR+AbN68mcLCQm7cuMEff/zBl19+ydChQ1m1ahUTJ07kq6++4vfff6/znEKIW7O3t8fd3f2BXVEihBDi7pmZmdG1a1cCAgL02otLS/n5VArfxh3Wa68vSsrKiI6P49XZ79Qa+lpaWjJkyBC2bdt216EvmtWdzZrp74msqqxEWVJCoVLJf77eTdfRrxH8ScifDn1NTExwdHTkxRdf5N1332XLli0cO3aMy5cv8/PPP/PDDz/w5Zdf8sEHHzBnzhzeeustnnvuOZ599lk8PT3/1tBXCEMS/AohhBBCCCGEEPVUeno6N27coEePHtqVHk8//TTGxsakp6dTWVnJkSNHaN68Ob1798bExIR27drxz3/+k9jYWIqK9FdBowmT4+LieOmll7Srhl955RWuX7/OqVOnUKlU/Pjjj3To0IGuXbtiYmLCE088QZcuXTh8+DDl5eWGpxRCCCGEEDratWvH0KFDadmypV572vls1n2zhyualf71hbKkmK8O/UTwJyHkXrls2E2rVq145513WLNmDVZWVobdd8TExAQ7Ozu9trLycvYf+5mnxr7O9FWf1XpfDBkZGdGyZUtGjRrFli1b+OWXXygvLycrK4tvv/2Wjz/+mICAADw8PLCwsDA8XDxgbty4wZUrVzh//nydl5ycHAoKCgwPbTAk+BVCCCGEEEIIIeqpJ598knnz5mFvb19nKdgLFy5gbW2t90FVp06dKCsro6SkhBs39HaAIj8/n8rKSqytrbXntLa2pl27duTl5VFcXExBQQH29vZ6ZQXd3d1RKpVcv369xjmFEEIIIUQ1IyMjunbtypQpU/TaK1Qqfv79FJ/uiNBrf5AVKpVs+eF73ly+hKvKml8qfOSRR1i6dCnvvvtujRW6d8PIyIjmzZvXqJJRVl5Ozi0CXysrKwYOHMjChQvZt28fWVlZbNiwgYCAALp27Wo4XNQzzZs356GHHrrppXnz5nrHNG3aFGtra3Jzc/XaAZo1a4atra1h8wNLgl8hhBBCCCGEEKIBSU9Pp6ioCGtra0pLSykoKNDbm7dKcXEx+fn5NULaq1evAmBra1sjTL5w4UKdwS+avThrC5OFEEIIIYS+hx56iICAAEaOHKnXfqWwkK9jD7HzpwN67Q+iK4WFrPlqF1NXfsr10lLDbh599FHWrl3Lv/71L8Oue8LMzAx7e3vD5lqZmprSqVMn3n33XX788Ud27tzJzJkzef755zEzMzMcLuqpJk2aYGpqipmZWZ0XU1PTGvuDGxkZ0apVK+37GTR7Bp86dQoLC4t6Vb5bgl8hhBB3zNnl7vfjEEIIIYQQ9056ejqbNm3imWeeoWPHjjWCWSGEEEII8eDo0KEDwcHBdOjQQa/9THYW/9kTeVuliu+XC/lXWLrtS+ZvDDfswtzcHF9fX7755htefPFFw+57xszMjIcfftiwWU+LFi2YMWMGCQkJnDp1io8//pgnn3zScJho5IyMjOjRoweXLl0iJiaGyspK0tLSiImJwcfHp14Fv00SjqfqfQ23hbUl7Z1a6zYJIYS4jxJzzlBcXv2NuUFffsD5Wdv1xtwvzi6unE09adhcrz28cDA7/vWB9rqFaVM8WndEpVLpjVu2bJne9ZuZOnWq3vVz5/O4fFW/9I08/wohROORmHwaD7dHDZvFPVLX/KZn5tT6/As0mOfg9PR0Vq1axaOPPkpQUBCmpqaUlJQQGhpK+/bt8fX1xcTEBICMjAzCwsL417/+hYuLi15AnJSUxK5duxg/fjytWrXSrvrduHEjpaWlvPLKK6xdu5YXXngBT09P7Tl/++03du3axRtvvIGDg4P2nIWFhSiVyluuAr506RLW1taYmpoadjUaly9fRqFQ1KsPlv4K+fn5mJubY25uXmPVeWNy9epVTE1NsbCwaNTzUFhYiLGxMc2aNWu081BUVMSNGzdQKBSN+gs9SqUSlUqFpaVlo56H4uJiysrKaN68eaOdh9LSUoqLi2nevHmNVXv1UUFBAV9++SUff/yxXru1QkFA7+d5b8Rreu1VKioqKC0txcLC4m/9XaisrCTtfDaLt23hu4Sjht00a9aMvn37smDBgnu2n29dcnJy+Pjjj4mMjDTswtbWlpEjRxIUFFRjL+WGprKykitXrmBjY6N9bd4YVVZWkpGRgYeHBwqFwrD7liorKzl9+jSrV6+mpKQEY2NjXn75Zfr162c49IGSnpkDoH2/K8GvEEI84CT4/XtJ8CuEEOKvlpqeha21JS3t9PeiEnfv4pUC8q8W4dK+jWFXgwh+v/32W77++mvt6xJfX1/8/PwwNjbWC31Hjx6t94HPhg0bKCsr47XXXtOWscvIyGDLli0EBQXV2B84IyOD8PBwAgIC6NSpk/aDxI0bN2JjY4OPjw/h4eE88sgj9OvXT3vO3377jf/973+MGjVKr0y0SqWisrLylsFvamoqDg4ONG/evNGGO5cuXdIGv411DtAE4BYWFo0+8MzPz8fMzKxRB55oAnAjI6NGHXpeu3aNGzduNPrAs6ioSBv8NoSw705dv36d0tJSrKysGu08lJSUcP36daytrRvMHJw4cYIZM2bwv//9T6+9bSsHpg8Zxqi+NYOniooKSkpKaNas2d/2t6FCpSI+JZn/W7OClD/+MOzGysqKwYMH88knn9zT/Xzrcv36dSIjIwkKCtK2WVlZ8corrzB16lTc3Nz0xjdUKpWKy5cvY2tr26i/RFlZWcnJkyfp1KnTHQW/9dWdB7/KbFIOHyLiqyiu9FnCiv72oMxgV+gKthzORokCp+eCWRjshe0t/tbmJ4SxaHUMSQXlYG5D7wlLeLvX7f0QcuPCWB5adawjvYNn8nbv26vhfkuqAhLCV/Dp/mTyS0yx9RzIR1P86WB41wpieCcwlKLAz9TzkBPF5Amb6Dg7gim3s+93ThTTZ2cTsDwY19/DmLYinnLAaehHfPii+rHk7glha5tpTOmq/k+au2cW07OG8p8JHhjeHSFEwybB799Lgl8hhBB/teKSUjJzLqK8XmzYJe6SopkFTq1bYmHe1LCrQQS/dcnIyGDlypX06tVLGwTr+u677zhx4gRjx47F2toagOjoaE6cOMGYMWO0bVWuXr3Kp59+St++ffH09MTY2JirV6+yfPly+vTpw1NPPcWXX35JaWkpI0eO1K5O/eKLLygpKdFr+zNOnDiBk5MTVlZWjTbkunjxIpaWlhL8SvALmuDX1NQUhULRqOehoKAAY2PjRh38FhYWAkjwW1RERUVFg1nleack+FUHv0qlEhsbmwYzBxUVFfzwww+MGTOG7Oxsvb4uzh34ZMKbPP14F732iooKiouL/7a/j2Xl5fz46zEmLV/C+UuXDLtp0aIFwcHBNVYu/9UuXbrEqlWrCA0N5dFHH2XixIkMGTLEcFiDplKpuHTpEnZ2do0++D1x4gQdOnRo1MHvbf81SNg0h3Wn87iSXV7d+PtRkjoGsyJsPWHz/LD831I+PaDUPaym1E1MWhCPbdBCtm9YT9gcPxxUtzgGACUJoW8S9MmvWPrNInTDZ6wIakfSSf0/greiTNrEO4FhJBh2AOTFE6Pqy8LQ9WxfOQ73s1uZtSPVcBQpX20lybDxthUQvW4TZkOH4qlIZcvyAoatXEvYmiDMQiPV96sghjVnfBijCX0BHF4KwudoKFtq3h0hhNCXvZPhLq44u7jiHLiTTJ2uI4s07S6uLIjT6ahyk2OJW6w91nlRzTIuQgghhBDi73f16lXCwsLqDH0BevTowbVr1zhw4AAVFRVkZGTwww8/4O3tjaWlOvzWZW1tTffu3fnmm2+4ePEiN27c4KuvvqJZs2Y89thjGBsb8+yzz5KWlsaxY8eoqKjgt99+4/jx4zz99NON+sMmIYQQQog7YWJiwjPPPMO8efO01VSqJGekM39jGOk55/Xa/07KkhL2xB4keMmiWkNfBwcHZsyY8beHvmheu44fP55z587x448/NrrQVwhDt7/iF4BElvuHcKZqpasK0L6nzGPXjDeJ6aXpq0PunlkE7fFgxbqh6G9XfgvnIgmeEo3r7CVM6Vqd1KelZ9OhvaPe0JvJ3TOLoPD2fBgZjKdhp97jgYTVAcxlJnsneFQ35kQx+eNUHMziye19Byt+c6KYPDmdgE2T8TZPZvWgaFw3TKO3cTwfjziB346hFC1dSv6w2fgZ/Bgyd04n+MII/fsjhGjw/tSK3+ydDPc5y6TUGfQw6DqyyJWV7faxeUjN0odqR1ngspaOMeEMcTQYr3feLLYF9uFM8EnWjZIVv7dDVvwKIYTQJaWe/zoNvdRzbQzLP+vq168ffn5+mJiYkJGRwapVq7Srxvr168dLL72ktw9wu3bt8PX11Qa3Gzdu5OjRo1RUVGBjY8Nbb71Fq1attCtKfvvtN9avX09JSQkAo0aNolu3bne8r5is+JUVv1Vkxa+arPhVkxW/suK3iqz4VZMVvw1zxW+VzMxMFi9ezIoVK/TaTYyNedbdg9VTZ/CwZr/av2vF74X8K6zZvYslW7807AKgbdu2zJ49mzFjxhh2/S3Ky8vJz8/Hzs7ujl+H1ney4ldNVvz+yRW/tdL9m6rMJjMP7G4xmQ6ez9G5IJKPQ6JIUb9mqaYqIGHdHAYPCsDXP4DBM8NIuKzuSouLIbO9H0N1Ql+g9tC3MJl1c8YxwD8AX/+RBC+NIVdVFfpmADHM9Q9g+TGD43QfjyqPzHT0fzlUeexaEUXH1wbSubbnk6x9zH1NfZuTN6VS2zpm5clk0twf50lzADcGjjdly7Q3CZqyFdPxfrinRhLVZmSN0BfAqYsHiqPJpBh2CCGExpHNs3HbWDP0JXsnK1PmsbDO0BeI+4l1Y8YxRPNntcfwefDtUTKBzNgomD9Mc942DAkOZN1PsupXCCGEuBPK68US+v5FWtrZNLoS2v369WP16tWEhobWuAwYMED74Ve7du1YvHixXl/Vh0Lm5uZMmTKFV155Re+DolGjRmnL5oWEhNC6dWu9DxWfeOIJli9frj2nt7d3o/2wTQghhBDiXnBycmLcuHH4+fnptVeoVBxJPsGc8P9SUKT/Zca/0pnsLCZ9+kmtoa+ZmRk+Pj7s3bv3voW+Qoia7i74raLKZtfHIUQ7jmB875sHv7Tuw0cLR9Dh7Camv6YbkJaTtG4Wc+MceSv0C/Zu+YyJreKZOzeSTODKpTzo6IiD4flqY9aSvsFL2B0Zwd51I7E7GMquE+DQfyFhge0AHz6MvMnqXJWShNA5rMv34e1BLtrm3G9WstE2iDGetW9Kfuh3BeNDvyA0sD1pOzcRk2c4AnIvZ4O9vXafXofnJxMa+hlhoUt4u/d1IjbBqFfbGRylYWNP28I8rqi/TC2EEAayyEwJpOO5QG1J5uHbstRdmWehH3xRVarZZTFHDI7OPHeSHu10vkzj2Aa32LNkAVkZR3FrqxMaOznTI0VzbiGEEEIIIYQQQgghxD3h6urK3Llz8fDQr/x5vbSEr2MPMnXlMi5fLdDru9dKysqITjjK8Hlz+O5ozf3izM3N6devHxEREbi5uRl2CyHuo7sPfpWprJs2nY0mQ1nxnh8Ota2ENaDo6Md7q78gbKYPZbvnMG1nNpBK7PcFeA4bgXcLUzC3p7d/Xxyyj5KQA5YKBWRdJNfwZLUxNSM3LpR3JrzJ8ElhJAHlNate1U6VR3TIdOYmefBeSDCemoRWeSyU6TsdeW+Clza0NdTzeW8czE1x8vSiA9nk1vK398qlPDq0VpdiMJT7/VYuvOyP7YEVBAe/yfDA6SyP0zmJfUvakseFfN2jhBCiSjZnYsOZlTGOs6knOZsajtv7s9mWrQ51j7wfRceYk5xNPcmP808yXPbpFUIIIYQQQgghhBDigdOlSxfeeecdLC3VW5NUuV5aStThWKauXM7Fgr8mKLhYUMDiiM0Mmv0OJzMyDLtp3rw5AQEBbNiwAXv7urf9FELcH3cX/KpSWTdlDoddZ7J5rj8d6kpEa2NsikP3IN4eYk9mXKI20DWz0N+4HMwwM4YOnZ6ElP9xWF2q+qbStsxiblx7xiz9jM1bZtLXcECdCohe8CZrSvwIXR2Md4vqnpNxMeQXxjB3RAC+/m+y7gykhb+J74yoOsJoJcpaKi5YKhSk5Vw0bAZlPBuPeTHKM4Nda8oZtfwzNi/zI3djDGlVY/Iucg57WtnqHyqEENW6sXB4N+2/fcYc5Uym5qpOGWcnbz96pGRR1SWEEEIIIYQQQgghhHgwNG3alH/+85/MnTvXsIuSsjK+PXqE8UsXcyrzD8PuO1ZZWcnxs2m8uXwJi778wrAbAFtbW4KCgli9ejXW1taG3UKIB8BdBb/KA5Hswo8pw1xAqURZqESpBFByIGQkw0OTKTM4JvdAGBsPZpBbqESZHU/UT3koXF1wwAXP5xTEhoURe7kcSvI4EBlNbueePGUPZt2HMqFzBuumzWK15vjMlBhW70k2uAW4UlgAD9njYAr5h+M5pNNn95C9OpQ13F8YIDWKdcc8GD/eB7uqx1NYDoDna+vZvqHq8hGj2kOHYR+xfXbf2ys/rdG2jQvk5Rns/1tOwoYYOgb6oM50FZiZAsVKihSm1SuMC/I4Z2WPnbnusUIIUcWRjt6GbWpObV0Nm2pwauvKkYzs6obsLJK9nWkDtGnXjeRzOqWdM89ypPNN9gsWQgghhBBCCCGEEELcMVtbW8aOHcvKlSuxsLDQ6yspK2P/sZ8Z+0kIO3+K0eu7E7lXLjNvYzj935lB1JFYw24AnJ2dWb16NZ9++mmN+yOEeHDcVfB78vdEuBzFO6+NZnDVZUOi4TA9zW3NSAmbTdBroxk8JZSTziNYOMQFMMUz+COmuKbyafBIfIdNZ4uyL0ve66MJVu3xm/cZ7z2vIHb1LIJeG03wwiguWNgY3gSe/kF4nlzB4KGj+bTQkZ46fWbuPvjZx7PotQBWJ+l0ALmnTqAkkeUTdB7PvGj1il6FAoVV1cUGM2PA3AaFlan+SW5B4epGh6QT/Kq7T2/qVnY9NJSBrQHcGDimgE/HvMnwdw/hGeSjDZYzjyei7OZGZ51DhRCiWht69INZmzUlnLN3snJdID7dge7PMGbdWrZpct0jm2dDv244AUcWubIg7uZjnLz94P0tmn2Bs9gWGs6YZ6pWFgshhBBCCCGEEEIIIe41a2trhg0bxvz58zE3r7kiLO18NrNC1/DeurWknPvzq3/zr10jdE8kz745nk8iNnOplr2DLSws6NevH5GRkQQEBBh2CyEeME0Sjqfe0G1oYW1Je6fWuk3inioget44DnRfy79fqBla10mVyrqgUCw/WEJAe8NOIURDlphzhuLyUu31QV9+wPlZ2/XG6DqyyJXh61CXfY4J15Z3Jnsnw31mq8PbMeGcfVsd3B5Z5ErMMyd5tzsQtxjnUeHq8TpjADK3BfLs++pQucf8fWwe0gZnF1fOpp7UjmkIHl44mB3/+kB73cK0KR6tO6JS6W8Wv2zZMr3rNzN16lS96+fO53H5qv5+APL8+9dJ2zmd6ZuywdGPDz8ZgXvN90lCCPG3Skw+jYfbo4bN4h6pa37TM3Nqff4F5Dn4AXHixAmcnJywsrKiSZMmht2NwsWLF7G0tMTc3LzRzgHA5cuXsbCwwMLColHPQ35+PqampigUikY9DwUFBRgbG6NQKDAyuqs1LPVWYaG6dKGlpWWjnQOAoqIiKioqaN68OcbGxobdjcb169cpLS3Fysqq0c5DSUkJSqUSGxubRjMH165dY/v27cyYMYMrV64YdgNg27w5Lz3dk+CXB/Bkx5qvh6tUqFT8fu4Plu/Yyr6Eo1zW/I2pzUMPPcTo0aN5//33a+w3/KAoLy8nPz8fOzs7TExMDLsbBZVKxaVLl7Czs8PU9M8tVmxIKisrOXHiBB06dECh+DN709Zv6ZnqPXKr3u823lcK940NfceMoGzrVhL06z3fVO43YcQ8HcRACX2FELfQ4+2TnE09ydlUndAXwPFVNqdq+nQC3R5va0JfgO4zNMfqjwFwGhKu7ds8RMo8i/rDrtdMdkd+xiizeFLUr4OEEEIIIYQQQggh6o3mzZszfPhwNm7cSMeOHQ27QbN6d1P0t/xz6iSenjCWd/+7hiVbv2TL/n3sif2JTyI28+ZnS3nurYn0njKBLfu/rzP0NTMz45lnnmHv3r0sXLjwgQ19hRA1SfB7P7T2Y8m6YDz/xBcOHPovZHOwG2aGHUIIIRq2klQ2zhnHAP8AfAeNZvqmVM0+8Yks9w/A1+AyeU+e4RlqUuURu24ew4epjxkwaQUHGnAgamtvT+7BSJK6TuLlWr5AlbBaZw4HjSZ4aQy5KiB1E4P93yQiXX987p5Z+L62iRT9ReBqqjx2vTuO5Trf7lKeiWLRpJH4+o/kne/yACUJK8cx/XZ+VkIIIYQQQgghhBBA06ZN6devH9u2bePFF1807NYqLS/n+Nk0Vuzczgfh63hj8UKGz/uADz9fT/jeKBJPp1JSVmZ4mFbLli2ZOnUqO3bswNPT07BbCPGAk+BXCCGEeJAVKrHz/YhtO75g8/95kbszhC2pAB6M2bCe7ZrL5tl9sKUdPp72hmfQp0xk9YQ3+ThBwcuzlrA9dCHjnZNJuuPgN5voedOZ+92DGmIqSVgdwoE2QXw4woU6v3PVfihLNqxn+/IgOpwMZfqmVHDxoq9VHvsSMnQG5nH4YAaK3l50rqWaVP6BcNaZDWVU1be7cqKYMysK5Svz2L1jLQEX4klCgeeIoZhtDCe65tY5QggBmq0YnBept1jQk72T4S6BbMs27FBvy+AcuJNMw44qcYtxdnFVX/TOncW2QE17HecWQgghhBBC3H9GRkZ4eHiwfft2vvzyS5ydnQ2H3DFLS0teffVVoqOjWbhwIS1btjQcIoSoByT4FUIIccca2v6+DyR7D/y622NmbIptdy+8UKLUbE+osFJoLmacPLCP/F4D8bvFFoWZ320iSuXDh0unEeDuiMK+HX2nzMLvIcORtyuPU8eyuVL3F0Xvs1QOf5/Ixmkj8fUPYPkxw34NY1NsrRQoHL0Z1b8d+SdSycUF7+cU5CacILdqXEEyCWcU9O3uon88AHnEfJdI7xd7YqtpSYjcRIrnSN5+oR1mxgrch/alM4BNT/yeTiTqpwc1MBdC3DeacDaGQIMOTTj7/lncvA26sncy3MWVWRmu9DDo0sreyfBRaLZ92MfClEAWxKm7jizqw1f99qm3dNjoyqz3bxIeCyGEEEIIIe47S0tL/P392bhxIyNHjsTc3NxwyG1TKBT06dOHbdu2sWPHDjw8PAyHCCHqEQl+hRBCiHoiPy6eeHNvnupk0FFwiKiDjowa5HWLLQEyiN2fTYf+/vrbDRi3o0Nb9T+ryxIH4DtsOov2ZGhKS4MyZSvvBFb1hZFEIsv9Q4gG0sLfxHdGVHVAqpGwOgDfGVuJ3jSHwYMC8B02i40ptZVBVpecjtasMktYHYDvtFBWzxt9k/NGErt7HgP8AxgwYysplxNZrTlXUEis5hgPpkRGsFdzmdLV4ES30LmHD4ozhzisWRGt/CWeJCsfvDsbjgQKk0k644G7qyloSkLP/R6IW8FgTSnp5SdNNT8jU5509yAtKVk7v0IIAUD3GZxNPcm7zxh2tGFI+EnOhg+jxo5ejq+yOfUkm4fX/W3/zNgomD9MEwy3YUhwIOt+OgocJWZdIJOGtFEP7D6MhURxRFb9CiGEEEII8UBr0qQJnTp1Yu3atRw4cIDXX3+drl27olDUWe9My9TUFFdXVz755BPS0tKIjo6mX79+hsOEEPWQBL9CCCHEAy53zyx8/QMYvjKbvrNG4m3w+j1zfxRJ7n701YS3dcvnQg50bFNHOeicfcyZtYkLfeaxfUcEm+f05MLGWayKKweS2TA7ErMRK9Qh6pYg3PFgSuRM+gIdAj9j72I/HAzPCXAmkQv/mMb2rWtZ0h8iZocRWwIUxLBodjwd3/mCvZERrPDJZvm/I6tXmaWnYxe0vu7zpidywX0W21aOoEN6JNNnxuM+P4ztM324FhdGVKrhAbehIJ6tezJw6u6hvs0OXvS1yiDhRAGg5NDhRBTPealX7Rq6XECmcUscrNRXHfoPpS/gPW19rcGz4qGWkFNQI9QWQoi/QlbGUdzaasJdACdneqRkkZmdRbK3M9U9bXDqfJQzsuRXCCGEEEKIesHMzIxu3boRHh7OL7/8wvnz54mOjubf//4306dPZ+DAgbz00kuMGzeODz/8kPXr15OcnExycjLTp0+nVatWhqcUQtRjEvwKIYQQDziH/gvZu2k9Ye95kDRvHIviynV6U4nek427t4e2vHDdFCis4Fxe7eWFc5MOkaLwY0z/diiMwbazHwO7wYFjJwBHXLuakrBuIcv3JJNbYnj0TXTty6udbcDYhs69e9JBlc2FfMiNiyGhJJV1k9SrYYM3ZUB2XnUQ2rEnvR31T6WnvRdPtzfFzNEL7/ag6OWDt40piu5e9NQpiX1bzmwiyD8A38ClJD0azIcDNDds7IJ3bwVJcYkoS5L5+ZiCvj1qK/MM5OeR296eqrdLuXu2Eg3ELh2tXiVtWGra3p4OOXlc0WkSQgghhBBCCCGEuBtWVlb06dOHWbNm8cknn7Bz506ioqJYs2YNc+bMISgoiEcffdTwMCFEAyHBrxBCCFEfKBQ4dPZnYK+qIFYjPZnDhe3wfNxGd3Qd2tPZHVL2x5OrMuzTUChqlos2NgNs6D0zjLBZPTH9eQVBgSEcKDAcWAdzBerix7Ww8mOJTinmvZHBeBqOuU0OtrczB3VoP5QlG9azfUsEYTN9cDCu7urc3QfFsUQOHTxErJUP3nXkvlgqUKTncUFz1aH/PN57Gnh6GrtrWfFLXh5pre2x02kSQggh7lR4eDgTJkwgODiYkJAQCgsL9fozMjKYMWMGwcHBBAcHc+TIEVSqul4QqG3cuJGJEycSHBzMv//9bwoKCrhx44a2/7fffmPKlCnac8bGxlJRUaF3DiGEEEIIIYSoDyorK/n999+173EmTJjAt99+azjsgSfBrxBCPOBMjPT/VD/Wsi3/SfhGr03cG/9J+IbHWurXSzac/79bblIMSdlKUJWTnxLJroPg6VqdPOYeP0pu6264t9Y9KoONwSOZ/p3hyl5TvIcF0Tl9E+NmhXEgPQ9lYTYp34ex6zg4uHvRIWcrq/dkoFRBfkoUu47a4Nddc3vGpji4+zFh0kA6lyRy8g8AW1q1BmXhTVLgo1FEpZeDqoDYyCjSWnjg3hocXD1wKoxi3Z4MylRAQSoR3yUbHv33MDbF1kqBwtywA3Dxoq9VPGvC4usu8wzg4Iir6iK52s/ZTfF83gfF4TDWxKnnR5mdR76mV3npIrS2qb2MtRBC3GNt2nUj+VxWdUPmWY50boOTYxvcYs9S3ZNFZko3OjpVDxUPvs8//5xLly4REhJCaGgo9vb2bN26lfJydZWQjIwMVq1axaBBg1i9ejXvvPMO3377LadPn6aystLwdKAJfS9cuMCCBQsIDQ3F0dGR7du3U1ZWBsAff/zBl19+ydChQ1m1ahUTJ07kq6++4vfff79loCyEEEIIIYQQD5IbN25w+fJlNm7cyIsvvsiaNWt46623+P7770lMTDQc/kBrknA8tfrrukALa0vaO+l9eiyEEOI+Ss/PJefaZe31cwUX+E/CN5y6eE5vnLh7j7VsyxueL9HWpnpvk9bNW9De1qHGB5jLli3Tu34zU6dO1bt+7nwel6/q1yGu6/lXmRDGtJX7yCwErBzp/epkJvZvh3qb33JiF4/kY4uZ7J3koXNUBhuDZ5Pkv4QlL9ayn29ePKtXhrHveAFlgKKtB2Omz6RvW1Ae38r8pVEkFZSDlQt9x0xiSi97IJl1r81jVyFgboP7S9N4f4QLCiD3u3mMC02mrHMQYQv66AWZCasDmHvGh4GtktkVl4eZozfj35tMX81DzU8IY/7KfaQUgpmNGz7BwUzpbq8+Ln0EYXXs76vfn8euGW8S0+szVvS3BxJZ7h8Csw1W2NbhVrcFkBI+mul7YGDIesbUteJXcz/OvPoFb3evXuOc+f0K5ofFklkCirZDWbjcnw6UE7t0JBEdq+6zEKIxSUw+jYfbLUqrxS3G+adnOPt2N4OOLLYFzob54QwxLIefvZPh78PC8FdxMryevZPhPmeZlDqDHmSxLbAPZ4JP8m53OLLIlZXt9rF5SBv17YY682PVOeqhuuY3PTOn1udfoNbn4Pri6tWrrFy5kkGDBuHi4kKTJk1IT0/nyy+/ZOzYsbRs2ZLo6Giys7MZOXIkZmbq2h4bNmzAzs6Ofv36YWJiUuOca9eu5ZVXXsHFxQUjIyMyMjKIiIjg9ddfx97enh9++IHjx48TFBSEjY0NTZo04YsvvqCkpISRI0dibl7bt6lu7sSJEzg5OWFlZUWTJk0MuxuFixcvYmlpibm5eaOdA4DLly9jYWGBhYVFo56H/Px8TE1NUSgUjXoeCgoKMDY2RqFQYHSfv5h7v1RVcbC0tGy0cwBQVFRERUUFzZs3x9hYp0xTI3P9+nVKS0uxsrJqtPNQUlKCUqnExsam0c4BQGlpKdeuXcPGxqbG67nGpLy8nPz8fOzs7BrtPKhUKi5duoSdnR2mpnXW3WvwKisrOXHiBB06dEChUH96ertUKhXffPMNaWlpjB8/HnNzc1QqFXv37uX06dNMmDDhjt7j/B3SM3MAtO93JfgVQogHnLKshKTcNO11CX7/OrUFv+4OHVCYqZ/odf1dwW99dzuhakOSvz+E4Qe92PyBz833XC6I4Z0xifhtmIb3n3sdKoRoAOoKJvXc6+AXyNwWyLPvHwWgx3xN0AvAURa4BLIOgEA2p86gR/VZ65265rehBr+1SU9PJywsjBEjRmjDYEMbNmygrKyM1157TRsG30xGRgbh4eEEBATg4uLC/v37Jfj9C0jwqybBr5oEv2oS/ErwW0WCXzUJfiX4rSLBr5oEvxL8Vrmb4Le8vJzPP/8cExMTAgMDQbMK+MyZM2zbto2JEydiY3MX28z9hST4FUKIeijz6kUyr6rL9r7/fRgDXL15s8dAw2HiLn12ZBe7T8Yy/4UgAJys7XGybgmaF1C6JPi9PY0t+EWVx67Zc8j0X8IUz7peYCpJWDmdiI4f1b4iWwjR4NUVTIp7o675bSzBb0lJCWvWrEGhUBAYGFjrBz9JSUls2rSJ0aNHa1f03kxJSQmhoaGYm5vz+uuv07RpU/744w/WrFlD//798fLyIjs7mzVr1vDKK6/g6el5Rx+6SfArwW8VCX7VJPhVk+BXgt8qEvyqSfArwW8VCX7VJPiV4LfK3QS/RUVFrF27Fjc3N/r16wc6we/nn3/OmDFjaN++veFhDwTD4LfxvlIQQoh6xMm6JU7W6oDo1MVzEvr+Rd7sMVC7klo39BXithnbM3DB2puEvgAKPCetldBXCCHEPRceHs60adPIyMjgmWeeqfHBV0ZGBjNmzGD16tU4Ozvj7Ox8ywBh48aNTJ8+nbNnz9KrVy/tOR955BHGjx/Pnj17mDRpEkuWLGHkyJF4eXnVuF0hhBBCCCGEEH8PWfErhBD1iLKshEeXjuT8rO2GXeIeeXjhYE5P+wKFmX55QlnxK4QQ4l6pa0WquDfqmt/GsuIXTann1atXM3jwYP7xj3/UuhJmw4YN5OXl8cYbb2BtbW3YXUNGRgZr1qxhwIABeHp68r///Y+DBw8yYcIEWrVqRVFREcuXL6dly5a8/vrreqWeCwsLUSqV3Lih9/FDDZcuXaKyshI0364XQgghhBBCiD+jqKiIdu3a1foeqEqTJk2wsLDQK93ckFb8SvArhBD1zMMLB0vw+xeqa34l+BVCCHGv1BVMinujrvltCMHvt99+y9dff619XeLr64ufn1+tH2p8/vnnlJeX8/rrr9da7i0jI4OwsDD+9a9/3Va5ZzSrf0tLS3nllVdYu3YtL7zwgl5Z599++41du3bxxhtv4ODgoD2nSqWisrLylmHuxYsXMTc3p2nTpoZdjUZhYSFNmzZt1HMAcO3aNUxNTWnatGmjLnFcVFSEsbFxoy/9rVQqMTIyatTzUFxczI0bNzA3N7+tv9cNVUlJCSqVCgsLi0Y9D6WlpZSXl9OsWbNGOw9lZWWUlpbSrFmzWl8HNRYVFRVcv34dhULRqOdBpVJRVFSEQqFotJVnKisrKSwsxNLSstHOAZqg9sqVK9jZ2d309XSTJk0wMjLS+38je/wKIYS4b+oKJsW9Udf8SvArhBDiXqkrmBT3Rl3z2xCC39pkZGSwfv16Ro4cyaOPPqoNRXSD3y+//JKysjJee+01zMzMtMfVFfxmZGQQHh5OQEAAnTp10vbdafB7uy5cuICNjc1NP6Rp6GSPXzXZ41dN9vhVkz1+ZY/fKrLHr5rs8St7/FaRPX7VZI9f2eO3yo0bN7hw4QItWrT40/OgUqn45ptvSEtLY/z48Zibm6NSqdi7dy+nT59mwoQJelWNHiSGwW/jfaUghBBCCCGEEELUcw4ODtja2rJ7926KitRv9H/99VeOHz+u3ZP3ySef5LfffuPYsWOoVCpKSkrYvXs3bdq0qXWfXwcHB1q0aMHXX3/NtWvXAEhKSuLEiRN4e3vTokULunfvzt69e7l48aJ2hcFXX32Fg4MDdnZ2Nc4phBBCCCGEEA8qIyMjevTowaVLl4iJiaGyspK0tDRiYmLw8fF5YEPf2sg7MSGEEEIIIYQQop4yNzdnwoQJmJqaMmPGDIKDgwkPD2fs2LF06tSJJk2a4O7uzpgxY9i8eTMTJkxgypQpNG3alNdffx0zMzNKSkpYvnw5X331FeXl5Zibm/PGG29gbm7OO++8Q3BwMGFhYbz++ut06tQJY2Nj+vTpQ69evViwYAHjx49nxowZuLm5ERQUVK8+FBFCCCGEEEKIJk2a0KJFC0aNGsV3333H+PHj+fTTT3nhhRfw8PAwHP5Ak1LPQghRz9RViljcG3XNr5R6FkIIca/UVYpY3Bt1zW9DLfXckEipZyn1XEVKPatJqWc1KfUspZ6rSKlnNSn1LKWeq0ipZzUp9SylnqvcTann+kxKPQshhBBCCCHEfaRoZsHFKwWGzeIeuHilAEUzC8NmIYQQQgghhBCiUZAVv0IIUc/UtSJV3Bt1za+s+BVCCHGvFJeUkplzEeX1YsMucZcUzSxwat0SC/OaK0Zlxe+DT1b8yorfKrLiV01W/KrJil9Z8VtFVvyqyYpfWfFbRVb8qsmKX1nxW0VW/P7ZFb/KbFK+38rcSSOZvCdP3VaSysY54xjgH4DvoNFM35SK0vA4PYks9w/At8ZlFrvU9+u+Up6JYtGU0er7NGg0wTszDIfUSZmqf+z0LamUGQ4CQEnC6nHqOVTlETVvHMODxzF8UhgJVZOnTGT5vChytYcksnzMnAdijoQQQgghhBBCCCGEEEIIIYQQD57bXvGbEDqaCNWTlH0fC4GfsaK/PeQlEnXWkT6etigTwpgUEo9PyHrGuBgeXU1ZqE43z303j+lx3VjyQR/aAqYKBWZ/8ZdzlEmbmP9pGQPDg/A07CyIYe6YUIqGfMSMFx1pfi2ZDQkKJgxwMxxZQ+538xgXmorTS+N4q/+TmOVE8ulWG2Ys8MPBcHDqJoZ/DO+HjaDtgRAm5w0lbFg70ra9yafm77Oivz0pG+aR9MxsAtpXH5b//TyGx/Vk82wfbHXPJ4RodOpakap2lAUugawDoBsLY8IZ4qjuObLIleHqjhp9Wtk7Ge4zmyMA3vP4MfxVnKr64hbjPCpc/e8x4Zx9u1v1cQ1IXfMrK36FEELcK6npWdhaW9LSzsawS9yli1cKyL9ahEv7NoZdsuK3HpAVv7Lit4qs+FWTFb9qsuJXVvxWkRW/arLiV1b8VpEVv2qy4ldW/FaRFb9/csWvZ/B6lkzoSUfdRnsP/LrbY2Zsim13L7xQotR/H12DwkqBwkqBrTlgbIqt5vpfHfoCXPvjBEkF5YbNamdTSVB58fJLLjhYKVA4et1W6EtJPBvXJdMhcAkrxnjTwV6Bk/sIPhr7uOFIABJ+iMKyvw+djeFauf76aDMzID2SjSUDGagT+gLY9upL76RoYmTVrxCiTllsCwwkef4+zqae5OxGV2a9v5NMTV9mSjcWxpxU96XWEvpylAU+UbyiGbO582xmbctSd2XvZPgo2Jx6krOp+1iYEsiCOMPjhRBCCHE7lNeLJfT9i7S0s5ES2vWYhYVFow40AMzNzTE2Nm7UIR9A06ZNMTExafTzYGZm1qg+tKxL06ZNMTU1bdS/D1W/C415DgBMTU0xMzNr9PNgYmLS6OfB2Ni40X9JCp15aOyvn4yMjBr9l8WaNGkir6VlHrTu2aPPj4sn3tybpzoZ9tweZdIm3gkcqS6VPGw6i/ZrykkfC8XXfxbLQ0MYPEhTEvpyPMs1ZZUHzNjKupAAfFcnas+VnxDG9NfUZaQHz9xKUiHk7plFUHgGEMNc/wCWH6u+bQBce+LXIp5PPwgjVnPTunTP6fvaHFYnFABQduwQB1Q+BLxkrzde0b5dzdW+pJJ0VIFnF3Xa4tBrBL1/XUrQhDf5+BdvxvQyI3pLFn4j3DAzPNTcDXf3DJJO3ryYthCiMcvmTGwgk4ZoVrh0H8ZCojiSXdXvilONsFdH3E+sGzNOGwj3GD4Pvj1KJpAZGwXzh9EDgDYMCQ5k3U9H9Y8XQgghhBDiLlhZWTX6kKt58+aYmdX4RKDRsbS0lHkAFAoFTZs2bdQfZKP5UkhjD3jMzc0bfaiB5ksAzZo1a/Qf6JuZmTXqFfBovgTQ2OcAzZcAGnslADQBeGOvBGBkZNSoqwDosra2bvTzcNd/EXL3zMLXP4DhK7PpO2sk3grDEbfH1N6HCSu/YG9kBJtfs+HAmiiStL0ZnHloBNt3LGRg6zx2LVzKoTZBhG2JYNu0Nlw4qXOi1E1MCi0nYEUEe3es5y2nfbyzLh67/gsJC2wH+PBhZARTuuocgzpYnRAykz7E8HFwAEEhMeRqqnqWJYUxaUE8bcevZfeOLwgb05LYBfOIOAdXLuVBR0ecbuf3qKSAC4WOOFR9uV/hwqiQzwhb/RlhIUNpm/QFh7vVNYcKHOwh8/JFww4hhFDLziLZsI2jnMlEEwqHM9zFFWcXV4ZXreTVkXnuJD3a6STDjm1wiz1LFpCVcRS3tjolE52c6ZGSpVlNLIQQQgghhBBCCCGEEEKI++2ug1+H/gvZu2k9Ye95kDRvHIvi6iilfAtmZnnErp5H0IRxBIYmg6qcMm1vO3ye1oQReb8Se0ZB31e8cTAHs9be9NHZZjIpJor8yzHMfS0A30Gj+Xi/EnLyuFI9pG4tPJiw+As2LxiB0+lQgpbHUwakxO0jv+tQxnS3wczYFIdeL/Ny62xif82jucIW0vO4YHiu2uTnkYsjrfQXB6uVJLPhQHvGe+axceabBAWPY/i8KNJKqoe0at2O3Ev5ukcJIUQ1x2684h1OTFUJ5uyjfBVb1dmNd1Oryzy7vd9HSjULIYQQQgghhBBCCCGEEA3IXQe/ACgUOHT2Z2AvOHDshGHvbchg48wQYp1HsnbFWnbP9jEcUE1VRhkKLHWrP1Xq/BugazDbIyPYW3VZ7FdL2eW62Xb2470gLziYWL3q2FyBYcEpMzNQPOqCkyqWAwm3UYJZocCObC7UUko6bc8uzAb5weFNHPjHNMJC1/J+m0gijlUH6RdyMnB4yFbvOCGEqNaGIfPnkTxKvarX+X14ZUw3OjoZjuvGyPndSD5Xc9WvEEIIIYQQQgghhBBCCCHqp7sKfnOTYkjKVoKqnPyUSHYdBE9XF0DJgZCRDA9N1lm1ezP55F8GhxYtMaOA2MPxhgOqtX4czxZ5fB0ZS25JOcr0KCIOVHd3dveGY1tZF6fZgzcnlogD6qTV7iF7QImysHq8VlIUi/Ykk1moRJmXStT+ZHB3oSPQ2dMHxeEw1sQVUKYqJ/fg13yd54KPuz209WPCi6ZEh7zDxzvVx+emJxKxJZZcw9uwcsTJKptc9V2rlhPFxkt+jHJRX1WYNwOgqLgMS/OquFlJbh44tWhZfZwQQhhyfJXNVSt7w9twZt0t9vXV4dTWlSMZ2g2B1aWjvZ1pA7RpZxAUZ57lSOc21MiUhRBCCCGEEEIIIYQQQghxX9xV8Nu8LJ3V747Gd9BIhi88RKtRC3m7d60b1N6CB0ODPfh15Wh8g0LJb+tlOEBHO16dNZSOSSsIGhbEtEgF3r2re826B7Ei0I2Ty8ep9x5eeAizh9WrZM3cffCzj2fRawGsrt5AWM1WgXL/UoJfG83g4HnsLPfmw8k+2AJmXYNZOsGNk2vGMWDQSMZtvc7L82bi1xrAFPcxS1gy6lHO7ZlH8GujCXo3lKQSG5ob3AS44N5NScJxnWCFAqLD0+nzmgdmgEMvfzrvm8Pw4HGsuxbEUHfNsJJkkpLa4e56J/MrhGiMjiwKJHn+MHoYdnCUL96HV7zVe/YeWeSqLvvc/RnGrFvLNs2fqCObZ0O/bjgBTt5+8P4WjgCQxbbQcMY8o1NnXwghhBBCCCGEEEIIIYQQ91WThOOpN3QbWlhb0t6ptW7TA05J9LzRLLefzd5gN8POB0/qJoZ/DO+HjaCzsWFn3fK/n8fwX/uyfYYXEv0K0bg9vHAw52dtN2wGTYg7fJ363z3m72PzEHW4S/ZOhvvM1gS3MGbjSd7tXn1MzDOa63GLcR4VrhkUztm3q8PdzG2BPPv+UTA8dwNT1/yqVCq968uWLdO7fjNTp07Vu37ufB6XrxbptdW/518hhBB3KjH5NB5ujxo2i3ukrvlNz8yp9fkXkOfg++z48eOEhYVx/fp1AEaMGEH37t0xNTXccKnhunbtGv/5z39IS0tDpVJhbW3N2LFjcXZ2xtj4T3x40IAcOXKEX375hX79+tG+fXuMjO5q7UK9cuHCBbZu3cqpU6dQqVR4enri5+eHg8Of2cis/vvpp5+Ijo7m0qVLKBQK/P396datG2ZmZoZDG5ySkhL27duHkZERPXv2xMbGBoCKigpiYmL44YcfKCgooEWLFvj5+eHl5YWJiYnhaeq9/Px8fvrpJ0xNTfHx8cHCwgKA06dPExUVxalTpwDo2LEjL7/8Mo899pjBGRqGlJQUjh07xhNPPEGXLl0MuwE4deoUBw8e5LHHHqNXr16G3fVeWVkZv/76KykpKfTr1w97e3tt3/nz54mKiuKXX37B2NgYV1dXBg8eTKtWrfTO0RAUFxfzyy+/cPr0aYYMGYJCoU4KiouLOXr0KDt37qSsrIyHHnoIPz8/evSouRykvlKpVJw+fZr169dTWFiIiYkJLi4uBAUF0by5egne9evXOXToEDt37gSgRYsWjBo1qkH9baioqOD48eOEh4dTWlqKiYkJXbp0ITAwkKZNm1JZWUlmZiarV6+moKAAIyMj2rZty8SJE7GysjI8Xb1VWlpKeHg4iYmJADRt2pTRo0fj7l61krJaZWUlp0+fZtOmTQQFBdG+fXvDIfVeemYOgPb9br181Zy0O4zYbCWolGQeDGPjMQV9PTV1kh90Lv681e0Qq7+pZaPfuigT2bi1nAkjJPQVQtxcj7c1ZZ5TT+oHs7oloFOrQ9+qY7TXu8/QjtENfQGchoTXfm4hhBBCCCHu0B9//MGWLVsYNGgQK1euZNKkSXzzzTfawKsxqAp9nZycCAkJITQ0lJdeeomtW7dy9uzZRjMPus6fP8/BgwcpKDDcK6vhS0tLIywsjDZt2vDvf/+bjz76CKVSSVxcXKOaj6SkJH755Rf69u3LihUrGDBgAL/88gvHjx9v8P8nSkpK2Lt3Lz/99BMlJSV6fb/88gspKSkMGDCA5cuX89xzz3Hs2DFOnjypN64hyM/PJzo6moMHD+r9zM+cOcP+/fvp0KEDn376KZ999hldunRh//792iC4IUlJSSEyMpJz584ZdmldvHiRX375hT/++MOwq0EoKyvjl19+YceOHRQV6X+J7+zZs2zbto2mTZuybNkyZs+eTfPmzfn2229RKpV6Y+u7qnB3165dlJVVb7BZXl7O77//ztGjRxk+fDiffvopffr04ccff+T06dN656ivqkLfnTt30r9/f0JDQ1mwYAGtWrUiLCyMa9euUVpaym+//caRI0eYOnUqy5Ytw8fHhx07dpCVpbN9XT1WFfru2LGD4OBgQkNDWbhwIU2aNCE8PJzi4mIyMzP5/PPP6dOnD6GhoSxduhQXFxdWrVpFYWFte6DWP6WlpWzYsIHS0lKWL1/OmjVrmDBhAps2bSIpybDUr/q1dmRkZI3n1IasXga/7gOC8HZUgLECp16T2Ry5nild68s3gRV4TljLiv7V30q6JYUHU9Z9pCktLYQQolEpSWXjnHEM8A/Ad9Bopm9KRfvWRVVAwro5DB4UgO+w6Szaf/tfKkrZMJrlCep95icvjqf6LcOdyU8I453Akfj6BzAgMISIM7W/wcrdMwtf/wDNZSTD52wlRamuiDHY/00i0msZ/9omUm7y2U7mzun4Lq3tMShJ2aSZn9WJJKwOwHdGFLmGw4QQ4kEStxhnF1fNZbG2WkeNvkXqKhy6MrcF6hxb8xxHFum2B2q3dxDifjp48CDt27fHw8MDU1NTunTpwhNPPEFcXFyj+XAmMzOTsrIyunbtSrNmzQC0/87KytL7cLcxKCsr43//+592FUtjUl5ezrFjx7C2tqZr165YW1vTqlUrOnfuzMWLF7l69arhIQ1SeXk5586do2XLlrRv3x4zMzOeeuop7O3t+eOPPxp0AJ6VlcX69es5ePAgJiYmepUPrly5wtmzZ3FycqJz586Ym5vj4eGBnZ0dZ8+ebVC/H6dPn+bzzz8nISFBu8oXTeiRm5uLmZkZnTp1wsLCgqZNm9KxY0cUCgXnz5+noqJC71z1VWlpKTExMYSFhXH58mXt84OhsrIyTp06xalTp+ocU59duXKFr776is2bN2NkZKS34r+oqIjU1FRu3LjBM888Q7NmzXjooYd47LHHUCqVXLhwQe9c9dnFixeJiIhg165d2tWtVUpKSsjJycHGxoYuXbpgYWHB448/Tvv27UlISGgQryNKS0vJysrC0tKSJ598EkD779LSUrKzs7l27RrHjx/niSee4LHHHqNZs2Z07dqVVq1aER8fb3jKeqm0tJT09HTatm1Lx44dATA3N6d79+5cvnyZ7OxsMjMzadq0KZ6enqBZCevp6YlKpbrpF0jqixs3bpCfn092dja9e/fG3NwcIyMjnJ2dcXFx4ddff9UbX1FRwYEDBygoKMDc3FyvryGrl8GvEEII0WgUKrHz/YhtO75g8/95kbszhC2p6i7lgVDmfmfDxLAItk9xIWFlCBG39Rouj7TfW+LUBsrSU6FTO+6uWFoesYfBb/5atm9Ywltd0tk4L5IUw2Fa3ry9YT3bQ2fzckUk05fGkO/iRV+rPPYlZOiMy+PwwQwUvb3q3h5BlUr0ngIG9vOq+RhSI5mzs4xXl0ewd4KHYW+dlEmbeCcwjATDDiGE+BscOefMj1XVNzbC8MCdZKLZtmEUmgoe+1iYEsiCOP1jdatznE09yY/zu9Fj/jDUBd6yyEzpxsKYqv5whjjqHy/E3620tJSrV6/SsmVLvTK+Xbp04fr165SUlHDjht7uVA2Sq6sr77zzDh07dmy0ZZ11RUdHU1xcjJubG5aW6nLsjUVZWRmFhYW0bdsWW1tbbXufPn0YO3YsjzzyiN540bBUVFRw8uRJHB0deeONN2qU9K36u6hQKLQfXltbW2Nvb8+NGzcazJdlSkpKSE9P55FHHmH06NF6JVpNTEzo2bMnQUFBdOrUSe+4hiYnJ4eLFy/y8ssvExAQUGuoq1KpSEpK4tSpU3Tp0oWWLVsaDqnXKisrycrK4vr16wQHB/P888/r9ZeXl1NaWoqdnZ22rLOpqSndunVj4sSJODs7642vryoqKrRfapg0aRLdu+uU8WskmjVrxj//+U+mTJlSI/hG87ty/fp1iouLeeihh7TtFhYWuLi4UFhYSGlpqd4x9ZFCoWDgwIEEBwfTtGlTw26aNm1Kz549mTVrVoMq66yrSZMmODg48OGHH9Za1lmXSqXi2LFj/Pzzz/j7+xt2N2gS/AohhBAPMnsP/LrbY2Zsim13L7xQotRUNjpzJhHau/CYFSi6e9GTbC5cMjyBvvwDSwmaMId1qReJmvcmgSviyYycz+SduoHrn2WP3yR1NQ6FlSO9e3tAoRL9Aky6zFBYKVDYuxDg7wPHUjmDC97PKchNOFG9IrcgmYQzCvp2r3s7h7KEaHY196NvZ8MeoEiJkvZ0+JPBxrU/TpBUUG7YLIQQf4seQ17FqeqKk7MmtIXM2CjQhrhtGBIcyLqfaq76rXaUL953ZZLe9gyuOP3Jv4lC/JVKSkrIz8/H3t6+RuB59epViouL9doak6ysLK5evYqlpWWNuWnIUlNTSU1NpXv37nof3DYWRUVF2pVZGzduZPLkyQQHB7Nu3TpycxtP3RpTU1Patm3LxYsXSU9Pp6ysjNOnT3PhwgVatmxZ64f+DYGJiQl9+vRhwIABevuXViksLKSyspLmzZvXWA1fWFhYowRufWVubk6fPn0YOHAgdnZ2ht01VK0CLiwsxNLSssbc1Fft2rVjyJAheHt7G3ZpZWVlcerUKdq0adOg9jCtYmRkxBNPPMFrr71W656cxcXFKJVKVCoVu3fvJjg4mAkTJrBy5coGtdrXxMQEd3d3xo4dS+vWNUuCmpub07p1awoKCjh+/Djl5eVkZWWRnp6urZrQEJWUlJCZmUl5eTkKhUL75RjDL0CoVCry8/MbxMrn2pSXl3PmzBmMjY2xtrY27KaiooKMjAxKS0sbbBhctQr4jz/+wMHBQdt2+fJlvv76awYOHIiNjY3hYQ2aBL9CCCFEPZEfF0+8uTdPab7Y3NnTB0VeNmmFoEyI55CxB4/d4guttr2nETbbD6duwaxd/W9GubowJuQzVrzazmBkHrtmBOC7OobYlW/i6x9AUEgsuTn7mPuaukzz5C2p1eWVdT6PzM1KBysFf3Z9RucePijOHOJwjvq68pd4kqx88K4t1AWggJjvYnF/xac6JKlyLBTfeTFADHP9A5i8x6AMdmEy66pKaPuPJHhpDLkqdWnpoPAM7XHLj+kfJoQQf6vMsxzp3AYnICvjKG5tdUJcJ2d6pGSpVwPXJu4nkrVBMUA2Z2LDGa4p9Tx8W8PY50qIhigrK4vt27fTuXNnHnvssQb7ga2hoqIivv/+e7p06UL79u31Stw2JmVlZfz00090796dpUuXavf4/fbbbxtV+Ovu7s5zzz3HTz/9xOTJk9mxYwfPPPMMTz/9dKP5PyFuz4kTJzhy5AiPPPJIjVXSDVlVWdsbN27g6enZaP9fVJV7btWqFaGhocyePRsLCwu2b9/eoMLfmzE1NcXNzY2+ffuyc+dOJk2axFdffcWrr75Kjx7V7wYaktLSUo4fP86PP/7Is88+S5s2ul92bTxKS0tJSEggLi4OPz+/GsFueXk5J0+e5JtvvqF37960bdtWr7+hKCwsZMOGDTz00EM8++yzoHnsX331FR07drzlyuCGSIJfIYQQ4gFXtS/u8JXZ9J01Em+Fut3MfSgT3eP5+LUABi+IxzU4kL638wW2rGyUj9hjRgZpJ9vhVPPL5NWOpcKIJWx/14fSuBUErVAyKvQLQkc4krYtkphC/eHKhFCmhxfQd4o/dea1VUoy2BUZA708cAfo4EVfqwwSThQASg4dTkTxnFfd5zkXw64T3vj1quVBdw1m72wfwIcPIyNY0d/gQZq1pG/wEnZHRrB33UjsDoay6wQ49F9IWGA77XFTuuofJoQQf5+jLBh1koXDuxl23IYstoWe5BVv3Q9AuvGutgx0OG7v96lRKloIcf9lZWURFhaGra0tffr0abArG2sTExODmZkZTzzxRKMr8azLzMyMF198EVdXV0xNTWnVqhXe3t5cunRJu7KpoSsvL+frr7/m0KFDDB48mNDQUMaMGcOPP/7Itm3buHz5suEhopH69ddf2bt3L61bt6ZXr156+wE3ZCqVipSUFHJycvDw8GiUFRKqWFpa0q1bN3r16gWAvb093bp1o6KighMnThgOb5CuXbvGvn372L9/P9OmTWPNmjX861//IjIyki+//LLBrXQtLS0lMTGR3bt3849//IOePXsaDmkUSktLiYuL46uvvqJfv348/vjjev3l5eUkJyezadMmnnzyyRql0huKq1evsnbtWq5fv05gYCDm5uaoVCp+/fVXsrKyGDBggOEhjYIEv0IIIcQDzqH/QvZuWk/Yex4kzRvHorhyoJykdbNYdMmf0B0R7N0QjN2mNzV9dclm15w3CVoZQ+43SwkKXkpUeSzLJ8xhV7rhWI2uXnjbmKLw9MIL8Hy+Dx3MTXF6uicdyEeprB6auz+EN0KS8ZqxkCldNel0rdSraX2HzWJjuT9LgjX78xq74N1bQVJcIsqSZH4+pqBvj7rLPKfsj+LKS33xVm9v9eeYmpEbF8o7E95k+KQwkoByleEgIYS4T+IW4+zyEz53ug9v9lG+6jzuJsd2Y+T8biSfk1W/4v4yNzfH1taWvLw8VCr9J2Jra+tG8wF+Fd3Qd8SIEbdV4rShKCoq4ty5cyQlJTF37lyCg4P5/PPPOX78OJ9++imxsbENZv/SO2FnZ9eo/j+cP3+e8+fPa1d/AzzyyCP84x//oKioqNEGv1ZWVhgZGXHt2jUqKipq9DW2L0xUhb5t27bF19e3Uf3NvH79Ojk5OSQlJbFy5UqCg4NZtmwZP//8Mzt27GDr1q1cv37d8LBGwdjYmGbNmqFQ3OwziYajsrKSnJwcMjIy8Pb2pnXr1hgZGeHo6EiPHj24fPlyg/qbqRv6du/eXbtvq5GREc2aNcPc3JyLFy/qHWNsbIytrW2DWhWvG/r6+fnx3HPP6fXrhr7/+Mc/GDZsmF5/Q1EV+paUlDB16lRtqeuqvX1zc3N5++23GT9+PEuXLiUvL49PPvmEb7/91vBUDY4Ev0IIIUR9oFDg0Nmfgb3gwLETQCqx3xfQobsXTsaAlRdPd6vqq4sjAz/6N0M7ujBh8Wesfc2NDqP+TdjqjxhYc7ucWtnZ1v7mKX9/CEHrynh1+WdMebqWFbh6vHl7w3q2b4pg9+KhdNY5ZefuPiiOJXLo4CFirXzwriv3VaUSe8CGV5+va8DNpW2Zxdy49oxZ+hmbt8ykr+EAIYS4X+IW4/zTM5xNnaFTphnatDMIanXKQBvKjI3C7Zk7WSksxN+radOmWFtbc/HiRSorK7Xtx48f135416RJE71jGqqq0NfFxYXXX38dW1tbwyENmqWlJRMnTmTlypWEhoYSGhrK66+/TpcuXXjrrbfw9vbG3PxOvu1Xv9jZ2fHQQw9RXl6uF+xduXJFG2YYGclHeY1V1d9FpVKp/SLE1atXycvLo0mTJo3i/0iVX3/9le+//57HH3+cV199tVGFvgDNmzfnlVde0fubOXXqVJ566ikGDRrE0KFDadasmeFhDY6VlRUODg4UFxdr/2aqVCquX7+OSqVqdHt6NnRVoe8333zDSy+9pLeSs0mTJjRr1gwLCwsuXbqkbS8uLiY1NRUrKyuaNm2qba/PqkLfr7/+mtGjR9cZ+kZERNCvX78GG/oWFBQQGhqKubk5M2fO1Nvf2MzMjHHjxmn/Pq5Zs4Zp06Zhb2/P//3f/9GvXz+9czVE8mpRCCHqGa82j/H5sWjDZnEPfH4sGq82jxk231e5STEkZStBVU5+SiS7DoKnqwvQDteukBYXT1oJlOXEsu8oOLWyB5QcCBnJ8NDk6j14tTJI+8OFDvaQdjqVzo/crM7z7Upl58ZEPIOC6dtcibJQfSmrcwWtGQorBbV+AdfFi75W8awJi79pmeeyhGh2Ne+J9x1uT3KlsAAessfBFPIPx3NIp8/uIfUcKg3KWAshxF8vi22hsPntmqGtk7cfvL+FI9px4YzRhLtHFrnqlG3O4si30LG2RFjrKF+8j0EpaCHuj169epGenk5iYiLl5eUcP36c3377je7duzeaEOPatWts3bqVxx57jJdeeqlRlXcW+kxNTenatSupqamkpqZSXl7OhQsXiI2NxdzcnBYtWmBsbGx4WIPz8MMP8/DDD3P8+HHS09Wlif744w9++eUXLC0tadGiheEhjYKdnR3Ozs5kZmaSkpJCSUkJiYmJXLlyBWdnZ70PvRuyM2fOEBcXR6dOnXjhhRca1Wp4oc/S0pJ27dqhVCo5ckT9KjkvL4+jR49SUVHRKPZ9NTIyonXr1rRr147Y2FhycnKorKwkOzubI0eO0KJFiwbxN1OlUpGens7+/fvp06ePtrS3rubNm9OlSxd+++03Tp06xfXr1zl27BgXLlzAy8vLcHi9VFFRwcmTJ9m3bx+BgYG4ubnp9VdWVnL+/Hm++uorXnjhhQZb3rm0tJRt27bRtGlTgoODG817hj+jScLx1Bu6DS2sLWnv1Fq3SQghxAPk1MVzzIr+L/FZpwy7xF3yavMYC/uO5bGWNdNEw/KDy5Yt07t+M1OnTtW7fu58HpevFum11fX8q0wIY9rKfWQWAlaO9H51MhP7t0MBoEwlYmkoEceyKTNW0PnFSbwf6IGtsZIDIeP4r80swoPd1GWU/7Q8ds14k3XtZ7J3ggeQyHL/EJit2fc2J4rJEw7hs3ohA4li8oRNpOkd344xqxcy0OAh5e6ZRVB4ez6MDMZTv0srJXw00/fAwJD1jKl1QW8B0R+M44D3Wv79wk2+wXssFN95aG8rYXUAc9NHELbYD4ecfcydFUaCUoHnGH/sQjdVPzZlIqunhRCVB34fRDDB3fDEQghxdxKTT+Ph9qhhs3pfX5dA1um1dWNhjLrkc+a2QJ59/ygAPebvY/MQ9YdZRxa5EvPMSd7tXnWOn/AxWDFM9k6G+8zWBMcwZmPV+IanrvlNz8yp9fkXqPU5WPx9jh8/TlhYmLYs5YgRI+jevTumpqaGQxukAwcOEBUVxbVr1wy7ePbZZ3n55ZcbZRh85MgRfvnlF/r160f79u0b1UrXtLQ0tm3bRkZGBgCenp74+fnh4OBgOLTBKi8vJzo6mgMHDnDt2jVMTU158cUXefbZZxvF/4fLly/z3XffYWlpybPPPqtduVhRUUFMTAw//PADBQUFtGjRAj8/P7y8vDAxMTE8Tb2Xm5vL/v37sbKy4p///CdGRkbs37+fffv2UVxcrDfWwsICHx8f+vTp06DC4KqSpb/++ivdu3enS5cuhkMAOHXqFAcPHuSxxx6rNRSr74qKijhy5AgZGRm88sor2NtXf4n97Nmz7Nixg7S0NIyNjXF1dWXw4MG0atVK7xwNwbVr1zh06BDnzp1jxIgR2pLW165d076eQLMa2sfHB19fX4Mz1E8FBQVERUVx8OBBwy6sra3p378/PXv25Pr16xw6dIidO3cC0KJFC0aNGsVjjz1YizzuVGFhIRs3buT48eOGXVhZWTFkyBBtQG7IwsKCl19+ud6HwZWVlZw6dYrQ0NAa24AYGRnRqVMnxo0bpxcGV1ZWcvr0aTZt2kRQUJB2G4mGJD0zB0D7fleCXyGEqGeKS0rJzLmI8rr+mxxx9xTNLHBq3RIL85rlX+5X8CtqcS6S4GlZjNo0+c729xVCiPusrmBS3Bt1za8Ev0IIIYQQQgghGhoJfoUQop5LTc/C1tqSlnY3Weko7sjFKwXkXy3CpX3NckAS/AohhLhX6gomxb1R1/xK8CuEEEIIIYQQoqExDH4bT50cIYRoIJTXiyX0/Yu0tLORldRCCCGEEEIIIYQQQggh6iUJfoUQQgghhBBCCCGEEEIIIYQQop6T4FcIIYQQQgghhBBCCCGEEEIIIeo5CX6FEEIIIYQQQgghhBBCCCGEEKKek+BXCCGEEEIIIYQQQgghhBBCCCHqOQl+hRBCCCGEEEIIIYQQQgghhBCinpPgVwghhBBCCCGEEEIIIYQQQggh6jkJfoUQQgghhBDib6RoZsHFKwWGzeIeuHilAEUzC8NmIYQQQgghhBCiUWiScDz1hm5DC2tL2ju11m0SQgjxAElMPo2H26OGzeIeqWt+VSqV3vVly5bpXb+ZqVOn6l0/dz6Py1eL9Nrk+VcIIRqP4pJSMnMuorxebNgl7pKimQVOrVtiYd7UsIv0zJxan38BeQ4WQgghhBBCCFEvpWfmAGjf797+il9lNinfb2XupJFM3pNn2AspmxjsH8DyY4YdhhJZ7h9QfQ5VBhGTAvBdHI/ScOifkRPFZP8AfGdEkavbfiwUX/9QEnTb7lLC6gB8VycaNt/SnR4nhBC3LW4xzi6umstijuh0HVlU1e6Ks0sg27J1Oqtk72R41ZjAnWTq9umee9FR3R4hhBBCCCGEEEIIIYQQQtxnt73iNyF0NBGqJyn7PhYCP2NFf3ud3gKi541j+THoOzuCKV11umpIZLl/CGcCP2NFf1uSQifzToIHHy4PxlNhOPZPyIli8oRNpBmD5/i1fPi8jbr9WCi+8+DDyGA8DY+5QwmrA5jLTPZO8DDsuqk7PU4IIXTVtSIV4Mi2nbQZ8ipOaILaUGd+DH8VJ7LYFjgb5oczxNHwqCpHWeCylo4x6jFHFrmyst0+Ng9pow6Efc4yKXUGPchiW2AfzgSf5N3uhueo/+qaX1nxK4QQ4l5JTc/C1tqSlnaa9yzinrl4pYD8q0W4tG9j2CUrfoUQQgghhBBCNDh3vOLXM3g9Syb0pKNhB6BM2MpGcy+8DTtuQXksjEXf2TBm3l2Gvjo8u3qQsHErCXe1fFgIIeqnHlWhL4CTMz30el1xqjP0BeJ+Yt2YcdpguMfwefDtUTKBzNgomD9Mc742DAkOZN1PsupXCCGEuBPK68US+v5FWtrZSAltIYQQQgghhBCN1m0Hv3VSJrIuNJ1XR/ig/q70bVLGs255DA6B0xio8+XqhNUB+M6IJHb3PAb4BzBgxlZSLieyetJIfP0DCAqJ1S/lbMDuxUDG2Mfw6Y5Uwy41ZQa7lk5ngH8AvsOms+j76lqn+QlhTH8tAF//AAbP3EpSoabjciKrZ47GV3N/kq5pD7mr44QQ4i+VeZYjndtoguBszsSGa8s4D9+WZTiazHMn6dFOJxl2bINb7FmygKyMo7i11Vk54+RMj5Qs/VLQQgghhBBCCCGEEEIIIYS4b+4y+FWSsCGUk33G6YW3tyNt5yaiVd4MfF63ZLRGeiIX3GexbeUIOqRHMn1mPO7zw9g+04drcWFE1ZHpqtkzcMJQLHeHsUu9ullHAdFLZxPbcRq7IyPY+0lPMlcvJeIckLqJSaHlBKyIYO+O9bzltI931sVTRh67FoYQ81AQYVsi2DatDRdO6pzyTo8TQoi/1FEWjDrJwuHdNNe78W7qSc6mnuRsajhu7/dhQZzBIUIIIYQQQgghhGh0zp8/z9q1awkODq71MnHiRDZu3MimTZvYvHkzOTk1PnT9S505c4aIiAh+/vlnEhMT+e9//0tCQoLhsPvm6tWr7N27lz179lBcLJVHhBBC3F93Ffzm7glhbrofH77azrDrljqMmsYom1g+Xh1PjarM7b14ur0pZo5eeLcHRS8fvG1MUXT3oidKlPrbMtXU3p+3BhSwbl0M+brtefHsO1ZOSvh0fP0D8J20lTSyuXAJkmKiyL8cw9zXAvAdNJqP9yshJ48reb8Se0ZB31e8cTAHs9be9KnKUbjz44QQ4i8Ttxhnl5/wSa1rP99ujJzfjeRzNVf9CiGEEEIIIYQQonF5+OGHGTduHKGhoaxatYqhQ4fSvXt3ZsyYoW0bNWoUI0aMYPjw4bRu/SdXAN2F/Px8kpOTsbKyws3NzbD7gWBtbc1jjz1GcXExv/76q2G3EEII8be6i+A3j8MHU+HMJoIGBeDrH0I0ED0vAN/ViYaDa9GOgPdG0OHwUubsyTPs1ONg++f3v+o8KJi+Z0JZvd8wVlYwMCSCvZHVlyldNV1dg9mu0753sR8OqjLKUGBpqnOKSp1/cxfHCSHEvRa3GOefnuFs6gyD/X1vzamtK0cyqsvfk51FsrczbYA27QyCYr0y0kIIIYQQQgghhBD3XkZGBtevX8fZ2RkLCwvD7geGo6Mj9vb2nDt3jsuXLxt2CyGEEH+buwh+7fGbvZ7tG6ouk+kN9J62nu2veaA8uJQBY8JIKjE8TkdrP94LdCElPISIdMPOu6TwYNQoD2IPx1e32bvh6ahk1+dRpJUAqgJStu0jCejs7g3HtrIurgCAspxYIg7kQevH8WyRx9eRseSWlKNMjyLiQPUp7/Q4IYS497LYFgqb375VeYGjfPE+vOKt3rP3yCJXddnn7s8wZt1atmmy3yObZ0O/bjgBTt5+8P4WjoDmdsIZ88ytbkcIIYQQQgghhBANQUlJCXv27NGWev75559ZvXo1S5cuZdasWQQHB7N06VKOHj3Kl19+ycSJE5k4cSJbtmwhP19dk7GiooKffvqJd955h+DgYN566y2ioqIoKan9A+T8/HzS0tIwMjLC3r56u8CKigoOHjyoPc/cuXOJj6/+DLigoIBt27YxceLEGv2lpaVER0fz+eefk52t/gCktLSUffv2ER4eTnZ2Nr/99hvh4eF8+umnTJ06lVWrVpGWlsb333/P1KlTCQ4OZsqUKezatUtb2rlp06Y88sgjAKSm3nSfQiGEEOIvdRfBL5hZKVBoL81oCjRVKFAoDEfWzaH/JCZ0zmbjx6EkGC7OvUu2zwcypqNuiyMBH87ETxXJ5GEB+I6YxcZLNrQCzLoHsSLQjZPLx+HrH8DwhYcwe9gWaMers4bSMWkFQcOCmBapwLt39Rnv9DghhLj3sjkTG85wF1ectZdAdZCbvVOnPRA21lYGuhvvbnRllo963HDC2TxEHQ7j+CoL55/UnKMPX/Xbx7vdDY8XQgghhBBCCCFEY5GXl0fz5s2ZMmUKH3zwAZaWluzevZs2bdqwfPlyRo8ezcWLF/ntt98oKioiOjqa5ORkAgMDCQ0NZcKECWRmZvLDDz/UGv5eunSJoqIiWrZsiZWVlV57s2bNmDx5Mp999hk9evQgISGBU6dOkZuby86dO7ly5Qrvvfeetj8mJoajR4/qnf9mcnNzsbW1Zfbs2QQHB5OXl8e5c+cYO3YsoaGhjB07lsuXL+uVdra0tAQgOztb9voVQghx3zRJOJ56Q7ehhbUl7Z3+vn0ahBBC/DmJyafxcHvUsFncI3XNr0ql0ru+bNkyves3M3XqVL3r587ncfmq/ob18vwrhBCNR13PNeLeqGt+0zNzan3+BeQ5WAghhNCoWpX7xx9/0KtXLzp2VK+qKSkpYd++fVy7do3nnnuO7OxsDh8+jLu7O97e3lRUVPDDDz9QUFDA888/T+vWrUlNTSU2NhZnZ2ecnZ05evQoDz30ED179sTExISKigpiY2NJS0vD29ubTp066d2XxMREfv75Zzw8PHjqqae0bYcOHeLxxx+nV69emJiYkJSURHx8PO7u7piZmZGQkMCTTz6Jp6cnaELcmJgYLCws6N27N0ePHiUnJ4cXXngBR0dHSktL+fHHH8nOzqZPnz5cvnyZH3/8kc6dO9O7d2/tCuPff/+d5557DldXV737WeXq1ascOHCAa9eu0a9fP1q0aGE4RAghhLjn0jNzALTvd+9qxa8QQgghhBBCCCGEEEKIxsfCwoLmzZtjYmJi2FXDtWvXOHfuHFu2bNGWYJ44cSJffvmlthT07TI3N8fS0rLG7apUKpRKJcbGxjRv3lzbbmtrS8uWLamoqOD69et6x9RF9zbMzc3p0KEDlZWVLF++vEaZZ91jFAoFZWVlNfqEEEKIv4sEv0IIIcSDrCSVjXPGMcA/AN9Bo5m+KRXtzgiqPKKXTlf3vTaH1Qnq/eZvKieKyf4B+OpcJu/JU/cpU9k4czS+/gEsPwagJGXTHAYPCsB3dSJl6TFEfJ9Rffu1uJ0xfymDxzcgcB4bU5SAkuh5AfgujqdMd7wqkeWDAnjn+9rnTnkslOEzoshVQe53IQwPfJPhgdNZfazqESpJWBnCLvUX6zTXxzG9ak5rkX8skojb+VnVKo9dM9Q/j7t3L891KwUk7Iwk4bJh+51LWB2A74wocg07/gqa3yv1/wsh/mJxi3W2bFjMEW1HFtsCq7dzGL4tS+8wLd3tHQJ3kqnbp3vuRbdf6lAIIYQQ4m4VFRVhamrKsGHDWLVqFaGhodrL9OnTa6z2vZeKi4spLCykvLzcsOu2OTs78+abb7J8+XL8/Pw4ePAgs2bNqjUAFkIIIe4nCX6FEEKIB1mhEjvfj9i24ws2/58XuTtD2JKq7krZNIflOV78O3Q9oYE2xCxYQfRt5om9p61n+wb1ZWEfewBSdoQQUelH6I4IpnQFUiOZs7OMV5dHsHeCBxeSoonYcfSmQdvtjPk7qB/fZ/y7XzkRs1cSXaCg59MecPgQCbpbRyXFE61yo7enjU6jhiqVLavj8Qnyw0EZw5o97fho3WdsntOTn7fEqB9jaiS77IcyUFshVIHniKGYbQyv42dRzpnDu4j4X/L9C8f/DudimDslhKiqQLwkncM7drHvZIN+1ELcE0fOOfNj6knOpp7k7EYYXhXeZh+FYE176j5e+bYPC+IMjz7KAp8oXolRj9vceTazqgLi7J0MHwWbNccvTAms5XghhBBCiL+GpaUlxsbGFBUVUVFRYdh9TxgbG6NQKFCpVFy7dk3bXlJSQmlpKRYWFjRr1kzvmKr+q1ev3lYwbG5uzgsvvMDChQvx8/Pj6tWrXL6s/oZrSUkJSqUSMzMzLCwsDA8VQggh/hYS/AohhBAPMnsP/LrbY2Zsim13L7xQoiwCSCX2fwV4+w+ks70Cp94DebV1Mvvi6l5pqqupQoHCSnMxV7cVKZXQvh1OxppBRUqUtKeDo/qq04CF7A4dSgftWWq6nTF/B/Xjs6fzq/70VSVy6iwoPL3wJJ6fT1aPS0mKB/eeeNWS+5IUwy5zP/p2BkrK0dsV0tQMVBlEbCojoH873R6w6Ynf04lE/VTbz8IUz0lfsHumNwrDrobkUioJ5/KrV1ebezBlyxe816tBP2oh7okeQ17FqeqKkzM9qv7t+CpDulddaYNT56p/64j7iXVjxjFE83e7x/B58O1RMoHM2CiYP0xzvjYMCQ5k3U+y6lcIIYQQf4+2bdvyyCOPcPLkSZKTkwHIz89ny5YthIWFkZOjLaOk1bp1a+zs7CgsLLztsNjBwQEjIyN++eUXzp8/T2lpKb/++ivnzp2jdevWWFpaYmlpSV5eHikpKVRUVPDHH39w6tSpOm+jpKSE77//npUrV3LypPoNZVXga21trd3Lt7S0lJKSEszNzWsNmIUQQoi/gwS/QgghRD2RHxdPvLk3T3UCUKIs1O1thpkCUv64qNt42xJWBzD3e+D7EHz9Z7Hrh1B858UAMczVlIM2LK2bnxDGO4Ej8fUPYPDMKDJrKb+bnxDG9NfUZZcHz9xKUiHVJYZXRhE1T11aesCMraRULQZVFZCwbh7Dh2nKW+/JpixuBb7+S4mtWq1bEs/H/qNZl6K5fjusvHi6K0THVZU2TiX2gBLPXl7YGgwFSDkej8LTTR3A2Hsz5ulkPp7wJkELE+k90pumB7Zy7sWhuGuC82qmPOnuQVpSbat6dcsr//l5uCmlTllw/5GsPg6QyHLdct41rgOV2dUlw4OXEq3zeYvuz0+vnHhV6eM9MSyapP4dCAqJIVcFHKv63clg3QTNbemWSq769/fxLA8OwHfQm3x8II/c70LUZcWHzWJjatU37bOJnjdd3a75HdLOT53qPkb9+7mVXetqebzKDCIWaOYveCnrVs6qu5S0MoNdVXM2bDqLvtf8bGr9GQhxFzLPcqRzm+ogWCuLzJRudDToyDx3kh7tNKkvgGMb3GLPkgVkZRzFrW2b6j4nZ3qkZOmXghZCCCGE+IuYm5vz/PPP4+bmxhdffEFwcDCzZs3i2rVr9OvXj9attWWUtGxsbGjevDkFBQUUFuq9Aa6Tg4MDr776KnZ2dnz88ce8+eabHDlyBB8fH7p164aJiQlPPfUU7u7ufPPNN0ycOJEffvgBR0fHOlfpmpub4+XlhYODA6tWrSI4OJgPP/yQkpISnn32We1xeXl5FBYW3vRcQgghxF9Ngl8hhBDiAZe7Zxa+/gEMX5lN31kj8VYAPM5TvSA2chcpeUpy4yLZeQZQ6e1gW6foeVX74M5iVw54TojgwxeAF2ayN3IhA/8ZzN7ZPoAPH0ZGsKK/uhy0VuomJi2IxzZoIdu3rOctp4KaAVnqJiaFlhOwIoK9O9bzltM+3lmns8fur+lYjlnL7tAg3NMjWXdQHUambJrF3Dgbxn6ynt1hwbTNz8PsyW70No7nwDF1IKiMjSHWUbMaty6qctK+iSTa2JunXAEUeHV3g6PJpKiA1HiiCz142rO2VajlXMlT0rZV1VJgBZ1HfERY6GeEhX7EqLbJ/PeoF2Ofru1YUDzUEnJqmZPa/Il5uJmkTXOIMB1K+I4I9kZ+wYQuhiPqkJBMuf9Cdm/5jLc7JrP840gygbKkMCYtiKft+LXs3vEFYWNaErtgHhHnqg899LsZoz75gt2rJ9PhZChzd2dD16rfnXaMWV3L745G/GkYtXw9Hz5XRuzKN1msHMrmTUsY1SaDiK2HNKG5AtcRs9m8NYK9O2bjk1s9P3W7xTHpyZR5z2bbhtkMNI1n+Z5koJyEDfPYmO/Dv8Mj2Bvih9kfGbon1VFA9NLZxHacxu7ICPZ+0pPM1UuJOHcXPwMhanWUBaNOsnB4N8MOMrfNZlbn6pW9QgghhBD3iomJCc899xyBgYF07NhR225ubk7//v0ZPnw4rVu35qmnnmLs2LF07dpV2+/n58eIESO0Ia6LiwuBgYE8++yzmJiYYG5uzksvvcSnn36q3d/3jTfeqDX0RXPOli1bUlpaSl6e+jW9h4cHY8eOxdPTUzvO3d2dsWPH4uXlBZrAeMiQIdq9hD/88ENtH0DTpk3p27cvy5YtIzQ0lGnTphEUFERgYCCOjo488cQTjB07lu7dteVWsLa2ZtCgQdpzrlq1itdff11vte/FixexsrLCxcVFe5wQQgjxd5PgVwghhHjAOfRfyN5N6wl7z4OkeeNYFFcOmOId/BEBRvuYHjyad39U4NUeOrS5vRSgeo/f2fjVnsvdVMqRGPK7DmViL0cU5gq8X+1TY0VaUkwU+ZdjmPuaesXqx/uVkJPHlaoBXXvSu7UpZvZP4t4ezl0o0Jaw9hwWRG9HBWZWXgzt4wjmXrz8koLY2ETKUHLocCLur/jUuM0q0fMC8B00kslbygiYF4S3ZlWurWdP3AtjiE2DtF/jUXb1oqeV4dEA+VzIg7b2tU1OOUmbYugY6EXupjkEBb/J8MAQdqXr7Adlb08H3cd6M39mHm6ibScPzI6FMSc0iqScW+9NpdWtD37tTcHcnt7Pe0F2HrlAStw+8rsOZUx3G8yMTXHo9TIvt84m9teqEFVB31e8cTAHs9be9OkGmRduFcpW8+ruha25As/uHqDyoM8L7TAzd6R3r3ZQqES9I5cpZWd28fGMNwkKmkdUIZTd8rsNtzimvRe9O9tgZuWGuyuQl4eSVBL+p8TzRT862wA2LvTpZVDCu0pePPuOlZMSPl395YlJW0kjmwuX7uJnIIShuMU4u/yET2q4QbibxbZAV2Yxj7Nv1wyEhRBCCCEamnbt2tGsWTPOnj1LcXGxYfcDIzs7m7y8PNq2basNg4UQQoj7QYJfIYQQoj5QKHDo7M/AXnDg2AlNmwujQtazNzKCsP9zg3MK3B+rLaisSXePX7OqPX3/hLISJZgrMK1qaG2Pg/4Qta7BbI+MYG/VZbFf7eMApVIJlFOmBDMLM227Q2v1Y+r8vB9Ohw+RkBPP4WMe9O5W28a8alXB9t4tCxnVWWdVro0Hvd2VHP41hoQDeXg+7VXHXrsKFFZwTvOtcj3pUUSY+zPQOJZ1hz14L/QzNr/tyJYdidWrmfPySGttj53+kbflVvNQF9veM9m2ehY+ZoksmhDE3AMF2sdx21QG13V/xhpm2rukwFK3s1Ln33+aDXa13E/lgZVM3lROnzmfEbbhM8ZULzio058+plDJNcooV+nP980pGBii83sdGcGUrnX9DIT4k+IW4/zTM5xNnVG9vy9oQt/ZMP8km4folGzW4dTWlSMZOmXhs7NI9namDdCmXTeSz2VV99VZRloIIYQQ4sFha2uLm5sbhYWF2r2BHzRXr17l1KlTWFhY8OSTTxp2CyGEEH8rCX6FEKKeUTSz4OIVCRP+ChevFKBo9mDtw5ObFENSthJU5eSnRLLrIHi6qstGlV3OI7dQibIwmwPLQ4l2GYqfC4CSAyEjGR6aXB1EGihVKlEWai633DO1ps7u3nA4jE8PZqMsKSf3YDxptY05tpV1cerf17KcWCIO1BKk6nHB/WmIDVvLgWwlZSV5HIjTlNxt68NA93gilkaT0MsHn1qCwipVwXZNNnh5u5EbGUZETl1lngEUtG2r0Ky+1ZXHrk15DByqKd1lbqoOjouVlCtMqYoNlZcuQmubOkPuW7vJPNyEWWs3BgYGM6xzOQm/ZwM2ODhCWtKv5JaUq/eJNjzo2CEO5JRTVpBKRGQMeD6OK9DZ0wfF4TDWxBVQpion9+DXfJ3ngo97VQCdx9ffxpOvgrL0KCIOVP9uYmuPA9cpUi/bvWPXCvNBYYNdcyhLjyXmjOGImu7kGHDB3RNio6JIKSin7HI8W/fUMd/2bng6Ktn1eRRpJeq9mFO27SNJ013zZyDEn5HFtlDYXNtq3rgtfNVvXq3lnY8scmVBHND9GcasW8s2za/ekc2zoV83nAAnbz94fwtHQHM74Yx5ppbbEUIIIYR4wHTs2JGAgACeeuopw64HgrW1Nb6+vvTv31/29hVCCHHfSfArhBD1jFPrluRfLSIx+bRc7vEl/2oRTq1bGk75fdW8LJ3V747Gd9BIhi88RKtRC3m7tzqsvPJrOJODRjP4tVlswY8V7/W57aDxwNLRDH5Nc9mQaNh9S2bdJxM6wY20ddMZPGwkk6PytKFn9ZggVgS6cXL5OPUexQsPYfawrcEoQ6Z4T1nCFNcMVk0ZzYAR7/B1XtWyUht8+niRduYiA/t51bi922Xr2RP3knLK6izzrNa5ixfKhGQyddry94dz5vkReJoD9t4EuMYwPfBNhocpGe/voRlVzq9JiXRwd6tjNfHtuNk81C5pw2h16eFB09li4s+SEW6APX1e96fzmTCCRoxj/hkFroYHPmrLuaVBDAicw06VP0umeKMAzLoGs3SCGyfXjGPAoJGM23qdl+fNxE9n+y1Xi3TmjAhgwIxIGPCR9neTtt4M7JJPxMwApn93q7C/bg7PD8XPKIrpg0Yyeb8pnrdavXuHx4CC3sHT6Fu4i+mBIxm+KJ3Hnq+j1DOOBHw4Ez9VJJOHBeA7YhYbL9nQqs6fgRB/RjZnYsMZ7uKKs/YSyLZsyDx3kiPv99Fpd8V50VGD47vx7kZXZvmo+4cTXr062PFVFs4/qTl3H77qt493q7etE0IIIYQQQgghRAPQJOF46g3dhhbWlrR30vlETwghxAOluKSUzJyLKK8/uHvb1FeKZhY4tW6JhXlTwy5UKv0auMuWLdO7fjNTp07Vu37ufB6Xrxbptcnz7+0pO7yUAaH2LNkwgs6GnfeaKpV1wSEwfT1j/syNFcTwzphE/DZMw/vOk98HW04UkydsouNsdYnjhihlw2im/z6UsAW3/4UKIW5XYvJpPNweNWwW90hd85uemVPr8y8gz8FCCCGEEEIIIeql9MwcAO37XQl+hRCinklNz8LW2pKWdnXvbyruzMUrBeRfLcKlfc29EyX4vf+UeansXDyHpOc/Y8mLN9/v9l5RHgvljS2OLFnoh8Nt7YWsJGHldCI6fvS33cf7ogEGv7kHtnK4VV/8XBQoU6OYP3srZaM+Y0X/BvxzFPdNXcGkuDfqml8JfoUQQgghhBBCNDQS/AohRD1X14eZ4t6oa34l+BVCCHGv1PVcI+6NuuZXgl8hhBBCCCGEEA2NYfAre/wKIYQQQgghhBBCCCGEEEIIIUQ9J8GvEEIIIYQQQgghhBBCCCGEEELUcxL8CiGEEEIIIYQQQgghhBBCCCFEPSfBrxBCCCGEEEIIIYQQQgghhBBC1HMS/AohhBBCCCGEEEIIIYQQQgghRD3XJOF46g3dhhbWlrR3aq3bJIQQ4gGSmHwaD7dHDZvFPVLX/KpUKr3ry5Yt07t+M1OnTtW7fu58HpevFum1yfOvEEI0HnU914h7o675Tc/MqfX5F7it5+Ci68VcK7rO/7N373FR1fnjx1/IF8LGNaxEFFFEpYQML+ENb6ymK7EpXhLzFsoGmZdVVsVWdEPL26p5Y8VFyVvilXSJ8tLiJUQlRTJA8QIKKEIJWlMu/JDfHzMDM4cZLgqK9X4+HvPQOZ9zDjNnPufMmfM+7/fnf4VFlJQY/IwWQgghhBBCCCFqhJmZGc9YWvCHBs/S4Nn6yuZy0jNvAZT+3pXArxBCPGVMXcwUNcPU9pXArxBCiJqSlp5Fo+ca0Ph5a2WTeER5dwrIv/szTq2aK5seKfB7p+Anfr1/H5XqWawsLTAzM1POIoQQQgghhBBCPLKSkhLuFxahVv9CfSsrnrf+g3IWAw8f+FVnk3ryGyL3R3NnwHLWvGkD5LJv5lTCr5TNNjA4kmmd9Bd8cnIOBDHhRE82LfPCVtlYAwrTY9l3pRV/ft0BlbKxptyKJjA4G59V/jgXpPFNbBT7vshn4IrFDDXyMQGor0Szbk0UR2+ooaEdA/2DmdZDeVGpgIP/CGCVeox2+2g/y1aziZnU0XBWdSKrpkVhvyDE5N8UQjw+pgKTomaY2r4S+BVCCFFTfr3/PzJv5aH+5Vdlk3hEqmfrY9+0MfWtnlE2PXTg9+dffuXuvZ95odFzEvAVQgghhBBCCPFYlJSU8GP+XZ5r2KDCzF9l4LfKY/wmbJtH+OVc7mQX6U39hUI19J2xkd2bNQ8/V73mGpfNwQWBzP8qV9nwGKhJiljA6PDE0im3kw4Suec0OQbz1aQCDoZvw3LkSNxUiWz+YBsXc/PJvK+cz1DKqWTaBCxi9+bVLH9DxcFlYRy8p5gpLZotSYpppqg6Mm6kBeHhseQr24QQdUwWu3ydcXRyxtHJl13ZynaN+KW6eZz5+JReQ/ZeRmunO/ruJVOvSQghhBDi9+inn39BpXpWgr5CCCGEEEIIIR4bMzMzVKpn+ennX5RNFap6xi8AiazyXsIV39XajF/Ncx4xyzfn1CaWXerK8vEuyiYF5d+vWM1m/FaQEVtbbkUzZUo6Ptum4G6lnXYuDM8F6fiFms74pRgw1/7/VjRTJn2Dh/78xbnsC1pCqo0Fcbm67VPJ+7t/hqVj9tFmTQV/VwjxWJjKSAXI3OVLn4wArs3qCqeW4RjmyLGIYdibmid7L6M9rjE5bSbdOc3HTutpExvBW3aa4PBah0Nsf6t8qcTfMlPbVzJ+hRBC1BQp9Vx7aqPUc0ZWDraNn5fArxBCCCGEEEKIx6qkpIScvDs4NDcd5XzojF+jtNfADy7wwXP4RALDE8k3vC5eofzUaD7yH8sHX6kYOqgs6Jt5eAn+433w9PbBc/w8tqSqS4O+B4GrEVPxnBldPtNWncG+FYEM8fbB038F0Tf0GzXZwiOGa9Y7YvZOUtXAjSj8vacSma6bL4PIST7MOVygt6xeSevDS/D0DiMBSAj1KXsd58Lw9A4i8mQ0c0b54DkqiC1pBSSEl72eo5ptD8UFJITP07yW4RMJ3JaM2sh2U6ckc9X1FTrogr5VpQv6AuqsbHJohEqvFnXOF2vZ23IMPi+VTSv1IJvoBRPx9PZhyEztNgKwcsHVNYOkFN0EIURdlJVxGr/eXTVPuvXGL+4aWYZzEP8lLB6tncduGJP9Iog9BZw6TrhfAG/ZaZq6j14AX56WrF8hhBCihql/+VWCvrWk8fPWNV5Cu6SkRIK+QgghhBBCCCEeOzMzM0pKDPJ3K/VogV9ewU9b4jlsWgdyvljC0v/qB0yNU2fHETpzIoE71fRdsJVN/xiJu14CbwPnkSwOiyQmKpJFvbKJ3BpHDh2ZFjWbgUBr39XElMviLSJh8wLCb3VhUUQkMUu8sLyeodeuwnlMMNt3RhKzJxiPnCjCT+RCiy542OVyKEE7b9o37M11x6uX/oUYG4YuW41fG+D12cRE+eOm11omg4QfXuHDiOX4tcog8oMgTjoHs2vzDAbeP8O6Q2kApG4L4pNCbz7dGUnMJn9aHF7AugT9EtoaOT9mg43Nw48fnB3NvCWxtPD1ZWBD7bRb0SzbYc0k347G15uQRgO/9Xy+dgyt07XbCAAVtjaQ+WOeYgEhRF3S3KEr4cdPa56cOk64X2+6G8yRzZU4Z+y1wV20yyTfyCLzRgrdHfQa7JrjUi5wLIQQQgghhBBCCCGEEEKIuujRAr/mFqgaqlA1VGHfK4BJPSDpcmnqrEk/ZX5Paq6KJm2a08JINqvlr+nsWBbEBP+JzPlCDUWFylmMSCPhv2rc/uRFO2vA2okBvRz02i0ovLKPj2ZOZcKEBUTfg8JCADsGDnYh52giV4HU+Fh4Y2BZaeVqccDdzQFLKzt6dHMAVU8G9LDGsmEXenQFtVoNJBP7nwLyDy/RZPyOX8HBe5CZW3703Ds/5NK6aWPlZAMJodrMaG8fphwoG/tYnboN/2k7sRy1mBBdWWx1IquCo2gxwx93o1FfoKsHfZtaYGnXBfdWcON2WSC/SVMHcn4o/zqFEHWH/VsRbMdXM0ZvmCPHZmkze4UQQgghhBBCCCGEEEII8Zv2aIFfY8wtlVPKse3mz5pNi5jU8hJL/cfivyKKJF3M8l4cS4O2UdQviE1hG9nkqx+8rUghRcVgWd/431cfXcuUbUUMmLeaTZu12btajXoNpG9uLAnpacT9Fwa6O+kv+vBsrGmknKblNnkjMVGarOaYqEijYxY3UKm4eqviDFu3SUbWkbaNd4PP4Dp7PYuGOZRl9l46w8Ef1Rz8WFPKeUJEBlzZxgTvIPbpylAraILVGrdvZWD7oql3JIR48rLY5etMbO8UrqWlcG0hBDktI145mxBCCCGEEHWOGfd/MuP+A+V0IYQQQgghhBBV9WiB39xk4lJzUavVZJ5YT+hJFQPdnAA1R5eMZXRYMiZzdc1V2PeawJpt65nrls+WL5M109X53ClW0ehFa7ifwdET+uWaG9GkKajvGSsn7YSrG8RFR5NaUEThj2fYeaBs2Z/u5YPKmuf/AIXpccRe0VvUqgt/fkPNodBNHPyDFwONxn0b0cQG+OkXo+PxVp0Trj0gYcc24gqA4iJyTkSVjf+rp0VzJ8jNpXqj6qo5uDMa3vBn/EugvqfWPIoB1zHs1pbm3r15I8tHOUCrkSzfHIxX+bizgpqcXLB/oeIMZCHEE5R9mv0sYGw37XP98XtL2dHGPYXM7LIpWRmncWnRHPsWzsRn6DVkZ5Hs7kjzsilCCCGEEELUivuJZvQLqUfnDfW4q2wUQgghhBBCCFEljxb4tSogbvFURoyZiH94Bq6TQpjWyUI5V8W0AeDl4100z5t6MO4NC/bN9mHI3/6LZSf9jF8H+r7pwp298/D84BA5ei2goq//DAbe20eg71hGL03n5X5ly9r2G4lXvWgCh49lytcWuOll/AK06+sFVzJoM9gDe8MmLQs69BuAbcIaRozcRJKyucoscPdfjJ9zGst8ffAcGcD8oxY0MZJIq3J2oXXS95y/r2ypSBoXz0H+gQWMGD+x9BGepNnWutLcqoYqGllpynU3aqjC0ly5HoX7ySQlOeDqbKpGtBDiibNrjktcMFtLA72niQ3vSht74NQyHJeeBprTfRAEbdeOA5y9l7Xhvnh0A7r1xi98Pbu0sd/47cEwqKuJY6IQQgghhDDqx3rs3WrO0LnmNJ6pebjPM+evB82Uc/5u3UioR9DH5uwtG60IqwbQpB68ZA3P6M9cy3KPlH1O+p/XohP1uPsbyz6+e9GcRSvNCf1O2SKEEEIIIYT4rTBLuJBWoj/hheca0Mq+qf6k34f0KCbMSGPk5tkMbKhsfFIKOLgggKPd1rPodWtl42OVf3gBo88PZPfMLmWlo4UQT0Ri8mU6urRVTtbI3stoj+DS8s5+W1L4oJs28Hu8N9dmddWWhB5AUBxAVxbHRvCWnXaBU8twHBehXThCO//vi6ntW1xsWO5h5cqVBs8rMn36dIPnN27m8uPdnw2m/W6/f4UQ4nfI1HeNqBmmtm965i2j379Ahd/B6Zm3aNbkReVkI8y4EVcP/8/hW8DmGXjJqqz1rmMJX7/9G4skPhQz9i6rR0AurJ9ZzLBKq0/Vrtwj5rgchFdtS3jDDlCbcfgqfFsETq1LiAl4wHPKhZ5S3241Z9B3MGdsMTNeVbYKIYQQQggh6qKbt3+o9DcrUPp799Eyfn8jCu9lc3RPNP/7kxcedSboC2DNQL8xFO7cSUL16j3XLHUiW3YWMWmMBH2FqPPshrE9TTvGb5o26AvQbaZeELc5b0Xo5tEL+urm0y3/Owz6CiGEEEI8rPvfmWmCvvXgw/EPSF5YzL65ZQ8J+tZtLVxLmOHzgBkTi/ny7yXMeAbSrpqx57pyTiGEEEIIIYSouyTweyuawPGBrLvvRcgYFyyV7U9aUy+Wh/vj9iQjrqqOTAsPwcv0DQVCCCEeh9RtjPD2YdW5sknqCzsJHO+Dp/dY/FfEkvOw49CfC8PTO4h9Rsac/71JCPXBc2a0YkgJU9QkhAYw5UAuFBeRn57IvtB5jBgeRoJyVp37BVxNiGbV7Il4hiZqphUXkBC+gNGjNJ/l6I+juKpGs/61AQQe0KuFWY6a1G3zGDHcp2x9j8v9DA7ujdW+1lpQG+u/Fc0UxX5UVfnnoohMKFBOFkIITRZrtBnfAh/6PWDSKwaFtcp7YMaJKHN852nLC882Z1RoPU7k65eDrseKmeY0nlmPb9X12B5qjvtMcxp/YM78I/UwGBHop3rs3WhOv9llpYr3ZmqadKWMVxiU99Vbt27Sd/U0r2VrPXIT6xGgLVXdb3k9vlMDOfWY/7E5LjPNcZlrzsaLpl/r3o3a1zrbnIDIeuTqYt7f1aPxTE22L0DAMs3f2Jtr+Pf13U/XlCfWf2+LThi+f9179D1ixo3Thq/dcJtWkaqEntqk8bvaAYeVr8NlrvJzMNwGG5eZ03i2dvvm12NjqDmDPtB+3h+Y81f97YIZe3XbIl1v+31gzvw4M8CM76LKlh+1sR43lPcRaPvUKO08Btsp1xzfmZpsX4BFW5V9wozcxHoELdR7fVvNSSv9/tV7fTlmRG/Q9IO9P2qXPVuPv+r35c9knGYhhBBCCCGeFAn8NvViTVQku4O9af0kg6tCCCFEhQo4uCcag/hXQSxLP4ylxXvr+XzzDJxTwpj/uXaQZlFl6qRtzPHdZDpQW5G0KD453ZNJb9hA7kGWLj/ElR8LUFcQgM85tIalX6Vz5ye9TzP3DLHFA1kctpHdawNwvbaToD1pgAq3MSOx3BLBQVPxxrQo5u0tZNiqSGImdVS21q7c74neE0Vcbd0wUNvrr1A2BxcEMv8rXdC9iCsn9xH532TD/VCImpa9l9FOzjjqHktPK+cQddF1M/bmA/Ywum3lQd+9q+ox9CSk/aGEOZ1LmNESbqSbMXSZGSfKHWTMWBdqxpFnShj2CvQqhtCDZmzSBV7/V48Vy80ISIP23WDf2zDBBq7nK9dTRVfNCPiPGS1fKWH0H+C7HDNGba7H/PVm3LUrYeLLYP0/CIqox5GflAubEb7BjGhKGNa5hNEq2HvWjPGR2gBkI5jTuYRh2kF8hzmXMKcztKyvWI3W/e/q4R0KK3KgvbNmW7V/ACsOmPHeF+UvZ9xNrIf/Qc1rn2Sjee1Dtz5cEFIX8OX/NP98/w0kWJQwwauEfW+W8Lql5nNYdFZ/KY3/RJoRlAtog7O5Z83YpC5h+B9L2DccZjSC7WfNmPZl+aB0+Gbt9nsZnIog9PN6zN9cj/culfD6q5rP5MhFM/z3671/XZ86BU3ctH3gRc12+ut/zaB+Cf07lzCxkWb2/q002/LVRmhKlB+ph8dnZqRZlxDxdgkRbnDpO/DeYI7y1rPvvqiH72U004sh97/18Ig0I+EPJawfXsKO10uw+sGM/ymWE0IIIYQQQjwe5X8pCSGEEKLOUSfsZItVF9z1puUcP0hCCy9GdrPGsmFHvAbYkHk2uYqZqkLnp+vfk1RQpJxcJQlHomnwpgftzDU3ky1aO5txrs8qZzNg+2YwYcEjcdW/4cxmALP8u2DfUIXKzh2PTqBWa6/8W/fEq0ci0ceVl161flajphWt9cu2Py4tvFizYzXj2igbakhtr79CuVw8l82dQt1zC9wmb+Xz2e4y9IWoXZnXiPeLkKEXnjZ34QTg9VLl48HePVWPeTfh1VdK+HrmA2b4PGDOpAfs6A8UmfGPL8v/TG/R9wEREx8wY3wxEV6aaXu/1wYN75pxQQ28XMIn3sX06ljMxMkPmNHOYBVV92sJ0wOLmePzgE+mwWggN92MGz0f8Ml4TSnkxW01Qc3v0pULA+21r9XnAZ8Eakomf5topgkS2z9ghk8Jr2s30utvPGCGTzGv/UG5EoB6bN+nyaL+ZLr2b/s8YP0czTqjj5oRrQg8nygqYdVczWv/MLCED58BMuFEuQB1BYrM+O5IPdZlajJ/+7+smfzKkAfsm/yA0b0e0KvXAz55q4RXgT2XlJ+XGXvuQdzCB+Qte8BrQMOuD4ib+YCJ/R/Qq2sxc97VbNcjafXKBVatO5Vott/EB/zLTTMt9HIJq6Zrt+n4EnoB314xK11W16fmjC7W6wOa97/3v2Z894cHjPZ5wHB7zfxuPTXr6m8P/GRG6GGwfbWEzyY/wKvjA7y8H7DEDXJvwp7LpS8NgNDMEvbNfUDeMs34zDeyNUHgSaMfMKzrA/r3f0DEew94wkM3CyGEEEII8bul/IUihBBCiLpGnUh4WDrDxnjQQG9yZlYGtLHDVvu8dSsXSE1HW9nRJPWVaJZOm4intw9DJm8i4V5Z288Jm/Af5YPn8Kl89HXZpUj1lWiWTh6Lp7cPnqMCWXogoyzrUZ3BvhWBDPHWlZyOLi3Nq07dyRxf3XKbSNIukp+wSVui2ocRs3eSpPcaSmnLT0eejGbOKB88RwWxJa2AhHDt3/JfwVG9TFD9dXqOn0eoriSvrrTvgUPM15bFnrItDTWQcyCICREZQCzzDcr/qjmp93cOGs04TSPptAq39jUQcTXX+39xLpnpoFLpwosWdHDtyNUkI5mm58LwXBBb+vo1JacLSAjXln729mHE7E0k/Kg3v3cQq8KWMGK4kdLe2vYth8tKiOu2FeSyb6YPnkvCCJ08VlNWWlEi3FTfqsrnbbSv6K9f9zkePsMqf20fPZpLzldLNO91VBBb0rQBfGXpcuVzPZmHl+Cv12+2pKqBRFZ5L+EgcDViqrb0t/b9G5Tnrng7bzlgfH8SojLdHWrguCKeDP3juQnffa8JlL3d9wFWpVNLaNGjhInAd+llAT1dW/9Xy7KIn2uhCfx996tuQgkt6gEpZgR9UY+0u2ZACViULlI9rSkbaui5B7i9oPmvV8ey1/CSo+bfC7nKjNUSRvfSy3jWK5mcVtkJitJ1+EINtC1hmK3+Oh/wRgfNf9MUgeder4CT7ipHvQe0b6H57/9026oC0Qe1paY/qEe/g/CtBawPKOFV7fqsrOC7E/VYsdkc34Xm9Isw4zsg10iVjxlDi3F6puw1W6ngxllzNkbW468LzRm0BLYD/D/9pTT6u+pqOJfwqjZ73MYZXtNmSdMSegLklnBDO0nXp3QlnDUll82Y/z/gf1B6D5MR9y/Cxgfw3Xdm2OuWnVmPftpSKPcV227SGw/o9VzZe7N5XvPvx1vqEX3ZjPsPAItKst6FEEIIIYQQtUYCv0IIIUSdpiZhcxgpAwIYWtlY61W42ExBLEuDtnHbfTbbd2xljUcRmaXRxAwS1D1ZHLGRD/9YSNy/ojXBt1uHmBe0jdsDFrB7TyTb5/Xk9pYg1p0qAnKJ/iiI8B88WL4tkpiIYDx+2MaUsDMUkszm4Cgsx6whJiqSmB0TcAVI28bksCJ81kQSs2cjf7U/xJzwMyYuSmaQ8MMrfBixHL9WGUR+EMRJ52B2bZ7BwPtnWHcoDYDCpE1M/viMpuz1nq1s8mtM3McLiNRdEQXOXFHxXthWNvm/wtW924jNBds3F7PJ1wHw4MOoSKZ10s58JZGf3YPZtXk2A4vPsOpActmKdO4XcPueHbbWyoZHUKwmIWwe4fkezBruVDpZ9WJjuFVQPpu7kz8xwR6lr3/Nm41ICg9i/ik7/hq2lZgdq3m/yRnmz4/SuyEggysvjmH3nsUm+lQGCT90ZO6mSLZ/7AV752k/a60UcP14a/my0qb6VpU+bxN9xYgzl2HcKm0fXTuVZeqRbN+2nHHNM4jc+U354HglGjiPZHFYJDFRkSzqlU3k1jhy6Mi0qNkMBFr7riZmmVfpDRYaRVXazkn3NfvTojcsyvYnISqReSOF+LkDtKWelxGvnEHUTf8HNkD0NTPDsXfLMSNXW0LYWlne+A+adegH9HTq64J+APXNDLOKn3nAnACY9AfYeNQM94X1GLrBnBsPV8wC6qMXkAYrc4ASWmoDwJUxeK2UUF931cFIkLNC2ixq5esBSr97lYHn5541DDjWV27jCrxqqyl/PKdzCet9SrjyYXFZwPl/9VjxUT36HTDjwv8roX+fEpYML0GbfK1QgmtL/eeaMsydI+GLH6B9txI+8IUZ+rPoMegX2nO7LjYVBVLL+tSMN0rY97byAdrYu1H37mq2Ya9XMLJsCV4G7wVeVTxvMegB+zqD9Y9m+G6oh/1cczamKG8IEEIIIYQQQjwuEvgVQggh6rCcA0uYn+7Fh8MclE3lGck4UVKfPUOCygu/t5xoZGWB/RBvepQGjB3w6OtEIysVbt06QnEeOfcgJ+kbUlVe+L3pgMocGrXzYmhXOHrue8g9T2yqiqHveNFaBVg7MdSrC5xIJAk7nDtZkBC+mFUHksnRXglPio0m/8dYTfbt8Il89LUabuVyR+91lnHA3c0BSys7enRzAFVPBvSwxrJhF3p0LSuHnHrqEPmdRuLXzRpLcwtse/2ZPzfNJu58Wc5Ul77u2FpZYOvqQmuyyTE1Zi5Am54MaKcpod2jE5CbWz6gmJ9LDnY0qaiWoTZL1dPbB0/vsIrHES7O5eCSQOYndeTvS/zLsq0AbGxobXIb6Usj7nABbqPG4P6CBVjZ0Nd7ILbZp0kozXZ1wKNHRdmEHfF6w4lG5tConQcebSAzV2+gyK5dcG+oP7+Gqb5Vtc/beF8xpku3Lnp9tCMDXtf0j769HOCemupU8wSw/DWdHcuCmOA/kTlfqKHI+C0Ihqq2nd17afYnV1en0v1JiMrYv1VW5vnYwhRG++6ttJKDqANaw/B6wGUz9uZUFPQqwUYbtS1QZqH+pB031cYMbaJqlVm1KubDeQ+4MrmED23gxGXwjTL8uX/3MQ26+qsuYVX3XPs+n6usBrbSc9AL4FfKBdN13+HtKwyIVk8L1xJm+GhKIA/r/IDn9DKm735rxiI1eA3UlLEe3esBr9lQtbGDL5sRehNsXi1h32RtuecWJeXe08Mr61PP2T2gV8fyj4o2fUNt9u5dVUm55Xp1fIBTRQsD1Cuhl08xcQsf8GXfEnoVa8Z/jq7SxhFCCCGEEELUNAn8CiGEEHXYyRNpcGUbE4b74KktPXtwgabc7PMv2kB6dmkW6NX0ZGjXCu3wbUb9VKQGlQpL3QRzG2xNBi7z0Q0za7CMjrluiooGynKS5hZYYk3f2ZvYFNQTi2/XMMF3CUd1wdZO/uyO0mRZxkRFGsmoNMHGmkbKaTpWqnJVLS3LvWgdNeqfldMqYCygqFLxPNncrqiCb1Mv1pS+T3+0Q/UZUcDBj6fyr/tehIX6467MqsrN5WpTG7TVFCtlWV/5xi2xrEpGOAAWNNBfvAo3FFBZ36r0866gr1TImueNBKFpoKraOLz34lgatI2ifkFsCtuozf6uuuptZ739SYgqsn8rAL+4a2QpG0Td80wJo901//3r+npEX1e0361HqHbs3le1Y+9+drSeXvDPjBsnzdgI9Heu5vioajPuPgAo4bmWD5g0HryA765rSkY/o80g/SZd7+f/dSq+GemhmfFNkl7gO8ec7Vc128etohMUY+yh/zNGgunqenxxXhNwdHtJf4HaoysV/VxpNrMZaUlmmozkyvwK3wG2epnQ97+DPfrzPCJd6e11sfp9Csivx4mr+hPKs2pppukvCXBC/3vqgRknzlZ+yejuT9rP5pkSXnvjAR+8onmaptwHhBBCCCGEEI9F5WfxQggh6hTVs/XJu1OliIioprw7BaierUZNwMfAK3gjuzfrHlPoC/SdsZHd4zvSupsH9lei2XmqAHXBGaIP5eLWrwu2gPrECob4bSJJkU5i69wR+1s7Cd2VRv79IvJTz5BUUeASsHXtQutbOwk9kIG6GPJTo9l32hqvbk5g0wH3Nrls+bd2XN+CNPZFn6HR611phyYAbOvqxaTJQ2l3P5GU69DO1R3O7ST8lKYfF96KI/JoJS+iEu3cPFCd3MS/ThVQWFxEzon/8J9cJzxcK790/vyLNppAcHWzMRvaYd+wkszhqkqLJvxcR957z4Pn1WrU99So75XV6FT/kAdNrasQHHfC7Y8q4jZtIu7HIrify9Gog+S068lrlW8KrTPsO5RBYTHkn4pib7o1bs6VL2yqb1X58zbSVx6atQ0tyCApKZfC+wXEndKOy6ukzudOsYpGL1rD/QyOnsjQa2xEk6agvmfsA66J7SyE+G0pwcnrARGtATX4rjXHfZ45QxeaMzTEHJeFZsz/QTPnc+4PWN8MvvvejH7L6rEish6LQusx6ohmTNzAvtXMYr1qRo+F5qw4Uo8TieZsjIRovQDyc6+UMLEefJdghu9Gzd8bFaEcR7jmHP9PPf66WfN3fFfD3gcw7I9lY+VCSem4sOGR9VixuR5HjL2Yeg+Y8FYJrwF/XVm2zoBFZqz4Hwx7vYReBmWla49N8xJeBbZ/WY9FR8zZu7Ue732vzUiuTEszRgPfnTXjr1HmREeZ8/bXZryqnO8R2PQqYY4Kci9r+tT2E/XYG2nO0MVmJOgFc3XbfWOMZltuTwFsinm/oybQO/Qjc+Z/Yc6RI/X468J6DE0pW9Y4M46sr4fvxnpEJ9bjyJF6LP/+8QblhRBCCCGEEIYk8CuEEE8Z+6aNyb/7M4nJl+VRw4/8uz9j37SxcpM/UZYNVahKH8/yDPCMSoVKBbTw5sPJLqSsCmCEXxg3+oYwq18lA8628GZFiDeWXy5g9Kix+K77nkLlwHlKTb1YHOKNZVQwI4b7MHpxIi2mhTDJ1QKwYWhwMD7/F03gGB88/ZaQ0HwKy/1csCSZ8PHaMsfT9mE5LITxrmDZbQJrfDWv29Pbh9GLv8Gymck83iqx7OTPikkupPwrgCHDxxKw8xf+vGA2XkbHsDVk6eqBl80Zlo73IbRag7A64dpVTcKFbGVDteVc/B41iayaNJER47WPBQe12dxFnE9KpLWrSxWyWC1w8w9hmnMan/iPxXNUIDvUA1n+9wFVCBrrONAifx8BI30YvSoN18khjGujnMcIE32rap+38b7y0Gw88HvLiZTwqQzxX8HV+mXjJRto6sG4NyzYN9uHIX/7L5ad9DN+Hej7pgt39s7D84NDivGVa2I7C1G5zF3rCffrTXdlg6ib6pXgFfCAZJ8SJtpoMj1P3IUT96FLqxJ29NMGdOuVMGyyZlzUJnfNWHTWjBVZ4Na5hOS/P+C1yg/2hhqZ8ef6sPegGUM/g00/wIw3S4h4Q/v3nithzvgShj0D0RfN2HsFRr9bwhvK9dSIEj54t4TnMjXv60w9mOH9gPV/NAxm93qjhEnPwbeZZiy6ZMZ9E9USrF4tITIAJr0ICd9r1nn52RLWBzxgff9qBsgfxcsl/KsvvAasOAh7CiHiHSosoVzquQd88FYJ/S1g+0lYea2ED94vqaAKyEN45gEzAktY/zJY/WDGXw+YMe97cOpWwhhthjlAi74lLLYFfjRjUaIZd7VXhF7zeUDcwBL614PQozDqsBm3Xyxhn2fl27hlS7ibbobvZ2aMOmwGLUvYF/T4gvJCCCGEEEIIQ2YJF9IMzuRfeK4BreyrcJVUCCHEE3Ex7wZBB//NmayLyibxiLo0f5nFA//Cy43Lj6xXXGxY73blypUGzysyffp0g+c3buby413DOsPy/fuUStvG6I9g7qYxtDNx0fqRFcQyxy8Rr80zcK9uMKC6zoXhuSAdv9DFDJXuKEStSUy+TEeXtsrJAMQvdWZ0uPaJ+wKORQyrsIS/KM/U9k3PvGX0+xeo8Ds4PfMWzZq8qJwsDNRjxUwzFlHCl8se8JqyWQghhBBCCCHEQ7l5+4dKf7MCpb93JfArhBBPmSHbghni3JN3Og1UNolH9Om5g3ye8g2fj1mgbJLArzBBTUJoIFuah7Dmzdqo8asmYW0gkW1CWP6n2li/ggR+hXgsTAUmRc0wtX0l8FubJPArhBBCCCGEELWhuoFfKfUshBBPmTNZFyXoW0ve6TRQMqlFNalwm7S+loK+aNY/ef3jCfoKIYQQQgghhBBCCCGeahL4FUIIIYQQGp38iYmSbF8hhBBCCCGEEEIIIZ5GEvgVQgghhBBCCCHEI3jAjGXF5EmZZyGEEEIIIYR4omSMXyGEeMo0WzyCm0G7lZNFDTG1fWWMXyGEEDXF1Bi0omaY2r61OcZv45nmyklCCCGEEEIIIUSl8pYZXndWqu4YvxL4FUKIp4ypwKSoGaa2rwR+hRBC1BRTgUlRM0xt39oM/AohhBBCCCGEELWhuoFfKfUshBBCCCGEEEIIIYQQQgghhBBPOQn8CiGEEEIIIYQQQgghhBBCCCHEU04Cv0IIIYQQQgjxGKmerU/enQLlZFED8u4UoHq2vnKyEEIIIYQQQgjxuyBj/AohxFPG1Bi0omaY2r4yxq8QQoia8uv9/5F5Kw/1L78qm8QjUj1bH/umjalv9YyyScb4FUIIIYQQQgjx1Km9MX7V2aQe3sn8yWOZciC3bHpxAQnh8xgx3AdPbx/mHNZrMyqRVd4+eHpPJDxV0VScyKrhPnh6h5GgnZR/LorIhOrfDa++Es3SaRPx9PbBc/hE/PdmKGcxSZ1muGzgjjQKlTMBoCYhNECzPYpziV4QwGj/AEZP3kSCWjdLIqsWRJNTukgiq/zmsU/zOQghRK2IX+qM49LThhNPLcPRyVnzULbpZO9ltG4e371k6rdVZXkhhBBCCCGEEEIIIYQQQjwRVc74TQibSGRxBwoPx4Hvata8aQMUkRQ2hTnXB7L8rwNooYLCYksaNbRQLq4nkVXeSzjzgjWF7jPY7etU2lJ4ag1D1p5Hpe7CrCh/3CgiYe0EPlIHsH22OyqD9VSgIJb5fmH8/FYIM/9kxx9+SmZzgopJQ1yUc5aT89UCAsLSsH8jgL++2QHLW1F8stOamR97YaucOW0boz+CuZvG0OLoEqbkjmTTKAeu7prKJ1ZzWfOmDambF5DUOxifVmWL5R9ewOhTPdke7EEj/fUJIUQVmMpIBW1wdlwEfn6+hNOba7O6aqZn72W0xzUmp82kO1ns8h3AFf8UPuimv/BpPnZaT5vYCN6y0wSP1zocYvtbzau4/G+Dqe0rGb9CCCFqSlp6Fo2ea0Dj562VTeIR5d0pIP/uzzi1aq5seiwZv+rLMaxbtQOV31be76BsNSaP/R/M4NOrQLPhrFk5mHKv/O4x5r0bzgWg/5yqrvdR5XEkZDb/Zjyr5/WhibK5Jp0Px3vRsbLn5iqad3uTye948lJD/RkflnYbM4r1H3tW472oObshiIXZg1g/z5Mm5trJed/yWfjnHL54nYL7ABZY27alj99U3mmv4uyGsSz8ujFvL1nBCIeytV3aFkDQf9S8NHEFiwc0Lp1+be8MAnfB20tW8Hr6cnx3Pcfcf/rRucoXQB6T4jzid23hs/+eJ+se0LAt/d95j/fdy95LZTTbRjm1D3N3+tFZObk23E9hw9/+ybnOf2O1rzOWyvaaVOv9+jzrRi7nSL9Aot6txkFBfZ51f1tOptcKFr+h99nVYr9+9ZspBF1W7Ed10d3zbFi1ka+TCygEVG37M33GeDo/r5zRFL3juZblc870Hj+e992b6c/42Gg+t8e4jwHkxBA4bQeMW8Fy/T6mJH3xCSvgyMIprLvQkndWLWRwuYvexpUex827M2vTJLpbKWYovsynASHsvweOpX2giucU2uNmhec65frXQx4L9ZT7brKypklrVwZ5D2Zwe/0+XMX3UUW3vwghILqZ4Xd+sZpLR3ewPepbLuRps8oaNsbRcTDT5/ShuXYbNXlrIeuHtSxb2eUdjJkbg/rl8az/sH/Za8vYT8DsPfDWQtb3z2Dhe3toNGsx73eoaycZNUT53QvQuhrnf9r+dQ1oPmoJa4aUP3YXfL0I3w0pj/X8pfDCZqb+M4lOf1vCu+0rirs9KuPfY/38/Hi3SwXH8+qoyn5eSrt/KyfraD9bvl7E1C3wlyVz6F/FY9nTqNYyft38N7J8Uk/a6E8s+IbIr+yYNsubdjYqVCpVJUHfMs83t4MvDhJ3XzeliIQTcbi95IQuWRYscJu8lc+rE/QFuJZGQnEX/vyGE7YNVajsulQp6Mv9M2wJT6a173LW+LnT2kaFvesYQv7yinJOABKORNPgTQ/amcNPRWWvGsDSEkiPYsv9oQzVC/oCNOo1kL5JB4mVrF8hRE3rNpNraSl80NtwcmZcNCwcRXcAmvOWvy/hx5UZwccJ9wvgLTvN0+6jF8CXp8ms6vJCCCGEqBL1L79K0LeWNH7e+omU0C68HMPC6RMYM3cH8XnK1iq6eYx4I4Wqbn9zmAuP/QL1L+TmFlFYXKRsqDXthwUyd1Yg7/+5JUWndhA0eweXDO+7e6wKL+xh7dfP8c57ZQEC9dlwfCevYvfFIlp378+gP/Vn0J/68JptAVm3fgGg/auvAXmcTdPvCHlcTNFcM7iUfF2vopiaa2l5YO6Moz1Ye4zjnUbHWLn9vImqY0/Qhf0s/a+al4dMYu7UUfR+7jJHVofw6WXljJVxZsQszWetebxOa+UstaXwLgU/FfG/B8qG2lO3+nURFyI3cqTRKKbrBdpqu1+/NHwi/W/uYOlXD3twfEzSk7jwwiDenxXI9HHdaXTtCAv//hCfl20f3p8VqNlPXrzMkdWzWXnm8R1Lnw7SF5+0wvN7+PSCcmo1FMdz4ryRfn3hGPsNL5E/kXOK6tN+N00dxYi+bbDOPManC2fgu+G8XpyiBt9HzhFWbr9Jf//xekHfm+wPCSBowzGuWbfT9v/+DOrRElV6BrcBXu5Ad+D2d5c1z7VupyVrXufFZK6VxlpAnX6F20D71i3huT78ZfRzHFm3g7N68/yWFN5XA43p/67eecZot4dKvMuKTeCaciJ5HPs6BR7zeXnRvQLy79dAv6sqxffYl8tnsDC2+hV5H50Dg0rPF/00QV3da9P7bNU/5lFYVMRj3EJPhSoHfo1Rnz1DUptW5H8WyBBvH4ZMXsPBqgYzO/VkoCqOON2XRME3RJ92Z0A//Qsgueyb6YNnaCIACaE+eM7cyb5wzd/z9F9h/O8598TrhTN88o9NxBmpPJ2fsInA8ZrS1J7j5xGqLSVdeO4bjhZ74POGjcH8qlYO5bN9SSPptAq39poIiW2vMfQ9v4IJk6by0Vl3/HpZcnBHFl5jXMrfRWrlgqtrBknakxIhhKhtWRmncWmhlz9i70j31CyDUs6ZN1Lo7qCN+gLYNccl7hpZVVxeCCGEEOL3Kj89lZ/bDSdkYh9lU9U4tMTRPI/9x5VRtJscP3KdJs7OVctUqDEteXvtVqL0s0ZqWROnDnTu3IH+o+aweKIz3InhyKNclH4kBRzff4QC9yEM0l0MyIlh3tJjFLw8nOWhS5gbMJ53fTWP9+csYa42w8zSoS2OwKVr2WWru5fChatgaQWkXCZdN734MpfOA24daG8O0JjB4zzh6x3sr2sn2raerFk/j/ff6E5nd0+m/20UjhRw5LSyz1amMS911nzWmkdLHtttMA27M2vzViIm1nK2r5461a/vnmT3oQJ6D3m9bL9+HP3aqgOjfZy5tn038XU52NB+PGve96R35w70fmMS04c1hjvJXKxujFDVjPadO9DZ3ZP3Z4+nPXD8fLJyrt836YtPVvFlPgs7hsXz1Uqz0tMSx9YQf+QkhqGgIuKPHwNnZ9obTH/85xTVp/1ucvfkbd9pLF6/nrn9rCn4ejkrSwNeNfc+Lh3aw6UmgxjcQZdAp+bsv0P49KI1vaevYdvCaaX9/13faYRsGK/JLLVqyUutgYsZZJXelKLmwnfXwcoCSOWS3vnDxUvngdfo9LLmeZM/jWcwx/j0q5tlM/2G5P+YB1jj+KreeYZL42p/5zu2bgk5X3L8oqIh8yRHrjamvXMNZb9Wkcp9Gjt3rqnlbF89+t9jC+YwuCGcPXzS4GaDx8Max9LzRWeaq/Rem95n6/jWCqI+m1d2zi7gUQO/P6nz4co33O4UzPZtq/FrEseqj6KqGAhwYeCbdhw9kUghkJ/wDUk9uuKmLBGhlJ5MoXswuzYHM9TiDKsOGDl5snJh0pLZDCCWj/x9mLAklhztwbAwaROTPz5Di/fW8/merWzya0zcxwuIvAF3fsiFNnbYV+WujfsF3L5nh63uF4rKiXFLVrMpdDWbloykRdJWTnYdi7vR71AVtjaQ+WN1zx6FEEIIIYQQQtQ1TQYEsvhdT9ob3kNcdeY96N0X1Ce+Ncwuu3iM/Teb0e+VxuUvthSrufRFKFP+MhbvkWPx/stsFn6eglpv+dtfzMV75Fw++3oPQX8Zi/cHMdwmj/0faP5/4exmzfSRE5iy+hi3S5ctm0fzd6uyjObi+2chUxg5cize42ezMjaGdSP111M11i6uOALXsrW/mYvziI8IYczbmr/rG7KZs3fK5i84v4eFs7V/d+QEpqyO4ZrJ+6zVxK8ci/fIKaw7b2KmnJN8eQH6935Ne7GwiPhdO7iGM+/PGIyj0d/5WrYudLMFzqZySTupMOU8Z+nAcO8OcC+B73SZ3ZnXuQB07tCu7KJk23Z0N7/Jqe/q2PUC22Y0179WYm3zyBe+y6g5smgs3iNXGQRjCs+E4j1ybFm2ZN63bJgboOnv46cwL+I8BaX977ymr22I59oXoUwZPxbvtwMI2nFZL1tLN8/5aizzpPp1Eddiw5k3Wft+3w4gyOD9KhRfZ/f0sXi/HcL+HGWjhqZ6QB96d9ZdOH58/draxRXH4njOKS+i1yWKa4Eqq2cBSyyrco3QlGdUNACavFCWb1bZ8UqdvJ+Ff9Pr51/oBWgq7DMPIe9bNuj69sgJ+IaEc1w/HnT/Okc2LCKg9HsmhA1nDUN96ov7WTh9At4jxzJyeihH9OKxpkhffLIu7VjN/kajmOxVtWEsynOgt3tLuHCSb+/qTb57ki/joPcrzobH0HLnFBq348K15xNjGTN3D5eMfCU/TP+qkf3EXEXniRPpbw5nTyVp34/yfZQ9v3ZRe541cixj5lby94rPc+QrNY79e5QN75F5hE9j1ajemMr0bhXdDtWY9p0bA99yQZeOej+Vc+ehs/dgOqPm1HfXtQ3XuZYKdOjAq7p4i3lb2rtB1pnz1fr+ero0w+ZR47LuPehvrubIGcOb2y7FfklWsz60tzFyjlbZ8VR3zrE+hiOrZzNy5FjWndeWPh45lnVx19mvne79lxA+u6i3Q+jmKT19qcIygDp5D/Pe1dt/vtAsF/iFkddvinlb2ncGrt4kSztJfTmGldr90vsvs1n5xfWyfb4K3xsGMvYzZeRYvOfHGP6mqAbd7x3d+U/p8+TzpeeNumPM7Vjt+d7ICUzZ8K3heZXut9V47b78t1D2XzVyYHpKPFLgF4BWXozsZo1KZYPXGx6QnYuJc8xy7N16Yn/yILEFucQeSmZg3y6V34HRqgt921lj2dAFV2cgN1fxZaL1QkcmLdvK9o/HYH85jAmrzlAIpJ46RH6nkfh1s8bS3ALbXn/mz02ziTufyx9UjSA9t2oHvvxccrCjibEf9veT2Xy0Fe+55bJl9lQm+AcwekE0V/V+wDRp6kDOD/n6SwkhhBBCCCGE+J3q1tsT1b0YYs6WFSq7dOYY6tZ96K03jqFGERc+DSJoy7dY9vDTlJLtBmd3LGLyDmUG5nV2fw2+y7cSpT/GWd4BNnxtjWdAIO8PaExWXDgL/1NJBkhFyxTnsX/xInZftKDzqEnMneqJ6osdpsflqkj2Ta4BjraasQG/DJnB0jMqBs9Zwvolf6H7PcMSrFcTz9Oo90QWrV3B8ndf4+e4Hczbq9wOGre/WM7SU/DSuHkmx7hTp6ZyTS9DBjK4dAHo0IPuzxnOW15LXnVTwb1kLmovjlz47lto3Y7e3drhSB6X0jVXMW6nJXGbxrzUSu91mLvQyQ2ufZdi/FpHHXH7eAzxQGencp3zIajo3q0D8K1BMObC+Xgw7063Vy0g5whB01YR33AQISs1n3P+4eVMV/b3hM/4NMeFd6ZO4u0OFlz6PIQNlZXZrWiZJ9avC7h0Lo+XvQNZ8+8lhHg249JXy1lx1NjFUzVnN/6Tz25a039WoImxOrUZYaXZ5Tzefq0N1sV/b3y/rGsKc+L5LPo61v3epPfDBhCKC7h04HPizTswvH/ZWJwVHq8y9xMUsoerLYazWNvP1bm6UoaV9Zlq0u5TX+a2YfjUQOZOHUzrW8dY+bflHNEF8woucy63LcMDl7Bt5RwGN7vMl0v/VdaeE8O8+Xs4W+TK21MDmeWlYv9qzfiYpklffJLU58NZ/J9neftdz7Kg40No3vN12pPC/tiy84aCb09qAvrdKs9KVJ8NJ3D1MdIb9+f9WYG8+9p1Vq5TjM36UP2rBvcT7fcxFzIq/pt5X7J0i5r+AYFMH/UaDa4dYeGC/aVBsnKupRJf3JhuLnplzq9cIQsV/bu3NZjVGMdX3VCh5oKu3PnF88TTkvbdetC+NdxOy9CcP+Rd5mwONHFyMBhCs/2rr8HVVC7c05v4G5GVfR04xkLtDVPKG2uqzo3+f1Kh/upw2Q1pxZeJP6EJ2Dsq5q7S8VQn9gDnOvyNnTsNx7iN3/YZt11GMWvqcDr/32V2h2yutDJBhcvkxDAvZD8XLPX2n+2KfaxK8shKBxya0Vw73vDkuTu49spfWL52CSFv2PDdlrllmfGVfW/oU59n3ZI9ZD3fh7mzanrs9et8+q+vaTQogPcHNEN9eT9Bs2cw/wsVg6dO4u3OKrK+XkVE6e8u7W+r7ddp/+5C1q+cw2CbVD4NXm/8tT8FHinw+/yLNnC/qOzHSHUPoC08GOqazMmd0RzM9WKAq3KGKrin5iflND2N2nnx9wld4EQiSbqJViqUX0GWlqBq64R9cRxHE6pwRFCpeJ5sbhspJX31wD4sh3vByW0c7TyDTWHrmds8ishzZT82bt/KwPbFh6kwL4QQ1dfcoSvJN/ROOzOvEd+uOfZ689i3cCY+Q+/2yewskt0daV7F5YUQQgghxCN4uQ+Dm8HxU0ma8Qnvf0vMV2ra9+tRPrNSWyZT9cYclvv20ZSSnTiPWd2g4D8x5S4U9X9rOC81NJyG+lXenjqY3p070P+dUfQ3h6xURaajUkXLpMTw6VVoP3Ees4Z0p3PnPrz74SS6K9dRmbspfLrtGJh3p5MLcPEI2y+qGDwtkBHtm9HEoTvvjuoDd44Rr70S29l3Ie+/0QHHxo1x7DeCIQ6gvmg4/h2A+sJmgrZcxrpfIMF640oq/fxLPphb06C0Ipka9T3ghefKLp7mxBA4UpvNoMj+fOmV14DrXMooAi5zIQGadHahiTbgcPaSJuCQde0yNHTjVYPYqQUNGgIFan7Wn1yHqM+GE7TxMrw8nre7KK+uVEZ7QVb30Gbfqrr3oTtw5Iw2naX4PKeOgupPr9PdSlsWU+VJUOBg2jdrjKP7eN7pDQXHvi3N+gOgQX/endiHzp27M2LcIByBs2lGBs/WV9EyT6xfN2ZQ4Bze7teW5g2b0X7Um/QHLlwt/15uH1rOwq8LKryZAX5BXQA0fFYv4eJx9utnaWAN6p8rPMI8cWc3aN73yGmhXHKdxuKJHQwCJlVydQcBI8fi/fYUgr6yZMScifTXC2ZWeLz6MY8soF3n7ryk7efLx2kjA5X2meq5dGgPl4qdef+jaYxw70Bn98HMnT2c5sXn2XNEmzFo259Zc4fT/+VmqJo5886bfYAULmlrKZ89oM3S1a2j33gWv/uawd8pT/riE6P+lnVLj9Fk3N8Y8aj37DzXg0HukHUsQRvgvMnh6BRUf+qjKUlcoTyO7D2GuqEnIQvG079zB3oPCWTWEMPv5YfqXzW6n1hgqQKKi/TGjTZC3Ybxf9e9j2nMfasZ3DxGfPnDtcY9NWqsaaB3cPn5l3zgRRr9oWya7nike5Rmezq2o7s5XEvTjGd96ftvwdaN9rbabODzl7lYDNzI4BIqur1aduMJgKXKGshHrRk2+zel9YCy8WDfdnuR3LgdBH5UveocOi95DKJ5cTynvtPEcwrPHmb/PWcG9Sx//lil46lO6zcZb+SOokYDx/NuP82yf/FqCcXfGZTtNqaiZS58YWT/eb+S/UepuIhrh7awOwOad+9AE91QKO39WDCxO46Nm9F+yDiGOOhlxlfyvVEmjy+XLufI3ba8M9+vbKzrGtR73FRGuHeg/8RJvG0L5DVmePB4+uud7x2/oL0JSPvbqv3EObzr3pImzZw18xSf59S5p/P74pECv5adetI3dyehBzJQ38tgX1Qs9OqIK2qOLhnL6LDkig+MWNPF3YWErw5x549daFdTUf2kaJYeSCbznhp1bhrRXyeDqxNtgHZuHqhObuJfpwooLC4i58R/+E+uEx6uNtDCi0l/suDgkjl8tFezfE56IpE74spnMTe0w75hNjnKmy1vRbPlBy/GOWmeakrDwM+/FtLAqqxuf04u2L9QficXQojaYO/uBXN3EA9AFrvCIvDr3RWA+KXOfHwK6NYbv/D17NLGfuO3B8OgrthXsrwQQgghhKgJzejepxnEHeb4XSg8H8fx4tcY5G6k5F/6ZS4A3V/VzwxR4ejUEsgj1+B3akuaG8sAdHDAsbT0nx3NHYCfKgk2VrDM7RuXgZZ0dtF7vao2mrHoqkBT6ncs3u8uYv/tZgyeN57uVnD7ajJq1Oyfr3cBdOkxTaBAdx0mL4X9O1Yxb9oMAv4yg0+NXWxVf8uG0CMUvDyq0mBOVvZ1cGhMuQJf6v9Xdo3D2o13ZgUyd9ZgxViGwMsd6A7EJ1+GnMtcuAftW7fUjIvooitRepkLZwG3drykWNzGtiVklJXUq0uyvljEhKXH+MVlFGvmPcw4h86MmKW7MBvI3AHa6IOVK726AQna8q2XU4kvVtG/S1sgj4sX1XAvhqC3y/rBwljNBXSDPtuuZVkWm20zHAH1L5VcsKtgmSfZr9WZ8exev5zAaTPwnbDceJZxxgFWflr5zQyQTVaGLttY4bH068bY2AE3bj7UBfjHRRc0mD6uD6r4VQRM28zZSrpPObZ9eH9WIHNnTeKdboXsXziFAP3M9IqOVy/3YNDzEL86gDFzw9l/Ia+0BHVV+kzVafep1q6018+wdWjJy8DtH7UVCovVZMXtZ92iuQRMm8LIpfrZYnlkZQAOhutQtdaMwWua9MUnojiP/UtXEd92FNP/ZGTbV5sFnbt1h5tfcuQikJHA1zcbM7h35RmrkE3WVaBzO17SiwU4OjnrzfNw/atm9xM1+T8Cto2pMHXLoa1BefLmDprvLcNzsTK3czJMlCP+hUK9G/d0x6P3PRQz6jKRE5K5RB4XL6jBpSWOgGNr59Iy0JdSvwXz12iv3GCNG+PIdbLKBTueftYOuvFg+zBi+kIWDWsMV49w3Nh5YWXs3ejdDI4fOkkBRZyNi4dur9O7XFWCKh5PS6c3M3ru9LJDs9L/N7FzqFKfNb1MHteuVn//KVV6A9MEAjeex6KzH3P/3KysOsOFcHxLb0rQfo/pfkNU+L1R5lrUv9hwsaJKJY+qJY4tdLG4ZzU3cdg646jbHtrzPYq13zra31YXNkwpO3ZM01QYyP/l6bxL4pECv1h14f3FY2hyKJgR44M5+OIY1vhXoVyznka9BuKODcN6ayOlNaGRCvXXK/AfP5ER/gvYW+TOh1M8aARYdvJnxSQXUv4VwJDhYwnY+Qt/XjAbr6YAFrj6LWf5uLbcOLAA//ETmfBBGEn3rdG74UbLCdeuahIu6A8uUMDBiHQGjO+IJWDby5t2h+Yx2j+A8J8mMFKX0Xw/maQkB1ydK/qpKYQQNchuGIsXpjDayRlHpwHsH3SID7opZ+rKB1ucCfJwxtHJmdFEsP0t7SWQKi0vhBBCCCEeRXMPT9qTwvFvr3P8yLfg7k7n0qzTp9EvFFZy0Uqn/TBtIHDuQiK2LuGdl/V/L7fk7YXr2fZvw8c77YG7x1g4bRGfnrWm97j3mLt8Hm8by2SyaoZ9IyD3JlmVlM5rbtcSMvIoK/DVlpc6AAlnOKtb1qox7Tt3oHPnNuUv4Fm1pP3LwHeXOasoG93+1dc0JUrPaoIV3V91US5Nbs710pJ6dcntL0KYsiWFRh7TCPu7p+GYv1XWmJc66y7MdqCzgy6gakFn9+5w7xjxl+HSt8dQN+xD99Jy24DDcBYr+sC2f4+qQnZZTXsM/fryDib/LZSYe20Y7DeNxWsm0VtvyVIvNMNeBQXZN/m5wip8mhs1ruXoj+v3OPt1HrnZQAvjF7zrCl3QoPcbfiyfN5gmeUfYHVeNsRABVM2027A7g99dyCwPuP35Mc5SheOVlTPvrl3D4nf741hwjE8XziAgIkUvqaaCPlMLLu0IYsrqI+S3e4P3p89j01Qjue7VPg5IX3wiLuzn04vAxR0EaG+gCdhyXVMOdZr+2OdVZ9n5dQY3VHPkTAoXjn/J7WZ96G7s+9cUZVTC2DGs2v2LmttP1N9x7jylQdUqM/Y+9DSxdQBukqu3CzRxckFFHsfPl5XO1h2P2ttrksrKWODo0haKk7h4PoULGXr9/OUOdEfNhbTzXExRK0qqa+Xlcc3UTYG/MZqbCUwH4SvWjNe9nDVjWV89yZenoLe7a7XiXk+c8rPXr9xbkdIbmAJZvGoTEbP6GJZh7j2p3P61Leh1mlT1ewNo0rQZKgrIzH6MQVWVRYU3fgL0nlr+2BHSr9xdGk8F5SG2Eh2ZFhXJmjfL7ntVtfFi1tqtxERtJWyGF61VACr6zt7Kdn8XIzuDYh1WXfh71Gp8WmmbO/kTE+WPGwA2DF0WScykjgC4TYokZpkXuuOS8nmpFh58uGojMVGRxERtZXvIBNxeKGu2f30KYZsjiYmK5PO1s/Fpp/eRm6to92ZZe8yO9SzydTHaKdz6e/HzgVhSSw/o1gz8YAruuplVHZm0dj3bw9YTNtsDW+0Okn/iIEe7DmVgU91yQghRw7rN5Nosw4xc+7ciuJaWwrW0lLKALtB9VkpZELfbzNJ5qrq8EEIIIYSoIc+9Ru8OcCE6lP0XVAwe8JqR39Rld6nHf6c/RqGaa2nXwbwZNkaShGtboxcaa0pvXtW7pHQ3gwtVzChp4qQNBLZvibXexSVNBsN1LtwoQtVQZfgwB/W5bzlbDP3HjKd/57Y0V4H6jv6atcybMXzqKF66e4yFS2O4XcGF2QbPNoLiAn4uDRCr6N2vOxTHs2HLedQVLKvRmJdebQw5CXx2+Dx06MCr2gC+pXMHOnOd43tPco2WvOSgLJVcxM/3AGsVDRQtT9TlHaVlspcHvGbwGdUUy1e70NtczanvYog/pqbJn3poM/Uaa7LLM1LILFH0gYbGrtbUnCfVry+dPkYBLRkybjC927ekSUkhipwhjT+8xjvv98H64g6CNp6v4ILus6isgXu/6AURH2e//oWfC0ClX9v0d6GIwl/LnlV6vCoGzK15qd94QtauZ3oXuP3VSS5Uoc9Uj3afuprEBf2xCzOucxFobmMDXCb+WAG0HsRfhnSnvUNjiu7rz2ytyVi8eplLeh2vIDmp4vFQpS8+Ga1eL6u0oH1oMkkb0/9dveoL1WHelu59VKhPbGbDCTXtvfpU8YalRtjYAslXuKb3WV9K/lZvnofrXzW2nxTf5MvVm4k3b8u7b+oNxGpM3l0Kyr2PCgKrDVWoKMCg2nhbzXAfWbvC2V8W+zWpiZMrTcjj1K7DnKUDnZy1/dyqHZ06wLW4PRy/Co5OLcudRxaqC4BGqJTx5N+gS99V8llUwtqtB51JYf/aGC409MSzs/J4QhWPp4+bif3nakrVKh2U3sDUgZds9d+zHc1bA+czyFIpz8csqvC9UUbVbRTT+1lzaUsI686bPnt5bLS/rc5evVn+2PGU3oRbzcCvMODkzV+7fkPoF0YG+jVFnciWnUVMGtPFaDBZCCGEEEIIIcRvxL14lo4fi+9G/Yytimgvft+8SVbDPnQ3VTHRtg9v97NG/cUiAiOOcfbseY5sDGHpKXhp9Ai6P4ELFJYd+tC/IcSvC2HD1+c5G7efpf/YzAXljNXVvg+Dn4cLG0NY+nk8ly5e5mxcDOs2HOM2oGqkqdn27fEjXLiQwpfr/sV+U9ePbD0JnlV5kEzVpg3N+ZZzF8umWXYZz9wBjSn4ejljpi1iXcRmNkRsZt2iHRzXX1jL8VU3VFzn2lVo4uRQ9vu/oTPtHeDa1evaMfkMl6M4g0spimXqgAvHYyigMa+1hotnz3NW90jO0/TtKvf1PC7pL382hdulGX6udOsGt/fuYP+9ZvTrUjYuYWcPT6xJYd3fV7E77jKXLp7n+BfhrPu6mtmY1fSk+rV1oxeB68QfOc+FC/F8usr031R18GPxuLYUfL2cBV+Y2h4qXm7XDBLOc0EvQPHY+rU2WP5qm4cILj0mF3YtYsMX8Zp++fVmAkP2c9u8A/27ajN9ru4h4O2xBB0ytY211De5cPY8Z8/Gs3/Dh3xyCqwH9KB9VY5XFzYTGHGMSzfVZF2M5+wVoLU2+7+SPmOa8X2u85ujeMlct09p+vbCJXvIer4P77zeDLCmUWMg41u+PJvChbgdrNiSordeCzp79EHFt6ycv5kjZ89z/PNVBBvMY4z0xSfiuZZllRa0D00m6bM0d9FWX6jycbzMS30G0fzeTbLuOdP7tareddaS3gNaQs5+Fizfz/Gz5zkSMZcFX+nvDA/Zvx55PznG7ohVBE6YzYYLzzJoViCDlH1ISR3DSu37OP75chZ/oYZuQ+hvajn7tnQ2z+NUsv6xpBkjZo+nvcVlPp0+gcCVmv6/IWIVKz9XjBEL4OBMt4a6ft4Gx4a6BhXtX20JV69zjcZ0cymfqZielqpY5rcijy+XL+Kzr7XH33WzCfpCjXW/4aWfxbVdM/B+O4Qvq3jzFg170M8dsm7eRNXrNYPS5PoqP54+bg+5/1SqMX1e7wD3YpgXvJkjFy5z6cJ5juxYxGcXqML3hj4VnSfO452XCziydDn7q/qZ1BbbHgzqQOlvqwsXL3Ph7DE+W7jH5PlXXSeB30eiwm3SeoMM6EqpOjItPERbWloIIYSohtRtjPD2YdU57XN1NqmHdzJ/8limHKjGTUii7rifwcG9segnkdQMNQmhAbXXL2rhdSeE+uA5M5rHer6vTmPL7Il46u9XdVhheiyRhzPKAhW3Ylk6eSye3kHsu2U4r1JCqA+eoYmaJ7Xw+Rm4Fc2Uam/TAhL2RpHwo3J6Nd2KZoqx7VEQyxxvn9J9IudAEJ7ePopHGAmoSVgbQGBt7TtVksUuX82wC45OvuzSH1lGT/xS3TzOfHzKsC1zl29p2+hddXGUUFERy8496G+OJtvRxAUmzcWSBcwd4kLh0XAWLl3Ov09b03/qEhZXOM5nLbLqwPsf+tG7SR5fbljO0j3ZvDT5L/QHaGxT8fh4FTFvyztL5vB2ewu+2xVK0PwQlm4+SaGDg2adHUaxeEhbik5tZt4/N3Ox/TjeqeB6vqrDeGYMsK44SKYd1+3I8W8NMtI6T1zB+sDBdFbd5PhXR/jyqyMcuVbES92GM2uqpsRdKcd2dDfXLNft1bIAJjTm5faaEIXKzbl8+cjL33JEEfSsC7JuAORxZMNyFi7Ve2xPMJ6JalIKu/WXX/oZp0pLMFrQvXcfTdZj6z70ttdbrO0o1s4bTmerVD5bHULQ/NVEHC/EsXVVAw0P6Qn16yZ/msb77s1I/89y5q0+jOVb2r9pQpM33uPdl6kwc6Z55x40Lz7G8bNFelMfT78u+PYkF8y706uDsWypuqHRC5Zc+DxU0y83xlP48mDmrg2kf7nxHCuRc4x1S5ezcGkonyYU0W3cPNa+46zJuqvsePVCY1TxmwmaHsCUkD1cazGckCBPzWdQSZ8xzcQ+Z+tJ8AI/+lun8tnq5Sxc9yW3WwwnZIkfnVUAjRk81Y/eTTLYv3QRS760YPS7fQzWbNnBj8Xvdqd53hHWLV3N7httma6Yxxjpi78h9j3o3xoTY5+a1uRPcwgZ0pai83tYuXw9RxjO7NGG33sP1b8eeT8J57OT11G5jyJk1Qre7VCFW7AcRvEXt2x2r17Oyl2XaeDux5qpr5m+eUt7k9O1IycxOEu37U/Imnm8368t6hRN///yqyRuP9+BQe/OY7RBqeq2tNeUSy3XzzVlo4GGbryqPB8qvkz8CTXNPdzK7RtPv2exsS4gZqP2+HseOg8JZOXEDqY/i0ppz0uoZPzqSo+nj19F+0+TFx7+3MnaI5A1U/vw0g/HWLcwhKBF69lzuRkvtaBK3xsGzBsz+L3xvMRlPv0wnLPGT18eE2v6z1rC9H5tuXM0nHnzQ5i3fj8X7dqgfzr6NDFLuJBWoj/hheca0MpeopJCCFFXNVs8gptBu5WTRQ0xtX2Liw3rTa1cudLgeUWmT59u8PzGzVx+vPuzwbTKv38LOLgggFXnYGBwJNM6QULYRCKLO1B4OA58V1fvRiTxRKiTtrHwk0KGRkzQDGtxI5opsw/htmA149oo534EadsY/RHM3TSGdiaDBo+gFl53QqgP89PHsMnYMB61JHXzRAK/9yJssTf2tbGdaljm50FM+bIjy8NG0ho1BxdMJLzRDD59r0ulpcsSQn2Yz2zNECo1/fndiGX+8jO4Bc3W3Nx4K5opk7bRRnusqpL7iazyXcHPk9bz916P8Ov4VjRTJn2DR+hihuodUlM3BxD4eQGtdcfK+2rUpdGcAmJXBLLZZjbbJ3XEsiCWOX5n6Bs+m4EP/5u4QonJl+noYvziQfxSZ9Y6HNIMq3BqGY5hjhyLGGbwgzNzly99MgI0wzJk72W0xzUmp82ku7Ltd8rU9k3PvGX0+xeo8Ds4PfMWzZq8qJwsqiInhsBpO1C/tZD1w+pWILMyhefDmbAogxGrFjL4cX0xUcCRhVNYp5rGtukVXDQWT9ZT26+LOLthCgsz3mT9x9pg4uNQfJlPA0I4+6eFrHmqtpeoPdIXxW9BHvs/mMGnjKp+P86JIXDaARznrOH9x3gTQsHXi/Dd+Cyz/j2N7nKS8btz+4u5BGz5hbeXrGCE8qYAUefdvP1Dpb9ZgdLfu5LxK4QQQjwF1Ak72WLVBXe9aW7+G1k+qSc1EbcRj8dP178nqUDvzvYWXqzZUUPBNz0JR6Jp8KZH7QR9qb3X/bj9rFZDK4enIugLYD9kMZ+HjaQ1AGrU98C2hUOlQd9yavrz+yGNhBv5VS4JZ5RVR6bt2PpoQV9TbkUTmuCEeyu9aVZ6Y/YUnOE/SXYM8+qoycax7olXj0Sijz+JrN/TxIb7Mvkt7Qhp3UaxmGjiDbJ+s4j/EhaP1gZ27YYx2S+C2FOa5bfOdWb77zjoK56k82z4YBW7v9aWE/16M4Gzd3DNvAPD+z99F9gtO4xier+7fPqviscDrkkFsRtZl92Hue9K0Lfu+C31aws6jw6gf/4OVprKdq8Fl3asZn+zUcwd8rRtL1F7pC+K3zlbT2aNa8aRsM2PL8vx7jHWbrxJ/1l+EvT9PTi/mcCV+zmiLfN/JGIuU7dchw6DeV2Cvr8LEvgVQggh6jp1IuFh6Qwb44EmL+nhqK9Es3SapqztkMmbSLinN33yWE2p01GBLD2gKyWby76ZPniujebgikCGePvg6b+Cg7eAG1H4e08lMl239gwiJ/kw53Bprb4y6gz26ZYfFcjSw9lAGuHjffDfq4tmFBG3wgfPFWfKB4+0y48Yrlk+NEH7y0h/vd5j8V8RXVq6VlM2eCf7whWvG21533kBpcuFXgDOhRmWy9V/ritbe/gMq/x98Bw+lY+O5pLz1RLtawpiS5o2mKub94CuBK8PE5bEklOsKS07ISIDiGW+rgyu4u9W5bOIXqD9DGfuJNXoj8Q0kk6rcGtvp32ezcEF2u3n7cOI2WXL5Xy9Bv/x2jK382KNllk22m+MbJ+PQjfhP0r7vooLSAhfwOhRPngOn0jggWwgkVV6pXbLPy+jTtrGHF+97fC1dh5jf0ufsfbiAhLC52ne//CJBG5LRl2szYA9DBxeUvZejPbVsve7KmwJI4Zr5tX/rIZMXsNB7awV9j0gP2FT6XsbMTuaTEy/RqWycti57Js5lfArcDViqrZEscKPiYRqy1gPmbmTpJ/02ir7/ExtB2Ov/1wYngtigQzCJ5X/PAtPrcHTewVxuvEb75/hI++JhKcazGZYHrp0PzrE/PGa/XTKtjQTY3GquXpgDf6jtPvmIUVd5OJc9q2Jps34oSZvhEj9OprMXiMZ2kI3xYIOrh25mpRs4m/Wouwskt0dNWP5AdAc+3anuZJpMBNX4pyx1+3iQHOHriTfyNIs7+dIZhVKRQtR82xw/EMeMVu05US1pVJnrXqIUql1gorO764h6kNPmpg4ftQ0a49Aov715MoCCmN+Y/1a1YH3/7X1sZaEf2nM492PxFNC+qL4nWvyxrzH+53/XB/mfraG96tSvlo8/V5woFHOEf6tLfO/7mQR7YdMY/2sPtRSUStRx0jgVwghhKjT1CRsDiNlQIBB2dJqK4hladA2brvPZvuOrazxKCJTDdw6xLygbdwesIDdeyLZPq8nt7cEse6UXlZqQhrPjFrM5ztWM6tNMqs+iiKzRRc87HI5lJChmSftG/bmuuPVS3kKWcDBFcHEtZnB51GRxPyzJ5mhK4i84cTAN+3IjD2jCXzdTyTupIqhg7poMu4Mlg8i/IeehIRt5fN/9qTolhrIJfqjIMJ/8GD5tkhiIoLx+GEbU8L0AsfpyRS6B7NrczBDLc6w6kAyAEnb5hFpMZKIPZHERG1lksFYOaaduQzjVm3kwz8WErd2KsvUI9m+bTnjmmcQufMbgwDRN5csGffPrXweOoXWKWHM/zwb2zcXs8nXAfDgwygjJXCr8lmcT6eB33o+D5uAa3oU4SfKB025X8Dte3bYln4UKpzHBLN9ZyQxe4LxyNEul3uIZWuTcQuKJCYqkpgQj/Illk31GyPOP3iFFds07yt1WxDzT1nzl39u5PNN/rTIN/I6K2Bh48GktVuJiYpk+3hrjv4rmiS9dv2/ZYzytXxS6M2nOyOJ2eRPi8MLWJdQhNukSD58HXh9NjFRixna1FRf1a01gysvjmH3nsUMrR/L0uAztJmjeY1rPLJZtShK05cx3fdI28bkj8/QaMJidu/YyF/tC8jB9Gs0zYahy1bj1wZa+64mJspfUzq8VC77Fi8h9sUJbNoRya4ZzbmdYjBDOWXbrILtYOz1d/InJtgDcMAvNLJcyXnLDl3pa36Go+c070cdF0ucnRcD2xnMZtSZKyreC9vKJv9XuLp3G7FGulHhuW0ERWTjPm89MTtDGGqZzlW99pwv1rKl0QT83J7Vm6rn/hn+8wXljj2qFxvDLc3n81TJvEZ8eDBX/FO4lpbCtS3OBM3dW9Y3hahVzeg/ZyERm7cStXMrUZ+tZ82c4XR/fNf0hagF0q+FEEIY05jBH28lqrplnoV4HOz7MHfJGnbu1J6//HsJc0e9Jje+/I5I4FcIIYSow3IOLGF+uhcfDnu0Wizqs2dIUHnh95YTjawssB/iTQ9zyEn6hlSVF35vasrFNmrnxdCucPTc96XLqv7oRd+mFmBlQ99+XSA7lxzsGDjYhZyjiVwFUuNj4Y2BuFsZ/FnIPcOhc0WkRgRqsjcn7+Qq2dz+AezdemKffZqEW0BKIkdVHrg7KZa/l8jJcyqGvuNNuxcssLTzZqQbkHue2FQVQ9/xorUKsHZiqFcXOJFYFiBs1YW+7ayxbOiCqzOQm4saaPFSRyzPbWJeWDRJtyoKrhnq0q0LjaxUuHXrCMUdGfC6A5ZWdvTt5QD31JQlVKoYONgdWyuwbOrOgK6QedtIxEqhKp8FnXrSt6kFljYdcG0FN24bybDO13w+TUrjbxYUXtnHRzOnMmHCAqLvQWGh5g5QV5sC9n2ygC0nMsg3kmFqqt8Y07OHbpzZNOL+W4DbqAn0tVNh2bALIwfopSZWgaVlLnGhC5gwKQDfsGQoLjLIBC/7W8aVtScT+58C8g9rs7PHr+DgPcjMzVcuUmFf1XDAo4fmfeSciiXhfhrhkzXZ0v7bMrT7hZaJvpcaH0t+p5G838sOlZUK92EDsK/Oa6yq3PPEXSnfDytSus0q2A7GX38lrLrw5zdUxMUlUoiab04m4jrYo/LlgC593bG1ssDW1YXWZJNjpLunJsSi7jSQYe2swdyadn17akthg/pcGIF77fj7pC4mS6aq42KNH3tsbGh9K5c7islPBfcFjO2m/X+33vjFXSNLMYsQQgghhBBCCCF+myTwK4QQQtRhJ0+kwZVtTBjug6f3Eg4CBxf44BmaqJy1Qj8VqUGlKstoM7fBVhcY1J+uY1425Q/19Vr1goONeg2kb24sCelpxP0XBpaLnOioGLpEm1WqfUzrBLTwYKhrBrEJuSScisXe2Ji094v4GRUNLMom2TYtfeEG0wEwtyj/XnS0wdlGfWezKzQID8tElk6awPyjBdBAZTIwZJw1zzdUTtNRvK4Hev+vTCWfhZJabST9VqXiebLRxZrVR9cyZVsRA+atZtNmTZYoAOZOjAtdz5oxr5C5J4jRk3aSqgj+VthvTCqiUA2Wev1G85mpUJncZvoy2DJ7CXGOY1m/Zj2fB3soZ6g2t8kbDfqfMiu1jIm+akxDL5brzVc+61aPtu8V3leDlYrS7tHUpjTLuuqvsQqKCyl8lH5oYjtU9Por0q6fF/YnvyHh1hlOnutI367KygBVoUb9s3IaFBZrxutVHgoAUk7Fkn8vlvljfPD01iuNPTNaG6Qv4vy5ROjqUv7Yk5vL1aY2PK+YXOvsmuNiEKjNIjO1K20MIuV2tHFPIVOvhHNWxmlcWjQHe0e6688qhBBCCCGEEEKI3xUJ/AohxFOmS/OX+fTcQeVkUQM+PXeQLs1fVk5+oryCN7J7s+4xhb5A3xkb2T2+o3JWANQnVjDEbxNJuvE0tWydO2J/ayehu9LIv19EfuoZknLB1rULrW/tJPRABupiyE+NZt9pa7y6lQVxcw4dJK4AuJ/BvqhYcHsFZ3SZfGoOhW7i4B+8GGgs7mvjgpudmn2fRnP1vmYs09Rdh7RZudZ0cXfhalIE0f91YKA2m9KAjQtudrls+XcUqT8WUViQRlxSLth0wL1NLlv+rR3XtyCNfdFnaPR6V6pQQRbLpi4M9fVnVLsiEi5lg7UNLcggKSmXwvsFxJ2qXmDdUC7/+fIM+cVQmB5N5FFwc9ZsnOdftNEEsLTjK+urymdRJQ3tsG9Ylh350718UFnz/B+gMD2O2Ct685pb07qXN3+f4IEqN5mrP+q1VdBvKuaEaw+I27Seo9lqCu/ncvRUBmCNrR1cTTpPzv0i8k+d4YxyUQDyyf8RbF9ojCUFxJ00PlfVaF5Lwo5tmj5cXETOiSiO6o25W6rCvmrI1rkj9veiCT+QoQk8FqQR+ZW2nHMF2rm6w8lNfHIiG/X9InJOnOFqdV5jVTV9BbcXcvlPVBw594tQa/thlVSwHYy/fqCRDbb8ws/64wjra+HBUNczRK44SEIvDzyqdANA1Tg7d4TT0exLLdDsu1HRpaWe3cbrHz9DGNcKWo8KYXfwQE3Auvh7vj0J7h1eMVwpoP4hD5paVymwXbO64uEXwdpd2tDvqR0E4UV3O+DUMhyXngaa030QBG0/rZkney9rw33x6AbYdWUwwWw9pWnK3LWecL/eEgwWQgghhBBCCCF+JyTwK4QQT5nFA//C5ynf0GzxCHnU8OPzlG9YPPAvyk3+RFk2VKEqfTzLM8AzKhWq6qWnQgtvVoR4Y/nlAkaPGovvuu8ptAKaerE4xBvLqGBGDPdh9OJEWkwLYZKrXv5cWxVXPxqL56ggdhR7s3yae2l2bLu+XnAlgzYmS7fa4fPhbLyKo5gyygfPMUFs+cG6dAycRl174nYukYRXBuJhdAxjO3w+Dsbn/w4yx28sQ94LI6lQpRnjNDgYn/+LJnCMD55+S0hoPoXlfi7lM2YVkjZP1JSwHR7Ijv/zZvkYF7DxwO8tJ1LCpzLEfwVX61cz2KrgXD+deWN8GDIzCoaEMKuvZotZunrgZXOGpeN9CFVGFKvyWVSJE65d1SRc0KQD2vYbiVe9aAKHj2XK1xa46TJ+c2OZP0pTqthzRRpukyfjpUwyNdVvKmSB+7TlTHPOYN20iQwZM4f/5FoANgx4x5t2VzYxYUwAC6+oNDcQlNORkf4dOb92Ip4Twshv0UU5QzVY4O6/GD/nNJb5+uA5MoD5Ry1o0kg5H5X2VQMtvFn8wQDYG8SQ4T4Mmb6T29aVD/Zn2W0KYZNcuBoeyIhRY5kSnYtltV5jVTkwLGgkbZLWMGHUBGZEqXDvq5zHFNPbwfjrB1q4M7R9PpGzfQj8ytidAdZ4DOjC1St55cbSfVSqXv78/Y9qIj8I0Oy7bT1KSz2j0j9+WmNpDlhZo2qo3aduZJCEA+1aKfexIs4nJdLa1aWalQBqRvdZEbjMHYCjkzOO42B7xLByx1f7txawONVXM49HNINjZ2qDu815KyICxjnj6ORMny+9ODarkjrfQgghhBBCCCGE+M0wS7iQVqI/4YXnGtDK3uiVVyGEEHXAr/f/R+atPNS//KpsEo9I9Wx97Js2pr7VM8omiosNa+CuXLnS4HlFpk+fbvD8xs1cfrxrWLO0bn7/5rJv5lTCW80mZpLxDGPSo5gwI42Rm2czsAaz+J5at6KZMmkbbYIrKBH8OKRtY/RHMHfTmPIlbIV4AgpPrmBImA3LN4+pUlb+E1UQyxy/RLw2z8C9liK/icmX6ejSVjlZ1BBT2zc985bR71+gwu/g9MxbNGvyonKyqAH3/1fIrbw7/PqrolSJeGzq17eiaePnsXqmJm/LEUj/rjOkj9ce6eN1g/Tx2iN9/MmT/l27pI8/eVXt4zdv/1Dpb1ag9PeuBH6FEOIpk5aeRaPnGtD4+YcZI1FUJO9OAfl3f8apVXNlkwR+jQR+C+9lczJsHv9uOIMI/8ozbX8X6krgFzUJoYFsaR7yaGPFClED1Llp7F02j6R+q1n+p7reH9UkrA0ksk1Irb5WU4FJUTNMbV8J/NY96Vk5NHquAU1eeKQyB+IR3P4xn/y7P9Oq+eMvbv9bJ/27bpA+Xnukj9cN0sdrj/TxJ0/6d+2SPv7kVbWPVzfwK6WehRDiKaP+5VcJ+taSxs9bSya1ARuGLos0GvQFsGxoR9+ZG9kuQd8yTb1YE/Wkg74AKtwmrZegr6gTVDZOjFsWWauB1Jqjwm3y+qfktQrx9Pv11/tyoekJa/JCI8nyqCXSv+sG6eO1R/p43SB9vPZIH3/ypH/XLunjT15t9XEJ/AohhBBCCCGEEEIIIYQQQgghxFNOAr9CCCGEEEIIIYQQQgghhBBCCPGUk8CvEEIIIYQQQgghhBBCCCGEEEI85STwK4QQQgghhBBCCCGEEEIIIYQQTzkJ/AohhBBCCCGEEEIIIYQQQgghxFNOAr9CCCGEEEIIIYQQQgghhBBCCPGUk8CvEEIIIYQQQjxGqmfrk3enQDlZ1IC8OwWonq2vnCyEEEIIIYQQQvwumCVcSCvRn/DCcw1oZd9Uf5KGOpvUk98QuT+aOwOWs+ZNGxJCfZh/WDFfmzFsWuaFrWKygeJc4iLCCP06mfz7YGnnzl//PoW+Rv5s7SggYW8s9PXG7QVlW/Woz4Xx7g47li/2IjPMh/npyvefQeSkIPZ2DWH3eCfNpPtn+GjUCs4P0ZuWHsWEGbEMWLEan/wwPBek4xe6mKGKbZJzIIjArJFsmNQRlWGTEOJ3IjH5Mh1d2ionixpiavsWFxcbPF+5cqXB84pMnz7d4PmNm7n8ePdng2kmv3+FEEL85vx6/39k3spD/cuvyibxiFTP1se+aWPqWz2jbCI985bR71+gwu/g9MxbNGvyonKyqAEplzOMnneJxysx+TLObR2Uk8Ujkv5dd0gfrx3Sx+sO6eO1Q/p43SD9u/ZIH68bqtLHb97+odLfrEDp790qZ/wmbJtH+OVc7mQXlU5zG7+R3Zu1j4jZeL0ArXt1qTjoq04kdNJUPkpQ8eeg5ewOW8x7jskkaV7X43E/nZN79nEoRQ2AOmkbc3w3kaCcrzLFaewIPYPHBC9szZWNOg60fgXU36eRo5uUkkgcoE4qm6a+lkZOwy64tipb0hjbNybgcTqMHWnKFiGE0Mrey2gnZxydnHH03UumXlP8Uu10J2c+PqXXoFPBspxaVrqs49LT+i1CCCGEEEIIIYQQQgghhHjCqp7xC0Aiq7yXcMV3NWvetDFoKTy1hiH/hL9vm4K7lUGTgcy9gfh/6cSHq/xx06WsFmdwNduB1i0UMz8mOQeCmBDRig+j/HFTNlbkXBiem2wIW+uNPWgyoMtl/ELhyRUMWQZ/3zEDdytI3TyReekO2CZZ4rV5NgMbQsJaH+bXm03MpI6a9ZrI+EW3DW+P0cwrhPjdMZWRCtrArcc1JqfNpLuiKX6pM2sdDrH9reaKFp3TfOy0njaxEbxlp5jfYL1Z7PIdwBX/FD7oplzH08/U9pWMXyGEEDUlLT2LRs81oPHz1som8Yjy7hSQf/dnnFqVP9+RjN+6R7IM6oaqZBmI6pP+XXdIH68d0sfrDunjtUP6eN0g/bv2SB+vG6rSx2st47diBcR+FYf9qKEVBn0hg7ivs2n9pndZ0BfAvCzom3l4Cf7jffD09sFz/Dy2pGqycjkXhqd3EFsO7yRwvA+e3mOZsi0NTWs2BxcEMmK4ZrkRs3eiWwx1BvtWaNtGBRKaoIZb0Uzx9mHVOV3QNwOIZb63D6vOZRM52YcJuzK0K4Cru6bi+Y9Y8kunaKReOIPKzQV7xXS0JaBHD5/Hvltg+UpH3DhD0iWAXFK/V9PzzZG4Nkzk4hWADK6mgNtL2rLPWj8nbMJ/lA+ew6fy0de5pdPt23dEdTqZVIO5hRAC4rcH47KlfNCX7L2sTV3AYpNBX+DUccL9AnjLTvO0++gF8OVpMoHMuGhYOEq73ua85e9L+HHJ+hVCCCEehvqXXyXoW0saP28tJbR/S/QrzpSrWJPFLt+ytkor0uhXtim3Lqq/PiEe2mk+1uuLBo/Sfqfoj07OODotI16xJgMG+4svu7IV7ZXuA0LUJEU/V1YUe4g+rl/BrPz6qrAPCFFbtH3P8Lhq5FhvrN+Wqvw8pNJ9QIgaZdiHR+/KUs5gqNJjcOV9XNScmgn83ohlX5ILQ/tpowUm5XP7FrRpbpgtrK+B80gWh0USExXJol7ZRG6NKyuRTAYJP3Rk7qZItn/sBXvnse5UEaDCeUww23dGErMnGI+cKMJP5AIFHFwRRPgPPQkJ28rn/+xJ0S1dRFjD9s3FbPJ1ADz4MCqSaZ3scPewI+doIlcBSCP2i1z6/qknjQyWLOJOrpoWTYxcsLkVzbyPE+nywWxNxm5DF1zbQOr1XLiXTNKVjrzcphXtXoFvLqRBbhoJtxxwddaPhmeQoO7J4oiNfPjHQuL+FU2Srsnahhb3crlzX292IYQgi8xUX9rc8C3/pZx5DQbB1tIv4PI/qDJvpNDdQe84btccl7hrZAFZGadxaaEXNLZ3pHtqlpxkCiGEEEKI2nFqGY7jYHtaCte0D/1qM/FLBxDULkLbdojFqb4VXJA6zccewbhs0a4rdgHJ4wwvSFVvfUI8iq58oNevNY8I/OjK4tFdDeZbHKs/j5EbfHWy9zJ6XErZ/FucCfLQ/81X+T4gRI06dRx0/S0the3tgulT7iJ/1ft45i5fRqcu4Jip9VW6DwhRW7LYFRahnKjla3Aecy1imNEEMqpwHlLpPiBEjcpil68vyQsPlZ6nuMwdYPrcuArH4Mr6uKhZNRL4TY2NJtO1J12MxEANqVA1hBu5ZdmrSpa/prNjWRAT/Ccy5ws1FBXqtXbE6w0nGplDo3YeeLSBzNx8wILCK/v4aOZUJkxYQPQ9KCwE7iVy8pyKoe940+4FCyztvBlZhVrO9v28cL0VS0I6kHaGg3jxZzcLxVz53M6FFjaKILb6DMuCt8G4EKZ10gVybWj3ioqrScnkfJ9IQhsXXBta0KFTR83Yv9fTSW3aFVeDTG0HPPo60chKhVu3jlCcR8493eoa04JcbitTkIUQv3PZXImLICgjQO9LOZhd2ZqgbvzcaNpov4CPLUxhtJwgit+YS1eusWbDp0wL+gdTZs2r1mNa0D9Ys+FTLl25plytEEIIIR6703w8LoXFsSaCANl7WRvuy/ZZuiCZRP7E1QAA//RJREFUpiJN/NwdRi/yZ+5aT7hfRFng2G4Yk/1OE7Rdez5czfUJUdM0fbSs+pLmt53hPBWJ3x4MCxeULd9tFIvdI1irvaBa6T4gRE3rNtPgZp3uvX0h/LjeMbU6ffw0W+fC4oVlQbPuoxfQPXx96c0Lle0DQtSWzF3BBLXzxU/ZkJ1FsnKaKZWeh1S+DwhRo07tIAj9ypFd+WCLL/HaypBKlR6DK+3joqbVQOA3g6TTalp3clFkxBrTinaukPr1GXIMh0rUuBfH0qBtFPULYlPYRm0mrj4LGljqPdWuQ310LVO2FTFg3mo2bV6NXxtt+/0ifkZFA72YrW1T09nGpax74tUrl0MJGaTGx8Ifu9DOXDmTiSC2lYoGQE5WtrYMtUa79l0gKZ19F85g6/YKtoDK0QnbK2nsTDgDrzjQWm/+8vJR61aYm8cNbGhS+QYXQvzu6N8l3hUPv9Nc0X0j611IsHf3koxd8Zty6co1wjZto5tbJ1Z8FMyapSHVeqz4KJhubp0I27RNgr9CCCHEk6YYgqSczGvEuztiMIhJt974kUKmkQugWRmnDSvb6IIQuvPhaq5PiJqlvaBvkO1bHVlkpmJYoYnmdB/UlfgMTQeudB8Q4nFQHmerKjuLZJyx1+/Cdl0Z7K673lH5PiBErcjeS9BcZ7bP6q1sqZ7KzkMq3QeEqFmZN1KgXXPDDHV7R7prK0MaqsIxuLI+Lmrcowd+b31P3C0b3NvrB1Qz2OI/lsCvlJm9FriPmkC79G0EBG3iaHou6nvZpB7exL4LgDqfO8UqGr1oDfczOHqibJxdjTPsO5RBYTHkn4pib7o1bs42/HQvH1TWPP8HKEyPI/aKdnYbF9zsctny7yhSfyyisCCNuCTla4LnX7QB1Kh1GbVY4D7Ii5+Orif0v9YM8zAce1dDRYsWKm7cLjCcbO7CewvGYPvfJcw7oPe3nDviXnyI6K/AtY02oN3KhR4Nk/nmtBr3Dq+UzVuZglxuNLTh+QrHUxZC/P7Y0cZdOU3DvoWzclI59i2cDX8UZWeRrP1Sbu7QleQbel/tmdeIV54ACPEEHfrvcUaNGIJbx1cxNy93t1alzM3Ncev4KqNGDOHQf48rm4UQQgjxGOmGIDEYy06vWo3Ri1EmGbsYZah66xOihp06Tri7F93L3ehwmiCPisbK08nmSlxX2pjswJXvA0LULk0pXD9/ZZnbKvZxYwEDA5XtA0LUhix2zQ3GZYuJ6iQAROiNrW669Hil5yGV7gNC1Cz7Fs4mbg4zFqit/BhcaR8XNe6RA7+F6WlcxYXWLZQtJjQdwPLQGQyof4ZPZkxlxPhA5kXnoXoOaOrBuDcs2DfbhyF/+y+WnZQZvw60yN9HwEgfRq9Kw3VyCOPagG2/kXjViyZw+FimfG2Bmy7jFzt8Pg7G5/8OMsdvLEPeCyOpUH8cXQ1LVw+8bM6wdLwPobqBdNv1ZBgZXG3lxUAT761d+y6oE5LL7wBNvQj5wIOciHmsOqdN07Vy4bVOAF14rTT+0op2r6hR3+vIa68oS0mblnkhEXVXF9opG4QQv3PN6T6IciXrPLpp76JSlkEa1BV7IH6pMx+fqngee3cvKC2/of3R1vth70gXouZduZZBp1ddlJOrrdOrLly5przxTAghhBCPU1bGaeLnDiC2t25cvKqOA1bNzBejWQv6qrk+IarNVEDMcBzgYwshyKOCwJgpRi/a6ql0HxDi4ZXdvBMMCw3Haa+pPm5wg7oxle0DQjwkTYlnvRL6SnbDDMb33e4XwegKgr/GVX4eUuk+IMTD6NYbv7hggkrPvTU3OlSv/1blGFx5HxcPp5qB345Mi4pkzZtl2b2WPWYQE+WPm0FyjQPjwray/E8myirbdGFSyHo+j4okJiqS3atma4OrKtz8lvN5VCSfr53A0FGLiVnmha3eovYDZrBpTyQxO5Yzq592/aqOTFq7lZiorYT5eTFumd5rbOjCON3f2rGcSW4qaOrFmqhIpnXSrlTVkUlhmtcyybX0TwHg1quL6RLWrh4MvR/NwVTNU7dJkaWvV9XJn+1R6/XG+VUxMDiSmKgZuJdm6lrgPjOSmKjZDGyomwZ08icmajFDdWP+6j8vTuPgARg3qKPeAkIIoWH/VgTb8dX8uPKIZnDpuGhd+SDWi/3au2lHE8H20nEadLrywRbn0jtuDeaxG8bihSnaOxUHsH/QIdMnt0I8AQ8ePHioTF8lc3NzHjx4oJwshBBCiMdNfzzSKo8DVnG2QTmVZs9Uc31CVFf2afbHaW/WrYD9WwtY7H6a/XHVvMBfWXZNpfuAEA+v+yxd0GsBzHXG0XevyQDAw/bxSjPZK9sHhHgYp5bR50svjpWOV1q57rMi8COC2FPKlopUfh5S6T4gxEPpygexC2DuAO0NPAO44h+Bn7LkeGUqPQZX3sfFw6lm4Pd34r6azKP72Fs4gKHu5TOES5k7MWpSF2I3RRsfs7gW5HyxidgeExjaStkihBAaZT+uIgzHRdO/21Dv5LT7LL07b7vNLL0bUX8etEHl0jsVywWNhRBCCCGEqDnK8UixdywtpWi6/JwxzbFvV3FGTPXWJ0TNyYyLJt6vdwVlQnU0/dg4O9pUOM5j5fuAELWrOW9FHGIxwWw1GfSqoI+bHFdSp7J9QIiatSssAuKC6VNaxtmXcCB8nOHQFIYqGZ6tovOQSvcBIWqBImv9A/uyIQEVM1Z6DK60j4saJ4HfcnLZFzwR/4gihgWNxLWScXRVnfzZvswL20dPMqoS2zcXs93fBUtlgxBCiN++1G2M8PZh1Tntc3UG+1YEMmK4D57DJ+Ifeob8Kt6IpE6LZum0iXh6a5YN3JFGoXImIYQQQognoHtvX+K/PG14cUh/fDtjF0BNjpMKzR26Ep9hWD80/ngE3bXDmlR3fULUjCzivzxdxSF0NOP0GmcssGu47kr3ASGeuAr6uF1zXJTjShpky1e+DwhRk96KKAuG6RIv/AC/LeWTKMpkcyVOOU2rsvOQSvcBIWqf/pCAhqpwDK6sj4sa9/QEfpXlj2uNDUOXRRKzeTY+bSrI9hVCCCEeqwIO7olGO3K8xqXTJLXxZ82mjWxa4EWD/67gk6MGcxiV89UCRs/eSWb7CawJ20hYsAdcSOOOcsbfmJwja5iyLUU5WQgh6qT4pRVlDOiPm+fMx/rZM9l7tUMzVFxSUYg6rdy4Yqf5eJzeOKh2XRnsHsHo0n1EOU7qaT7W2zfs3b3oHu5btq9k72VtuC+TS4c1qWx9QtSC7NPsjzNR4vDUMoNje+auYILi9Pqsoo937+1L/NzgsvFRT+0giAWM1QYEKt0HhKhh8UsNxzLN3BVs0Ccr7ePZexntpBvztysefqcJmlt2XhO/PRgWjirNlq9sHxDiccvctcxgzOr4pb6Eu5f1ycxdvmXn6pWeh1S+DwhRmzJ3+TLa4LyheuchlfdxUdOensCvEEII8TumTtjJFqsuGFQGch3Jh286YdtQhW07d9xbwR11JYHf+2fYEp5Ma9/lrPFzp7WNCnvXMYT85RXlnL85tv2nsGaMs3KyEELULaeW4ejkTCy+ypZSmbt8GY12CIbYBSSP011cPc3HHtEMjtUOzdBOP3AmxNOkKx+kReBSOq6YL8kLDxmO+RtxiMWpvqXjju0fpN+uYDeM7bELSB6nvSnCI5rBsTP1LpZWc31C1ITMa8RXkOkSruuvTs6asSTT9PusQreZXNviTJCHdplxsD1C72JqpfuAEDWruUNK2Y1ouj6s3yer2ce7z9Kc1+hK644mwnAIqsr2ASEeu5Sy/qjts9dM9snKz0Mq3QeEqFFZ7PKt+jG68mNw5X1c1CyzhAtpJfoTXniuAa3saz2tVgghxENKTL5MR5e2ysmihpjavsXFhjWUV65cafC8ItOnTzd4fuNmLj/e/dlgWoXfv+pEVk3bif2CkWROWgLBkUzrZGSeSUu4M24jH/YzXbGi8OQKhixT8eEef9yMDFOgTtrGwk8OklRQBFZ29PWbzax+NlCcy8FVSwg/mY26GFwnrWbR6zaactNha9hyIptCKzv6TpjBrNeVV69y2TdzKuEtxzApP4rQc2os23iz6B8jaacCigtIiFjB0q/SUBeDymkAs2ZNwO0FxWoqMGXWPNYsDVFOfig1uS4hhDDG1HeNgVPLcDze20i5uCx2+QbDwgje0h5u45c6E9s7hQ9QLJO9l9FzYbHJi0y/Taa2b3rmLaPfv4Dp72Dtcs2avKicLGpAyuUMo5+VeLwSky/j3NZBOVk8IunfdYf08dohfbzukD5eO6SP1w3Sv2uP9PG6oSp9/ObtHyr9zQqU/t6VjF8hhBCiTlOTsDmMlAEBpoc7KM5m30dLOGg3hvf6mg76Atz5IRfa2GFvJOgLYGHjwaS1W4mJimT7eGuO/iuaJCDn8FpWpXQkZGckMVGRmqAvBRxcEUxcmxl8HhVJzD97khm6gsgbyrVqnU+ngd96Pg+bgGt6FOEncoEiksKDmH/Kjr+GbSVmx2reb3KG+fOjarw8ac6RNXx0JE85WQghnjLZXIlzxl7vHpvmDl1JvpFF5o0UujvoNdg1x0U5lpIQQgghhBBCCCF+syTwK4QQQtRhOQeWMD/diw+HmbjzS51G+IxAtvzfSNb83QtbEwFdnT+oGkF6LreVDVqWlrnEhS5gwqQAfMOSobiIQsDW0QXbgmiWLdjJ0fQCzcy5Zzh0rojUiEA8vX3wnLyTq2Rz+wflWrU69aRvUwssbTrg2gpu3C4A0og7XIDbqDG4v2ABVjb09R6IbfZpEjQ3qwkhhBBCCCGEEEIIIYSoAgn8CiGEEHXYyRNpcGUbE4b74Om9hIPAwQU+eIYmQnEa4dPmcdJ5Ntvne9O64mRfAFRtnbAvjuNogrGxgDPYMnsJcY5jWb9mPZ8He5Q1OY1kU/hixrXPZsfMACZsS9M2qBi6RJMFrHuUK0NtglpvPGLL+pYGbWCJZSVBbCGEEEIIIYQQQgghhBBlJPArhBBPGdWz9cm7o824FDUq704BqmfrKyc/UV7BG9m9WfeYQl+g74yN7B7fEfXRKPbhxbRRTqBWo76nRhdLVZ9YwRC/TSTdV6ywhReT/mTBwSVz+GhvMpn31OSkJxK5I44c8sn/EWxfaIwlBcSdPGO4rLUDfYfNYNIfVeSkZJBj44KbnZp9n0Zz9b5mrN7UXYdIMlyqEk64/VFF3KZNxP1YBPdzORp1kJx2PXnNpoL3IYQQv1t2tHFPITO7bEpWxmlcWjTHvoUz8Rl6DdlZJLs70rxsihBCCCGEEEIIIX7DzBIupJXoT3jhuQYVDhIshBDiyfr1/v/IvJWH+pdflU3iEamerY9908bUt3pG2URxcbHB85UrVxo8r8j06dMNnt+4mcuPd382mFa1799EVnkvgWBNVm1CqA/zDytmeX02MZM6oj6xgtGbrflw7QRcrRTzFKtJ/WITn+yNI/MeYGWN64ApzPV14aevljAlPBG1qiOThlkTGgEfRvlj//USAtYmUgioWrjjFzSFgU2BHxMJXbqW6DS1Zj29JjBtUhdsDf5gLvtmTiW8lea1lXtenM3BVSsIP5mNutgC+05D+esMb9qpNIFfk+9Dz5RZ81izNEQ52UDOkTVsxIe/92+sbDJQlXUJIcSjSEy+TEeXtsrJhk4tw/F4b67N6lrueeYuX/pkBGjasvcy2uMak9Nm0p3TfOy0njaxEbxlB/FLnVnrcIjtb/2+Qr+mtm965i2j379Ahd/B6Zm3aNbkReVkUQNSLmcY/azE45WYfBnntiaGFREPTfp33SF9vHZIH687pI/XDunjdYP079ojfbxuqEofv3n7h0p/swKlv3cl8CuEEE8ZCfzWnrof+BWmVCVYK4FfIURdYSowaaCCwC9ksct3AEFxAF1ZrA30ls43LkLzf7+IsuV/R0xtXwn81j1ysaluqMrFJlF90r/rDunjtUP6eN0hfbx2SB+vG6R/1x7p43VDVfq4BH6FEOI3Li09i0bPNaDx89bKJvGI8u4UkH/3Z5xalc+MksBv3VaTwdqaXJcQQhhjKjApaoap7SuB37pHLjbVDVW52CSqT/p33SF9vHZIH687pI/XDunjdYP079ojfbxuqEofr27gV8b4FUKIp4z6l18l6FtLGj9vLZnUQgghhBBCCCGEEEIIIZ5KEvgVQgghhBBCCCHEY1e/vhW3f8xXThaP0e0f86lf30o5WdQA6d91g/Tx2iN9vG6QPl57pI8/edK/a5f08Sevtvq4lHoWQoinjKnyhaJmmNq+Uuq5bpsW9A9WfBSMubm5sqlaiouLmfH3Baxa/A9lkxBC1BhT3zWiZpjavlLque65/79CbuXd4ddf7yubxGNSv74VTRs/j9Uzlsom8Yikf9cN0sdrj/TxukH6eO2RPv7kSf+uXdLHn7yq9vHqlnqWwK8QQjxlTF3MFDXD1PaVwG/dtmbDp3Rz64Rbx1eVTdWSkPgdpxLOMeXdd5RNQghRY0x914iaYWr7SuBXCCGEEEIIIcTTprqBXyn1LIQQQoin3oA/9mbH7s9JSPyuXJC+KoqLi0lI/I4duz9nwB97K5uFEEIIIYQQQgghhBCizpOMXyGEeMqYymIRNcPU9lUGEyXjt+65dOUah/57nCvXMnjw4IGyuUL16tWjjaMDA/7Ym5faOCqbhRCiRpn6rhE1w9T2lYxfIYQQQgghhBBPm+pm/ErgVwghnjKmLmaKmmFq+0rgVwghRE0x9V0jaoap7SuBXyGEEEIIIYQQT5vqBn6l1LMQQgghhBBCPEaqZ+uTd6dAOVnUgLw7Baiera+cLIQQQgghhBBC/C5Ixq8QQjxlTGWxiJphavtKxq8QQoia8uv9/5F5Kw/1L78qm8QjUj1bH/umjalv9YyySTJ+hRBCCCGEEEI8dWov41edTerhncyfPJYpB3JLJ+cnbCJwvA+e3mPxXxFLjuF18fJuRTPF2wdP7WOI7wK2pKpLmxNCy9o8vX0YMW0JW06V/T2lwrSdzPEdq5l//DyDdRljsP7hEw1ec0KoD54zo8lRLlTL1OfCGD0zmpxiyPlqCaN9pzLaN5DQc7r3oiZh7RL2aT47UCeyym9e2XMhhBBCCCGEEEIIIYQQQgghxO9alTN+E8ImElncgcLDceC7mjVv2sC9WOaPD8Nyxkb+7prMqikrSHlzOWHD7JSLl7kVzZRJ27CfsZH3XdWc3zaPj073ZPnmMbTTBl/nXxnJ8n8MoAUFXDm8k1U7zvC/P4ewfbyTcm3kJBzianMP3BupidsUZLAuYwzW/9N51s1fQ1IvzboTQn2Ynz6GTcu8sFUuWFuK0wj3XwKBG/Gzi2V+UC7j1oyk9Y0oJoRa8PEyL2zTtjHnfE8WveVQulj+4QWMPtWT7cEeNDJYoRDit85URqpGFrt8BxAUB9CVxbERvKU7JJ9ahuO4CM3//SK4Nqur3nJa2XsZ7RFMPID7Ao5FDMNe11aV5X8DTG1fyfgVQghRU9LSs2j0XAMaP2+tbBKPKO9OAfl3f8apVXNlk2T8CiGEEEIIIYR46tRaxq+b/0aWT+pJG/2J6ekk4EC7Nipo2IUeXSHztunsXH3PqFSoGtrg3q0j3FNj8PPb3IJGDVWoGtrhOmwGa2Z0If/zKA7e059Jw9ZtAO5NLcDK2vi6jNGt386dcW86kP992mPP8i2VFMs+Ky8GtgPuFxm+dgtLKM4gclshPm+WBX0BGvUaSN+kg8RK1q8QQk/mrmCC2kVwLS2Fa1ucCZq7l0y0Ad1xsD0thWtph1ic6svHp5RLn+Zjj2gGx6ZwLS2F7e2CCdqVpWmq0vJCCCGEqAr1L79K0LeWNH7eWkpoCyGEEEIIIYT43apy4NeolzoysGEemdfVoE7k5Glwe6mVci7TitUknEqEHh1xVrbpUXXqiTuJXLyibNFTXEDcqUQse1W8rsqpORkeyBBvHzz9V3BQG1hVJ20rKyk9KpClX2sD3MW5HFwRyIjhmvLRcw5rp6sz2LdCu55RgSw9nF32J/SkXjiDys1Fk1Fn445fj2Q+mjSVCYsT6TvWnWeO7uTGn0biaqVY0MoFV9cMklIqLm0thPh9yco4jV9vbSZut974xV0jC8iMi4aFo+gOQHPe8vcl/Phpw4VPHSfcL6A0Q7j76AXw5Wkyq7q8EEIIIYQQQgghhBBCCCGemEcL/Fp1ZJxfB75ZMhHPMUv4po0/7/Wt2p3rBxdoxtidf7IVfsNdUCln0GdlgaYAlzG57Jvpg+fwAD7J8uDDCV0qXpe+gjPsPJCBfbeOZaWdryTys3swuzbPZmDxGVYdSAbAwsaDSWu3EhMVyfbx1hz9VzRJQM7htaxK6UjIzkhioiJZ9LoNUMDBFcHEtZnB51GRxPyzJ5mhK4i8of/HAYq4k6umRRPdNlPRbkwIm8JWsykshHEtkvn36S78pYexd6TC1gYyf8xTNgghfseaO3QtC8ieOk64X2+6awPCLi30Sh7aO9I9NUuTDayVeSOF7g56pfrtmuOiDRxXZXkhhBBCiN+9e5fZv3o2Y94ei/fIsYx8dw8XlPOYcj4c75Ga5fQf684rZ6wteRwJmcDIkGPcVjbVtJwYAg3e5wR8QzYTX2M/b/PY/8FYvD+IqdJ7uf3F3HLbvdxncD+FDZMnEBCRQqFyBb8D64xsF80jnLPKmU25d5kjGxbhO17vc18Xj+Z29sfY/x6amrMbpuA9P4bb+qPA5H3LZ4vmlr2vtwMICIlBWzup7tAeYwL2XjecfnkHY0aOxXv+EcNtn7GfgNL5q/b5nN1QlT5xXtOfNpg+uF3aZmQ7CyGEEEKIKnmkwG9h0iYmr8pj1NpIYvZs5K+NtjFh1Zkq/QjqO2MjuzdvJMz/WfbOmGckKKrnXgF3AAtzZQOADUOXRbJ782pCOiQzx28NcfcpCwh7ax6rzuktcmUbE7x98PRdQVJbfz4cohfoaNOTAe2ssWzYkR6dgNxc1IClZS5xoQuYMCkA37BkKC6iELB1dMG2IJplC3ZyNL1As47cMxw6V0RqRKDm70/eyVWyuf1D2Z/RyOd2LrSwsVE2AEUkbYuljW8XcrbNY4L/VEb7LmFfelHpHE2aOpDzQ77BUkKI3zf7tyLYji+OTs44hjly7Dc6Dq8QQgghRJ2jPs+62SF8mmaN58RA5s6axNuvPaucq1LthwUyd1bZY1A1imo9ml/IzS2isLjsN2dta+Lhx9xZgUwf14Pnrx5h6bTlHLmrnKv2Ner8dtk2H6apIab/OQxqBRTepeCnIv73QLn078MgvT45d1Ygc9/vjyNAtw68rJzZmOLLfDo7hHVH87DvO4rpswJ5f1QPWhcXaoe8evz9r7oKL+xh7dfP8c57njTRXp+6Hbsc38mr2H3hB5p06M+gP/Vn0OvtsMnKqzBA+kS83IHuwO3vLhu8tttpyZrg+8Vkrt0vm65Ov8JtoH3rlg//+dxL4bNFs/8/e3ceF2W9/n/8NZBmjcelEjHEBQ0DXDBDJcrlaHYyylxKzO2gnjRP6lG/uaX2S61cjplpph2Uo2numh2qk2lohaikogQoKC6IIpbbaco0mN8f9wyzsAguJfp+Ph7zkPks99xzz43DzHVf14deC4sO8hamQbf+tD+xnOn/vW5Xg4iIiIjcNq4p8Ju6fSNn6zbnER/A00zYI83hmz3sdR9YCGONXzO+jz1Kc7KISyx6beDsLV+QUCmctg3dexzMlbwI6BpOm9w4vkshPyD82XrjNuwhp8F1uzNz8UJWL1/BotFt8S40oGxzwcL/OMKS0dOI8+vN/Dnz+XhCW0e/f3cWRU2lT6Mslr8yiH5L02wdZrpMczx+gX2wjTFXgmM5hTz3wzGsqNCZLp5xRG1ryqsL3mXZKB+Wr9mTH1g/dfII3vdVdZsoIrev46yKDCS2lbFGb8YUGOM/g3j3YSIiIiJynV1m17L5bPqtNeOnjeWFdsE0axZKpxc70sh96BVU9w+mWTPHza+y+4gbpTYvzP2Q9a+3p7p71w1i9g2kWbNgWj01gJljO2LOTeTzb3//QE95b2M/mjULppl/NXB7HfwqA5VCGbX4Q6L7B1LefQO3AT+nc7JZs2Cqn0khg/t5odvDJau6lrKNDWcg9O+TmRTZkVbNgmn/7ADGD21tO99+//OvdM7x9YZNnAt7liftJeOObGDK/ETOPdiNmf+az9ThfXkxsi8vRg5j0gd9aea2hT9chdo0qAfsP8Lx/ExaC0n7jkKFckAqB5xKOu0/kAg8zEMPcvWvz89H2JV4AktpM3crBNMzIpCMZauJdwpGi4iIiMiVXVPgt36DpnB4J9sOX4aLOWzZvBN8vPDGwpZpvem5ILnI7N9fLRYsFyxkfvMtO6lCSKBT1mvuZc5esGC5kMXetdMYGX2OJ4Z1JqBAgDaHvZuTybQAF8+RujaGLZ5NaVLffZwbz3JUrWTG7L5ubpHOcvZH8L63GuU5R9y2na7dVerQpusIBv/ZTHbKEbK9ggjxsbDu3zEcumisP5y6amMhAXEztWqZOXbKlimcL4d1S3Po0t3fuFuhnPFB6hcLl83lbB8yLWTngO+9xodSERGydrCByfRuabvv05WXB0QTu90oAZ18zKnYWGYG8QE1jfXFbXxrBRJ/xGk98qzjJIf5UdNWQvpK80VERERuWxf3snmzBb9nO9GsRFGw0rHEzqRz995M3+6UbXfxO2a90JvO735nfO7OPU189CRbmWmjdPKuM/bBjtLHSbsWM+Zvxpgh7251KqXqXh65JHOA3BNsspe3fmEQY5Zv5aNxJSn36uaBAEKBjCzb36O5Fg58Oo8htvK5vf5vHhsOGUWBAc4lrmHK6CF0t5UMHvLuZ2Q4ut1YiJ/Vm87dh/BeYpGDrsC9PK39fjwZ9v3sO5pZsafBks5H4wcZZX//NpPVTvsNRmngD+z9fYcwMTqRc6UNjP2RLiay4dMT0PI5OpbyA8Gpcz+7N9m4n38lO7eMMt3j2ZCcmH9Me41fwwELnIq1nz/9GPLBdy7HuHTnD5C9jc+ToH2rh23fyVwm/pM1HCeQv4/ohF9Rv/e2suYjP3W6oKFAm+1cmv8Zm94dTffuvXkv0cKmt3rTuftsl8DnpZ3z6Ny9N7N22v4vKPb33l01GjWrBnxHUoat6WIquxOhWedONMPC9n32MtBHyUgFgoNpXIEiXp/TfP2B7bFfGMSY5em2st02iVF0HracDIDNxv9hrqXrf+P45qJfoypBTfDLjWf3fuc5IiIiInIl1xT4Nbd5mZk9zHwxrjcdewzlvR/CeP31ziUKBGx5uz/P9e3PwKjThI2bSh/nYO3hlYzs25/n+k1kXkodBi+Yz7CHCvsr2sylg4sY0TeCjj0GMTGuGgOmvkybSu7jrlVTug9sSuLc/nTst4CztZrn92RvnsaztnLSUw4EM2xIB7zxIeL10YTnrmdIjwg69hrDkh+qFHpVZECj5lgSkl3WyTy7OZqD7XoRUgHwCiMiMJaRkUPpucjCS52bGoMuJrN3bx2aBBZ2XETktuRTk6C4CXy43d6wg9ioFtT3Bd+wcBi/3Jb9e5xVC6IZ0MooAx0/PZA3twMtWzEgaj6rbN+1xS+bAE+2wJfi54uIiIjc9tKTiQf8ymU5Anp/m8QHu9wv8r065mYP0wyI35fsaNyfyNe50KplE8pzms8njWD6TjOdxk5j/rS/EXphE1NeXc4Bl7VIP+GDzVXoOGgkf+9QjeNxUUz5zwmnAYUodo6FXf+axHtxp6n++ADGj+xLs8w1rD7kto2SOH2CDMDPxwe4TNK/xzBm2VEavTiF+bPG0skrlX9PmJ9fCvrQnkSqturPW3PfZuaLD/NT3HImrk133yoApz6dyfTt0KDPRP4efJ0/Q2/5F+9lB/HXF7vR7O4TfD1/EoNGv0/Gw30Z/2J7aloS+WjuJsd6r9mbGDNsNvGVnmTSLGPfz345k+HLC9/3m9G5uM/ZdMFMpydLmO0LENiRvz4IGUtGMGjmBpKumNhdmnPrKP9+fzNVnxzE3zvcjyV9A2NGj+C1T810GjqYF5qZOb55NtG7HBdOlOb8AbCkppKRn/0KcIQDSUDwI4Rer6z82E/YHfx/rFz5IX8PNhPaMhj4ziXwmZQYD56htGxcDkr6e+/Er3EIZiwkpdlegP2JxFObRi0foVE9OJV2xAjenk5nVzZU969TxGtsYde/JjBr8xGn1+d9Zm1xGlL3cca/aMvobtSpYOn6hCim7fLhuaGD6fTg5QKvEd5BtPSG+O+Lfl1EREREpKBSBn6bMmz9CuY8Y8/ONRPQdTQLlhuljFdP60fIvUZ7m9EfsmxgUMESSDXCmeNU/vizxZMYHFIlvztksFPfmoUsmNCdsMKWwAXATMjAmaxeY3v82UPoUr/wP0ntQgav4LMZ4dgr8xTX53zf+y+jjcdZPJrwZwby2fqBhADe7UbzsW1/V88ewhM1bJPvbcrgaQuN57F8Pm8Nbl7oY9KkLV0uxvBFqqOparvRjHrE/jzMhAyYybLod1k2d0T+9s9+8wVbWnRxPJ6ICC0YFzuZ5D6Bxhq//pGwJJrnfYzs36lTUujpH4iffwc2PLmRcfbMYOf5SwIZ09aY35Nolj1f0+gq0XwRERGR25Rt3ctN/14ObQcxfmgPWlVO5/Ppb7Ha+SrfEjCy/Ow3W2ZjpUdo1xLY8h27bAGdXTu3QqWOdGxWDvZvYtl+M52GjeS5RvdTvU4oL/ZoDWe2Em/P7AOwNOaFoZ2MMrt/7UF7Tzie6pal5664OafjWR1rwfzUWGZGtqZZs1CeG/l/PFfoh99iXDzK59GfkMH9tGxcDc5vY/XGczTqP5YXw2pT/f5AnuvzJH65iWzfbexts8gp/P2pYPyqVcOv3XM8Wwcs+13XLgWwJC1mzJJ0qrQbyYSnbkDFrOqdGN6/Nc3COjGq78PAOX5q/hLjnw2lWbu+/LUVcGJvfqDzwMY1HDB3ZMzITjS6vxp+YcaYc1u/44D7tm9KJ/gyJgXuf5L2JVrc18azGp0mvs3wdvdzducaJr7cj5HFZTqX8txq1Wcoz4UF077/YF7wBk5Xo9uEvrRvFmqcO8DXSY4AYknPH7uffj4LnlWomF85zoLlAnBv5SICo1eh3jP0beU4R82hrQkFNu20pcnmJrJ9C5j/8jihFSj5770zvwBCPSEj7SiXgAPffwfeITTytmUDJ6azPxc4doQDmGnZuLb7FgzZW/mowOszjOecf8Uq16ZZ0P3G8fGqX7B0fcUnGT6yE62ahfLXl3oUeI3gbipWActPxf4PJSIiIiJuShn4levO058eg5sTuyiG7KI+8Liz7GHJyssM7tX8+n3AEJFbg09XlqXZ1vhNS3EJzvo+H53fnh/QBUJHOY1r+Ur+mIxRrhm9Rc0XEREREUPo3yfyYrtgmoV1ZPjL3ajOCTbvtJdOLZlGXUcyfpT99jj1AChHs9CHIddWojU3naQEMD/2MA084dShZCxY2PCaU9B4+lYjOOUcM6lTBz974MrTh5p1gP9Z+MlpSAHFzck6wgEgNOgBx3jP2jQIctwtTsaSEbZyx+P5ILEczQb9H8/5AofTSQKSPhjieD62krFnf7aVCj6dwobls5k4bASD/jaCfx9x3zpg+Y4P5m3i3IM9mNo/+MZ8fg6ojf0v4/IVjEdo7F8nv7umb23gEpdyAU6zf78FLnzGmBccr9WUWODCFV6Hm0X6VjacAL/2j+Q/7xLzrEarF6ex8oOJ/LV5FTL+O5PI6VspNC++VOdWbfxqlbP9fDflzYB3oCPI6H0/fgC5TouRleT8cXI86yjUqUaBvATLb0UucVZqde53rRRXoQmPtQQSUo2LAtJTic810765cUxK/HvvzDOIh0KAhGQOcJr9SRYIqo0f4FcvML8M9IHU78DzYRr5uW/AJtvI0C/Z61OEgNr42Zd0K+w1ohpePsCxE0UG5EVERESkIAV+bwLmhwaybEY43gXWMC6CuSnDoiYRrmxfEZHbS+pSnuscwezdtvsX01gycZCx5EC3/oxcmlZ8xk5Zt3sBHTuPYd1J1+ZL296mY+dpfHHB0XZo1VC3tsvEzYig44ydXDoZwxDn43ijWPYw7+VB9Bw4iJ6TNzou8DoZw2vz9ly/LwlF5JYUPz0Qv+k73Jshay09/SPzl2YoIGutrUJHIH6Ra12WlGH7DFtVkCK2LVfP0wg6mc1OocU6tWkEnPrxrKOtBKr7B9Osmf1WG3t9rPLBYbTytLBpRzpkfMemC2bahzoFXajNC1Pms/Rfrre/NnIacqO4fJa9zKUS/kFSve0AW4B7IvMXz2F8W9eM3FZDCz6fSe2qwfmtTBn2Fv/eVYVWfV5i/MyJvOCItTpUuB/fqkDOCY47rZN6o5kr2IOQRajTjaluz2vpv3rQzH3cTejAjq1YqE2rZteQPV35ATqNfJuZXatB4pdszXYf4OQqzy3M5YoO9Jf0/HFS06c2HDlNTn7LAzQIBhJ2suuGnVvlaBYWChe2Ep8OB77biqVSa0JdMq1L+3tfDr+gByB3L/sTU0g6AqGNbdHaB4MJxUJSWiL7UywQEkyjK31P5d6f53b/mpwmJwuo5RYQFxEREZFiKfArIiJSJpzjizUxroHdCxbu6TiJVWs+ZNn/NSd77TSWpzkPKGss7I2eTM+oPe4dxSpf15967GH/QXtLDnsTcoA97M+vmXiY1O8h5KFClqG4QVLXzOVs95ksWzCHwRUWsXIvxusYfZgOfZv+bvshImWMLTgbS6Rbx3FWRQbiNz6DoDC3rnw7eLNtDJ1ibRU6AiYwZpVtZdGstfTsg60yyEampkby5nb3+XLVHgiilSfsP+SU3XvoIEn5a9ZeBxWa0LIlWBJS2LBjKxbvJ2lli/tW96kDHCXp2GXMlcyuN/fAzPVUpRrVgaQ0p+ede4QDKc6Dimb2DbQFuB+gen4JXUf2365DJwo+nwpg2W2UvG7fqy/tmz1ATTNYzjjNt/O8n25De9Dg/FamTP+MUyWtsnXDVDMypo+kkGl1e16VigxT3kSOsi/BYisN7N5Xembz3cDPXCoscHqN51ZxSnz+OKl4d1XIPcdP+ftqJrTtw5AbzwcffFd0yWoby0VbpjpgOZROUZWY3ZVv3JxWnha27/uM+K0Wqv/lERrY+q729766fxOqc5rtq75kF8E8FGi7UKFCAA8FQ0bcGr4+BH7+tYv+e7XQ1yedpF3Og67Vz/x0DswVy8LvhoiIiMjNQ4FfERGRMsCSsJIlFZrj8l2/V1PCW3pR3rMcVVs2pzkWLGWiRmBRLBxKSeZsaVNhazQkrAbsPWir0Xchmb0Hg2jSBL5NsUXCT6ax90IdmgT+fl8cXbrompJSzhMs2z5ky0PdCXPfjZMbeWNaDKmF1joUkduKbdmFca3cO2ryfHQKGdE9qO/eZbf9a6IGDOJ5W5wxtOdk+HwHmUBmXAxM6UEoGNsaGEnU18r6vW4qPEzHjlU4vuqfTPk4nl1xG5jyzw2cuqc1L7SpBlj4emY/Or+0mKTCglxOTqUlsmuX45aUbawfDOVo1jIUstfw788s1GwbYpRGBWjUmk73QNLCSUz/OJ4D+9PZFfcZ732w9caWSK3zCE/Wg1Nrbc9711Y+mDCTDSXNyiyK9yM8GQyWT99iZPRWkvank7RrKx9NWUMSYK5q1PD97utNJCWl8Pl77xf9mN4dmTCqNVX2L2fMwsQ/vDpKs7YdqUIK7706m9Vx6RzYn8jXn0bx3mbbIsA3s9Pp7MoGGj/gOPfsDq1h0Au9GbOxiOeRtJwhb0Xx0afx7NoVz4bot3ht2VG4vzXNfN0H38Bzq7Tnj425fn1q8h279zu1tRzA+HZVOBc3m8h+o5kyfzEfRC/mg+jZTHxxsbE+t3cQze6BU2vn8cHmRHZtXszE5alFZyO7s13wcWrtcjZcuJ92zZ3W3L3a3/s6gbSsBBmHjoJ3ffwq2TvMNGpcGw4dJYNqtAwqJqu7pK9PtfuNcs57tvH5rk3EH3LrL875IyRlQ+P6V0jHFhEREREXCvyKiIjc7Cx7iFpwmK692lLRvc/m7Pad7KwQxsP2FIAiZfHF5JE81y2Cjp0jeG70SlJtX9AkzIug4yvrift4Ms92juDZV1aS+uMe5r3cm46dI+g3LY78SnyWI6x7e6RRZrpzbwa+HcMhC0AO616JoOM8e9au231bueYlnyxiYI8IOnYbyhubc2zjhhJ1EPhyGh07LyDB/liFsexh9oAIRn6SA9ShSQsz2Ylpxv4dTCOhflP6PNYUy/dG26XDaRyq1JAA52USjm/ktb7G/g8pqkx27jkSoiY6Ha9FJPxo67OVjH5jnvFc3EtHN3lmIOXWjKXfwJEs8RxIl4ZpLP9vTQY8XmB1OPAKo88jOcx7qTdDouLIdCpbLSJSUpnHUgit45Rd6lOToLgMjgPHj+wgqJbTipy+foSmHnctBS3XpEGPqUzqUYdT6+cx5d0NHKrRnvFvDKBZiSM8hqS1M5ky3XH79y7HVUHlmz1Ce08gtzbtW97vmOT5AH+dNpYXGpVj36p5jHltEtMXb+NSnTpUdYy6AarRacxYnnvgMruWz2PK/K3QdSh/rQN4V7uGx65C+1HTGN7uAc5siWLia5OYOH8D+33q4wsQ3IOpzz7A5e2LmfjPxexv1Md4zCKYg/syokMVzm2eyeRPiwhM/l4e6MHcid1oViGVj96dxJjX3iX660v41bMX9b6JHTPW3W3m5xR8LKkq91P9XAqfLZvHlOnz+Pe203i1GcDMKZ0c67y6uFHnVunPHwB8Q2h1P2z6+jun5TrMNHtxDvNHdqJZtfPsit3E5//dxOb4o/BwkG0N5Np0+r9uNKt4ms8/mMmsWHjhpWdKUbq4HKGtWkMuUK81rZyD5Ff9e/8AjUKMn8whgS5B/Or+QUZQulIIjYs9JsW8Ps48g+n2t1Bq/hzPBzPXcOAKF744O/fdNpI8Q3ks+Aql00VERETEhSkhKc3q3HBv5YrU9dXisSIiN6s9yek0DXJez02up6KOb26ua/22WbNmudwvzvDhw13uHzuRw4/nXVNzi37/tZAwbyRR941hwfNnmd15GkxYwbCHjN7sT8bQL/oImP2JeGUEfZpc6UvDc2Qehuq1qlCeZOb1m8yhHu8y8y9eJMyL4LWv/BkwYwLh5b9g7LClpFZpy6v/7Efw/kX8ddpOnpi2kAH+OcSMG8o8ejHn1XDqXU5jxfSJLLlvBB+PqEPMK0OJqjuazwY3dQR07fd3L6Dj5FgCekxi/DM+HFs+kbGfBvHWmn40cR/rbvcCOk4+zIB5I2DOUNbWHM0Hg5saX07tXkDHyfD6moFUXNqfiYxmdatk+o1Io/vi0Xgvj2Bsrm27J2MYMngp2Y8MYc6Q5lzeOJmB0TB4wSTCXWKyl9m7YAhjE5ry6rR+hJnPsmXeRKZnPMGCuZ3xtW+n3Qj+/VLzYkvqARxaNZnY4AkM8HfvcZJrIXPbSqZHJVLx8UhG9WhK1StsV0TKnqLea1xsn4Hf163IGNXCreM4qyInwJTo/Mxeu8xVkYxhMsuetwd4d/Cm/9e0TXsFpgcS2yqFcS1tXVlr6TkepkZ3NQJpt5Ciju/hzJOFvv8CRbwHGw5nnuT+6ve5N0tRLIm894+ZbAocxsrhDxddKlaktP7gc+tSYhT93jrCc7On0Ok6lLqWYuSm8+9Bk9j1lynM6XoVFxqIiIiI3EJOnPrhip9ZgfzPu8r4FRERuYllfzKN1w6H83pX98vnDd7PTOWzpQtZ9GpT9k4exPTt9nKQRSnHpYPreOOVofTrN5mYC3DJubRy3eY8Urcc5X2aE1YXzI+1JaxKOcwtm/OovZR0TiKxqWa6/DWcemagij9dwpvDN3vY67SpotUh7DF/qlYw06SJP+SeJrvEGa4/EzdnIlH0YuZAW9AXoL4/Iexk76Ej7N1h4dFG/lA3iEcq7WH/wSwOHYCw4IYuW3q0XRjeFcrhG9KcemSRXaDMchpxX54jpEcvwu4tBxW8aNP5CbyzdpBg/D0FwKOPXDnoy8mNLPkhnB5/imX6sKH0ixzEwHk7Oes+ztNMxfvqUt/LwqmDWeRX9xQREbkpnebzmW/xwafxRmnquA1MHz2TTReq0Cn89w/Mya3k5ju3ygf3YHi78/z7/Zthvehb24Hl77Lh/h6Mf1ZBXxEREZHSUuBXRETkJrbtmzQ4uJR+3SLo2HkaXwBfTHYupQyYzXgHdKbLY7Bl9/fO0wuwbJnLkKWX6TDxXRYtfpcBRS4UafCuWlQGsZmK7lXXPMtRHjPm/HXCSuoslkLrLBfmbireBeRkkelcKq5SEE3qW0j9+isSTjbn4UCAugQ0hL3bY9h7uA4Bdd132FnR6yOXv8v9q8XylL9SoNeFhbjle3jkhaYc/GQBl7vPZFH0VLrkLOWLw7YhuRYyv1nJ2IG9Gbkyh4dHzGfR/wsnoILbpkREiuFbK5D4I1mOhqzjJIf5UROoWacFyceOO/oyM4gPqHnLZfvK7+1ualaD3R/PM0pTv7uBVK/W/H3KVP5aMOlapBRuxnPLKO28/vWOVC/V34JSWg166TiLiIiIXC0FfkVEyhjz3Xdx+kyB1ES5Dk6fOYf57rvcm/9Q4RMWsnqx/TaENkCbEQtZ3bcp2Xtj2ZtlgdzLnE1dz7pvICTQqCNs+eZtnh2wiL1u62j978JZMFfhnj/BpcNxxB507S8Rr2DC6uew5F+2dX3PpbEuZidVH29BAGa8vYCUZPaeu8ylwzuJswc3r6gq1b2A//2MpZgsiiYDJjHAK5bX3oghO3+cF01CvEj9dCOp9f2pVwGgHMEPNSV7x05SarSgSdEVUYrgT8ifzcQtWkTcj5fhYg5b1n9BdsCjPFzIMr1FubR7KRvrR/KELYZesVw54BIWy92Utwd2c+JYsq08EZM/ZNH/605YjeKC1CIiruKnB/LmdqBlKwZEzWeVLfYbv2wCPNkCX8A3LBzGLycejHLRC6IZ0Mq9jLRIaZlp1Gcs8//1IetXfsj6lYuInjiA9g+UcmFjkQJ0bomIiIiIXA0FfkVEyhjfGtU4e/4n9iSn63adb2fP/4RvjWruh/wPVb6SGXP+7W7uBO40mzGb4U+XDjNvXH86dutNz6nfUr3PVEa1Kf7LMO923Qn3iGFkt94M2VyOkCtk/BbOiy4TJhBxRwwje0XQccA0EmoOYeaAIMoDTZ4ZQhu+YGxkP4asP0etWu7zi1KO4HYd8E6Yw3PdFxVTNtqLLq+O5omcpYxcsAd7snC94OaYAe+QhtiXXTP7+eN9wQItgqjntIWSKUfIwEkMC0zjnYG96dhjJMstTzDz1Q7527+i3DSWfOxFn6eMSHGTZ/pxZt4g+kVOJLZJP56wB6NrdODV0Z1pUoqAsohIQS0YtySQMW0D8fMPpCfRjvV+fboydUoKPf0D8fPvwIYnNzrW+xURERERERGRW4IpISnN6txwb+WKxS4SLCIif6xfLv5K5snTWH7+xb1LrpH57rvwrVGNuyrc6d5Fbq5rCuqsWbNc7hdn+PDhLvePncjhx/OudYX1/isicvvYk5xO06A/rFbpLa+o43s482Sh779Ase/BhzNPcn/1+9ybRURERERERG64E6d+uOJnViD/864CvyIiZUza4eNUrVyRavcUtfaqXK3TZ85x9vxP+Ne1ZUc5UeBXRESul6ICk3J9FHV8FfgVERERERGRsqa0gV+VehYRKWMsP/+ioO8NUu2eKsqkFhEREREREREREZEySRm/IiJlTFFZLHJ9FHV8lfErIiLXS1HvNXJ9FHV8lfF787n46yVOnj7DL79cdO+S38ldd1WgRrV7qHBnefcuuUY6v28OOsdFRESkrCttxq8CvyIiZUxRX2bK9VHU8VXgV0RErpei3mvk+ijq+Crwe/M5fDybqpUrUv3equ5d8js59eNZzp7/ibo1vd275Brp/L456BwXERGRsq60gV+VehYRERERERGR390vv1xUUOwPVv3eqspIvUF0ft8cdI6LiIjI7UaBXxERERERERERERERERGRMk6BXxERERERERERERERERGRMk6BXxERERERERERERERERGRMk6BXxERERERkd+R+e67OH3mnHuzXAenz5zDfPdd7s0iIiIiIiIitwVTQlKa1bnh3soVqetbw7lJRERuInuS02ka9IB7s1wnRR3f3Nxcl/uzZs1yuV+c4cOHu9w/diKHH8//5NKm918RkdvHLxd/JfPkaSw//+LeJdfIfPdd+Naoxl0V7nTv4nDmyULff4Fi34MPZ57k/ur3uTfLdZCSfqTQv7vk97UnOZ3AB+q4N8s10vl989A5LiIiImXZiVM/XPEzK5D/ebfkgV9LFqnbvmXFhhjOdJjJnGe8AMjePIfXouLIvGwm4C8vMz6yKVU93Sc728PsztP4wn63kg9t+oxmVDtjewnzInjtS8doc62mPN0jkj4tjf4Ccs+RED2HdzYnc/YilK8Sxj9mD6FNJfeBN5fU6P6M/KQ5r68fSAhFHN9cC3uXT2PKx2lYyvnQZoDjOHEyhiGDl3Iof4ttHdtydzKGkROyiJg9kBD2MG/0AuIuAzW7MHNcB7w9jTGvrffh1cFNKQ9kfzKGkce788Hgppjdtycif6iiApPO4qcH0pNoMka1cDRun4Ffn2jj5wGuffHTA+kZZetaksK4lvldDkXOP86qyA6MiQNowdTYaJ73cZpXxhR1fP/IwO+WNCsTP4F9x63kubxri4iICICHCRrXNDHpGWjjb3LvBgV+b0oKjN0cFBS7MXR+3zx0jouIiEhZVtrAb4lLPScsnUhUeg5nsi47GtOWMnJuFmET32X17H7c8800pn9VspJl9XpMYvXihczpambL3Gi+uODUWbc7MxcvZPXimYxvVY4t/xxKz8VpTgMcUpeO4bXtVfjbPxeyevG7vNXZCyzuo0rgWCyvDZtGjHF8bqxzsaz41HUnCzu+Z7fMZewWH/4R9SGrR/izd+40VhyzdV68jIUwRi1eyOrFC1m9uFfhQV/O8UXUUsp3706IGVLXzOVs95ksWzCHwRUWsXKvbUz0YTr0NYK+AN5P9aPtjgUsL/ywi8jNavsM/PwDiSXStT1rLT37wLK0FDLSNjI1NZI3txtdmasijSBxWgoZsZNJ7jODeNfZxc6Pn96BDU9uNOYvCWTM+LVkus+Xq7YlzUqX+VYSMxX0FRERKUqeFRIzjffMLa7XNouIiIiIiIjcNkoc+A0ZuJCZgx+lvlNbanwsZx/pQkSAF2afMCKe8mJv7E6yncYUqUIVzJXM1AtpTj3OYnGOg3qWo2olM+ZKPjTpOoI5I5pz9uP1rsFhAHJI/f4cVds9TRsfM+ZKXgQ80502RQe+i/ZDGgnHznLJvf26s5CwdCXlWzR3aS14fHOI/e8e6j3TmbAq5TCHPMHTNbJISMkxus/mkE15zJXM+bdCnfyWmL1hhD9WBYBLF10DzuU8wbLtQ7Y81J0w5014+vPEM2bWbdrj1CgiN72Wr5CRlsK4Vq7NmXExMKUHoQDU5PmBkUR9vQM4TvznMLWnLXvXpysvD4gm1hbUvfL8HcRGRfLy8zWNgS17MJUY4rNc58vVm/gJ/OaabCwiIiJF+C3XeO8UERERERERuR2VOPBbmJ9corVgrnA3pB3nlEtr8TITdnLIpwVNiqjkDGB+6FHC2MP+g+49XjzSzp+za9/mjU/SsOR/MX6ZuLcj6DhjZ34g99K2t+nYdympl3L44u2RPNctgo6dIxj7ZQ7sXkDHybHAEaIGRzDkEyO4ejZhESP7GuOeG72SvRcAclj3SgQd58USN3coHTtH0G9aHNknN/Ja3wg6du7NkOVpRQaQLbuX8s7RcPq3KSJQmy+LzINQv6b9wNShXiCkZtiiKbkAsbzWOYKOfScyL6HwTGtLSjKHmjQkuIJxv8kzAym3Ziz9Bo5kiedAujRMY/l/azLg8YIvgG+jpph3JJPq3iEiZc7xIzsIqmULzgL4+hGaepxMsjgYF4ivU2nmmnVakHzsuKOhuPlZx0kO88PRUxPfgB0cVMrvdbPvuLKWRERESkPvnSIiIiIiInK7uqbAb5OHwmDbOlak5mDJ2cnKT45A7uUig57ODkUbQdOB0RbC+4ZRr7h1gSuUw1h5qSDvv4xmTp86HFoyked6jWFJqgUoR8gjYbDtWxIuAliI3bwT32faUvWrucxOacqklSv4bP0K3nrcCx4ayGcT2gJ1GDBvhbG+btpSXl5wmYg5K/hszUL+4buRsVGOQDK706DXTFaPa8uv2+fQb46FPgs+ZEEvHw6tWk9sgexkwLKHqHlpPD043FhXt7ScX61GvWwlnmcyqkkOMW/O4YtCYr/ZP2aBl5djnd4abRk1+10WLXiXBSPaYlm7Enp1Lvz4V/Gi1oUczlx07xARkd+LyjuLiIiUjt47RURERERE5HZ1TYHf8i37MbNref4zYSjPTfgWc3AdqO+Dr/vAQtjX+F305qMcmjaU6dud1g52d+EcZ2xliQsyU++ZESxa+i6vtrnMinETWXEMyoc8QZdKO9my+zJc2Mm23UF0aeeDt18Q3udimDF5JVsOFxIptdkbG8PZH2ONLN5u/XljswVO5nDGPuCh5rYSzM1pDoS060C9CuXwfeTRgqWrAXJzWPfGNA4+M5qIum59JZXn9HMFe4lnH9oM7kcYyezPcOq3OfNDDvVqVHNvNpzcyJIfwunxp1imDxtKv8hBDJy3k7P2fq9q1CKHU/kNIiIiIiIiIr+j7TPwi1xLwYIyx1kVGYifv+02fYf7AFdZa+lpH+sfyJtuS5uUensi10nmqsgSnW/x053Oz8J+J7bPcPT7R7JKy++IiIiI3JauKfALZgJ6TWL1mhV8tmAETTyOYG7oj7f7sMLY1vj1DggjrC5s2f29+4h82Vu+IKFSOG0buvc4qeBF2MAh9KmRRVxijm2NWh/i4vaQnbCThIce5dEqgH93FkVNpU+jLJa/Moh+S9Pct+Tw0EBWrzcygz9bv4LPZoQX+dzuqXqF0s05O4lNdWQ6G6WljVLNs3e7DwaoSvUacPC4bU1fjnAoBQL8nOqxuiksMF7RbObQydPuzYCFuOV7eOSFphz8ZAGXu89kUfRUuuQs5YvDtiE5pzmGF9Wruk0VkTKnQPnmzAziA2riiw/1w1LIdPpSoEBZ5+Lm+9QkKC4DR89xMlNbUL8kVwCJiIiIiBRpB2/6B+LXJ9q9A4D46R0YExBNRloKGWnRDIiKpOcq1+VKHHbwZtsJBC1JMcbHTia5j2tgzHV7G5maWtz2RK4D28UIrcdfOeibuSqSnqmT2ZpmnMPLAibQ2jlYnLWWnn1SmBprO8eXBDKm7QzinTciIiIiIreFawv8XjxHdo4FywULmd/M4Z2v/OnbwR+wsGVab3ouSC667PPFc1guWMhOjSPuMIQE+jv6ci9z9oIFy4Us9q6dxsjoczwxrDMBBQKbOWyJWsmWwznGPmz/gtiTZpo8YKxX69sunCbb1vHGf/fQ5vFHHeWOq9ShTdcRDP6zmeyUI2QDVPXCm5/56X/GkIAmYbB7JVHbjazgSyfjWLHFHoS9Cl5PMHXxQlt55oWsHhEGhDFq8UIGNHEfDFCHsHY+HPpkPXHnLJzd/gX/yWlKh5bGc8veu5PUHAsWSxZb5i0irlJbQhq4bwNq1fSHnBzcE5Av7V7KxvqRPFHFuF+xXDngEhbL3ZS3rQfMuRyOVfLiHvt9ESmzfMPCYfxy2wf/46xaEM2AVi2AmoQ+CWOW2b40yFrL3KhI2ra0fXlgu5K86PktaDsgmrn2L8W2L2cM4YQWfY2KiEgZZCJhtgf/aePeXnJDBntwYZzJvfnK2pjIvMbHvnGucFxs+z7XvV1E5IqOsyoykuQpG8lYEuneCewgNqoFU3u2sN1vwbglkcR/vqNgFiSQuWo+UQOiGdfS1uDTlZcH7CjwN/CyUfbt1eT5gZHE5//9K3K9OS5G2DrFft4VZQcfjoepU7rmV9gL7TmZ0Kj5+RcvxC+bAFMm87z9c1jLHkwNc/qcJiIiIiK3jWsL/F7Yw/uv9Oe5vv0ZshK6Th1NeA33QYU7tHwiz/XtT79J31K9z1RGtXHKmD28kpF9+/Ncv4nMS6nD4AXzGfZQYRm1Zqp6pvGvcUN5rm9/Br6fRr3ICfQIsHVXeZTwR45wKCecp0PKAZC9eRrPdo6gY+cIphwIZtiQDkYWb60wujQ6y4rREYz8bw7lW/ZjTmQQKbMH0bFzBD2nfkv5+68h9dWznK00s+1mLg+UN34uENA2+D47mmGBacyI7E/P97N4YvLL+YHaP13YwcTB/Xmu10jeOxrEsDcHElJIgNYcGES9vd+T6LxOb24aSz72os9TRhC5yTP9ODNvEP0iJxLbpB9P2F7DzKQ9WFoEYT+cIlKG+XRl6pQUW3m7Dmx4cmP+F1++z09mamqkURKsbQydYl8htBTzQ0dFEzS+gzG/DyyLdnwhISI3OVtg7oLTrcgg3g00ZLDrPhTYD/f9fNPEEMgPPLrMLUFwde441zkJEe4j/kARzs8P2GLFd1geT29xHXb9mfjPmwVfhwuzPcgcfOVjKiJyfdXk+egUlj3vWoXmah0/soPQOq5XJoa2ioTU40agODOD+DA/XB6tZSsG4FoZR+T6acG4tBTHxQjFyTpOMoH4Op/CPi3oFLaDg5nYqi7hVrWpJqFPtiD+iE5gERERkduNKSEpzerccG/litT1LWH09qZ3mbgZvXnHaxKr+zplFN9WzvHF5EFsaTmftx63RY1LIjeNqH4LqPj/Zl79msQickPsSU6nadAD7s1ynRR1fHNzc13uz5o1y+V+cYYPH+5y/9iJHH48/5NLW1Hvv5WGOS/wLnIdRXhwIRS2rncKKrYxkdnZRHZ8HiEr3MbfQEMGezAKK77zXP4sze97o4HbfkZ4kEAeIStMJMw2sWNYHi+DLXhpwntfUftvjG9wykqlN+2PZeI/42Djm1bmuI12MOZlO+9DKQ0Z7MEbVZwftwgRHlxobOXVccXtzw1mOw825B/XolzhuJR4OyLX34XZBa9xPpx5stD3X6DQ92C7w5knub/6fe7Nch2kpB8p9O8uF9tn4LfAj61uFxdmroqk9ZFBZIxqYSsLHQlLCgukHWdVZAcODnTrc9ouLtuy28Gb/vOpHxvtyKK8Re1JTifwgTruzXKNSnR+FziXC1Ho74DzeV34uXrF7d5GdI6LiIhIWXbi1A9X/MwK5H/eLfhp+FaRayE7dR0rdtjLT9+uqvDEgF5cWrmSBPd6z8XI/nQRsY/0o4uCviIiIrcgEwnuQV9s2aXx0KCxa0btfyKcMm6ds1Hds3Wdsm3tpY2ds2tLnU3cxsSoBrDEPeN1RVGBXSsbj4P3PYVnqM4dZ8L7gHvw1crT9qCvW2Zx0ZnArtmxRkascaycyxrPHVf0Nlyyjm3HdMhgIxiP2cQb9sd3L5fsto/O2bhXOuZFvVZX5ppZXSAD2Lvo88OF276rBLSIXAvf56NZhq1qjb9RFrpg0PcK4jIovhCuPaNS5OaUfKz4Mzg/q11EREREbhu3buDX04x3QHfmrJlU4vLTt6wa4cyMGkhIYdWyi+D9zFSWDQyivHuHiIiIlH0RJhpYrGwsLEtzhZUDZhMdnAKGrRvD9GF5VBqWx5KfTLxhDxpGePBGTSuv2vswuQYFq5tokWH0vXoAWncoJihYiCGBJiqfspYiW9REnwaQmFJYVq2JFtWL6jMMCTSRuN7Y30rx0CC0sOCkkVUcfNxqjBtmJdF9yBWZaIFj/lZMjBpsYs4843GxGMe0YHDbRIItIzv/sWuaXIPLRR1zt9fqipnHziJMYH/M9VZoYHIJKBd5frgw9t35+PYpLkgsIlKsHbzpH0hsqxQy0ozby0c64DfdtmZvSbmXdy6gBfW1honcxFzLOxcioKaW4RERERG5zdy6gV8RERERKdpPFFlKONutSsjWjY6ywy9vs3K+uom5mPhPYziwz6kvAyo7ryxxypofvJyTYuW82UQDp25nlRuYHNmoTtmg58+5DSxEn/x5RtnnQssO2xwtpm/OPKe5K6wccOsHoA0EY2V6fllqK08XUqK6eFZC8gOvRpZySQwZbJSpdgSErTy9Dxr4OQVaizrm2cUf/2I5Z1hvgcQSnR+u7Pvucnyvdn9ERLZ/TVTYZHo7ZfiGjopmQNR8VhVY0rQmvgHFZ0b61gpUZqTcvHz9CC02O92H+vnr/YqIiIjI7U6BXxEREZHbUUWKzLb0NhcTIN0C2U53G4Q6lQ8OLWa7bvPcnT9gz4A1bvYsX5dAchGW2DNnLdDJvQyxm9rFlpt2LmlcRFDS20TlYoLmJeVcdvmNQh+ocAUC4dlWzpfkmNvKeNuD5O6B2eI5l7Y20bq4KjLFvc7VnYP7xvEt/vUQESlc5rEU96Zi1azTgvgjrhHh+K+jCX2yhZENWVhgbfvXRIWFE3qLr+8rZYBPTYJIIdP5FM7awYa4SNq2pIiLG44T//kOBrTS+r4iIiIitxsFfkVERERuN4WUc85nKwNdaLYrRsart1P/VnvpXvttnCP781rNSSk8e7RwVp7eaJQhLny8lR2nIDiwqMCwiYTZJrLzn08xx6CoQGsJDRnswRtVHIHuV4t8oIIKBMJLE4hecTVllo3S1t77HMdlq1vGrwu388OZe3C/0hWys0VEiuIbFk5o3AQ+3O5oi58e6RSoNUpBv2nr9w0LJzQqMv8+WWuZGxXJy8/byuT6tKBTWDQ980tFH2fVgmgGDOyqMrnyh8hcFYlf5FpbFnoL2g7YwZjx9vsQv2wCTOlBqO1+aKtI4sdPcGS8b1/OGFyz4kVERETk9qDAr4iIiMhtx8qSA9C6s4fLWq1EGFm7zqV7AVo/Yg+WmvhPBxMchzm2EsWlXbe3VLZY2XDKyFJ1CeZGeLiua2u3xcr0A9Cn0DVmjTLENHBbhxgT/xlnYkgb8HYuBR1RRMavLWg+Kn8bJv5j+znbAi3s+xXhQZ/q+bNcNKjinLlrosMVluezswfCHc/dVm47o5SlpktZ9tnbDNn2NN42EOyW8Vv4+eFqTkrBtYFFRK6aT1eWxU4muU8gfv7GrWfqZLZGFxGodR/fNoZOsa/kB82gJs9Hb2RqaqRtex3Y8ORGxiloJjeJ0FEpLAuYQGv7+U40y+wXLgC0fIWMJYGMaWs7x/vAsqJ+H0RERETklqbAr4iIiMhtaM48I/OzdWfXUs1LCsnC3HrOXqLXROufrPja1rSdMy+PJT+ZeMNpbd5CA7LX4OU3jYxYxzq+Hlzwc17n1tWceVYOVHcP7tpsseI7zEq2y3rCJthmZY49aJz/GBSatQpWQly2YcL7jNWx3q699LWflSWn3OcaXn7Tbf5PTp0rrGzFOKYFjuUWK77rrXjnl9c2MnGLOhYuIpyOX2cTiesd5bSLZyXE+TzpYCq4BnQR54cLW6lpl/OtiAC9iIiLlq+QUVgAy6cry9JSyLDfXMa0YFxaimvg1mV8NM8XKOFck+ejHdtzCaqJ3EC+z0eTMcq1JLPv89EFzvvQUU7nu9t4sP2u5J/jzhc2iIiIiMjtxJSQlObyzcy9lStS17eGc5OIiNxE9iSn0zToAfdmuU6KOr65ubku92fNmuVyvzjDhw93uX/sRA4/nneO9BT9/ltpWJ57k8jvyFH+2D0YLCJyM7swu+A1zoczTxb6/gsU+h5sdzjzJPdXv8+9Wa6DlPQjhf7dJb+vPcnpBD5Qx71ZrpHO75uHznEREREpy06c+uGKn1mB/M+7BT8Ni4jITc18912cPpNfI1Suo9NnzmG++y73ZhERERERERERERGRm54yfkVEyphfLv5K5snTWH7+xb1LrpH57rvwrVGNuyrc6d6ljF+5TSnjV0TKJmX8lg3KiLw5KBvyxtD5ffPQOS4iIiJlmTJ+RUREbiEeWgJT/lBWQgpZ81dE5Gam904RERERERG5XSnjV0SkjEk7fJyqlStS7Z4q7l1yjU6fOcfZ8z/hX7eme9cflvHb6p9WEjNd3qpFRESkGMG+Jr7+v4LRX2X83nyUEXlzUDbkjaHz++ahc1xERETKMmX8iojc4iw//6Kg7w1S7Z4qN10J7UnPwB2e7q0iIiJSmDs8jfdOERERERERkduRAr8iIiI3sTb+JtYNMhHsa1LpShERkSJ4mIxM33WDTLTx1xumiIiIiIiI3J5U6llEpIzZk5yukmE3UFHH948q9SwiIiLXh0o933xUCvfmoDK4N4bO75uHznEREREpy1TqWURERERERERuenfdVYFTP551b5bf0akfz3LXXRXcm+U60Pl9c9A5LiIiIrcbZfyKiJQxRWWkyvVR1PFVxq+IiEjZpozfm8/FXy9x8vQZfvnlonuX/E7uuqsCNardQ4U7y7t3yTXS+X1z0DkuIiIiZV1pM34V+BURKWOKCkzK9VHU8VXgV0REpGxT4FdERERERETKmtIGflXqWURERERERERERERERESkjFPgV0RERERERERERERERESkjCt5qWfLEdYtmMPybVlYMOP754FMHdicqp5AroW9y6cx5eM0LOV8aDNgNKPaeblvwdXJGIYMXsoh293yVYLoMmoEfQLMACTMi+C1Lx3DzbWa8nSPSPq0LH67h1YNZcjyHJ6YsIJhD7l15uYQF72AeZuTOXsRyvuE8Y9Xh9DG7ekmzIvgtcO9WDQjHO/81iOsGDyGtS0msbqvv9F0cSdv9HibxGed2g6vp9+IWDq8/S4RdfMnw8VzHEr6lpg16/mi9st8Nrhp4W2FsOxewIvLfZg5NZw/7V3EiDk7uQz4dp/E638xjkf2J9NYWXMEwx4qB1hImDuSFbUmMfOZ4o+XiJQ9RZUiluujqOOrUs8iIiJl240s9bwzIcG9SUREREREROSKmoeEuDe5KG2p55IHfnev5LXjTXmpjQ9kbWTGhJVUfGkhr7czc3bzNHour8Kr/+xHcPoiXnwzjadnzySilvtGnNgCv74jFvL3JhYSl07kjR2PMnNxLwLswdeD3Zn5/zpQi3Mc/HIls5fv5NenJ7HMHmQtII2ovnM5VBf2ekW6BlIte5g3YhoxNKfP4O48XeMy3y6dyv428wsEiAsP/BbSvnsBHSfHQt1eLHrbaLNsnsZzS3zyn4dd9ieTeW1vFbxPxpHQcDSfDW5aaFsBuWlEDZwGIxcyICCNqL4x1J83gjaeO3mjxx46rB9IyLlYXltkZtSI5hhhc+BcLGMH7KRN1GieqOK6SREp24oKTDqLnx5IT6LJGNXC0bh9Bn59oo2fB7j2xU8PpGeUrWtJCuNa5nc5FDn/OKsiOzAmDqAFU2Ojed7HaV4ZU9TxVeBXRESkbLuRgV8RERERERGRG6G0gd+Sl3pu0p3Xn/HHu5IZ74AwwurCGYsFyCH2v3uo90xnwqqUwxzyBE/XyCIhJcd9C4W602zGXMmLsJZN4YIFl4/hnuWoWsmMuZIPTbqOYM6I5pz9eD1fXHAe5CRtJ1+Y2zKgb1u8v/qWuIuOrsz/LiUmty2vvz2CiCY+mL3q8MSwMYSX4vN7k+DmcDCNQ7btpibtxNwkiHqHk9lr26eU1D3QIsgl6Avg/cwEFkzoTpP8yGzhbQXsjWVdhXCeCAC4zCWLU59nOcpjIW7Rt4T0cAr6AlR5lPBH9hDzdcleBxG5RWyfgZ9/ILFEurZnraVnH1iWlkJG2kampkby5najK3NVpBEkTkshI3YyyX1mEO86u9j58dM7sOHJjcb8JYGMGb+WTPf5IiIiIiIiIiIiIiJyQ5U88Ovp9LMli8wcuMdsBrLIPAj1a9pLCtehXiCkZmQ5TbiCXAsJ2/fAI00JdO9zYn7oUcLYw/6D7j2G1LhY/tSmKfXqNqeDdxxxiZdtPUeI25xFvWc6E+IcHfWsQ73ispJtZZZ7dpvIupNQvmFTQtjJ3gMAOaR+b+HRZ7rTpJJ9n45wKAVCGhSVkVx6qUk7MYcE4QtAEF1eKsfyEUPpN2wl5V4Kp0naemJq9ia8QLC/HMFNmnJobzLOsWIRucW1fIWMtBTGtXJtzoyLgSk9CAWgJs8PjCTq6x3AceI/h6k9bdm7Pl15eUA0sbag7pXn7yA2KpKXn69pDGzZg6nEEF+KtwAREREREREREREREbl2JQ/82uVmse6NaXzh04uX2hSRqlqKrX4xOYKO3frz2ra6DOgW5Jq16q5COYxCXIXITSNui5kOIXUAH8La+rBl2x4uAXCWUyedg9MldDKGiW/uofm40XSpAVQKokl9SD2aAxeS2XuwKQ/Wr0tAQ/g2KQ1y0kg4WYcmgcU+i1K4zJkcC7WqO2o1e7cbwoIF77JowUxGtfmZFUuhT9c6LrPszPdVg5PnyHbvEJHbzvEjOwiqZQvOAvj6EZp6nEyyOBgXiK9TaeaadVqQfOy4o6G4+VnHSQ7zw9FTE9+AHRxUyq+IiIiIiIiIiIiIyO+qFCFawJJG1IiRLLmjO3NeDcfbOQvYWZ57Q9HajFjI6sULWTDwbtaOmMiKY+4jnFw4xxmgXGGPuzeWdRdyWDIigo6dIxi4NAu++ZaEiwBmzJXgWE4pyh5bdjJjwlLoM4lhD9kDuV4ENDRzaG8y2d/vIaF+EE0qlSP4oaZYvk8j++hhUmu0oEmB7NurdZZTOVDLq/CAdfaXKzn1dGeqbpnDwIFD6Rk5ktnbzzkGeHlR72QOZ5wniYiIiIiIiIiIiIiIiMgtp+SB39w0ooZNZFvgaJa91pl6+UmtValeAw4etwdVjXLHAX5O6WPFMNb4NeP72KM0J4u4xKKDs9lbviChUjhtG7r3QML2WMxPjWb1YiOQvHrxBCJq7GTL7stAXQKaQOrmnWTnus8sQgUzFYHs41kupZIDGjWHvYdZl7QT75CGeANmP3+8D6axMmEnNKxDPafx16aYgLVlJ0t2N6dPyBHWvX+ZPrPfZdmscLKXxHLIPiYnh0M1vLjHdaaIiIiIiIjcdExc/J+Ji6W4kFrElc4hEREREZHbXYkDv5Yt61lHOMN6+IPFguWCBYsFoA5h7Xw49Ml64s5ZOLv9C/6T05QOLb0AC1um9abngmRbyeWCfrVtK/Obb9lJFUICnbJbcy9z9oIFy4Us9q6dxsjoczwxrDMB7hm/F3cS+xU8+lBTzJWMQLK5UhAhLczEbf4WC+UI69GPgMNLGTRmEVsO52C5kEXql4tYl+S2LTvPIF6a3Avvr6Yx8ROnwGtgU8JyNxLzX2hS31ZiuW4Qj1RK5tsdFsKCC4lKXzUztWqZOXbKKYsXgMskLI6lfmRbqtrGlS8H/GLhJ3O5/HLZlh9OQ40qeLvMFZHbUYHyzZkZxAfUxBcf6oelkOm0Jm+Bss7FzfepSVBcBo6e42SmtqC+sTC53CBWq1U33XTTTTfddLPdbhUX95hoN8mDZh94cN6986p48PYrnlR7xYPv3LvklnT9zyERERERESlrShz4TTmwB36MYWzf/jxnvy3eA4Dvs6MZFpjGjMj+9Hw/iycmv8wTjmVpi7XlbWNbA6NOEzZuKn3qO3UeXsnIvv15rt9E5qXUYfCC+U5llx0uJe5gS25THnSeCwQENofdO/n2AlCjAzPnjaDDXTt5Z8RQnus7kokxpzFXdp3jokY4k8a1JTt6IrN32/J+KwTx8EMAzXk40D6wLgENLVguNOXhhuUc86+DgEbNsSQk47JcZtpK1t3X3Vh3mCC6DDjHOwOG0nPct4T0a2sL9F4mce8e6jW5wrrJInJb8A0Lh/HLiQfgOKsWRDOgVQugJqFPwphlO4yBWWuZGxVJ25bGzz0j15JZ7PwWtB0QzdxVttDv9uWMIZzQkhV9kFJw/4Lb/Utv3XTTTTfddLsdb+7viX8ME2tneFLtFU/eTnHv82DhFKPvtQS3rv95MOYVT6qN92AfUKEiVPeABlXgTrehN1SOJ5GvGPuYfxvnyT8+9CTtfyb30WVLnolj2zwYM8OTdqNtz220J11mebBsX9l+bscSPBjzpidrna5T1zn0OzjvwdoPPXlyRYm/ThMRERER+V2ZEpLSXD4d31u5InV9r9sitXKtctOIGjgNRi5kQIB7ZzHOxTJ2wB7CF48gTJFfkVvKnuR0mgY94N7savsM/L5uRcaoFvlNmasiaT3eCPCGTtnIsuftWb3HWRXZgTFxAC2YGhvN8z62wO94mBrdFd9i5+/gTf9IogCIZFnaK4Taesqioo5vbq7rWgGzZs1yuV+c4cOHu9w/diKHH8//5NJW1Puv/UvsMxYrs7+CmCTIOA15f9R32yIiIjcRDxP4VYPwRjDsz3CP2QgymUwFg02HM08W+v4LFPoebHc48yT3V7/PvdlF2ieehH0Djz1mZd0zTnV2czyJnAExgFdjK8m9nfr2eRD0oQnc268bD95+xcRbWPl8Rh4Pu3fb2ffxThjR0MqdwLEUE8t+AcrB8tG5tC/ugumblcWDeXNMvPajcffhynAXQB4c+B/kNLZy+oYc99+DibUzPBiUA/NfyaWrU+G0P8Steg4VZp8H1Wy/t2X3/BERERGRsuTEqR+u+JkVyP+8q0sUb3ae/vQY3JzYRTElX58YCwlLV3JpQC8FfUVuVy1fcQn6Avg+H01GWgoZaSlOQVuAmjwfbbRnpNmCvgA+XVlmC/oWP78F42ztGWU86HuzsQd9tx3KI2w6vLMZDuYo6CsiImKXZzXeG9/ZDGHTjfdMnN5Dfy/+AVYaA98cMuGUgMn5dFvQ1wNyjkKaU1/aEWNstwdvkuBRZegfkceIiDzemZTHuobAZZi3tQx+bZBnYu0HRtD34XoQNzGPz8fnsm58Lusm5pI83so7Wprk+ruVziERERERkTJKf32XAeaHBrJsRjje7msbF8lMyMvzmfmXP/qyXxERuVr2L6x//CmP/ktMnNBCbSIiIsU6cR76LzHx409/QPC3HjzlAZywcuBXR/O+ZOBOK/3rAedNJOVHhU0kHTJ+CnnQPtjDKJH7of1juqOE9NpsE5s+tJUrHu3JoBUe5LjEi03k7PHgHxON8WETPVm437m/tKw81tg4ft/k/w1iPMaYGZ6E2cr5tnvTk4V77NnVJr770Gifl26fAxcTjOcV9JHT1w/pHrR7xZMunzjaLh725K2ZngTZyjH3mOfBN2cdmds5m4xtR24ycSzOgy6jPRn0VcHMboDz8R5MPAFe98OCF3Px/5PbuVA5j55t3ALueSa+We9Jj3GOY/jWNx5ctPc7vT4X93swxlbCO2yKB2sPu++H7VjZxuSXPbatIOWy/rLFg4UzPKk22rYWs20/Im2vZbVXPHlyltOx2OdBtVeMbF+AQfZzJKewc8hw8bAnb81ylLsu8Nzcj+8ODwaNt73GM11fh5IreA6570fQeE9e2+S8H9dwXFyegwdpmzzyX8seCz04lgcX9zv9jkzxICbb7XkVew7Yfh8/tL8OJrdjfaXX3PX3OeYD41xf+6Nt7i7HvlUb7UmPj7ROs4iIiIhcHQV+RUREblJWq1HeWUFfERGRkjlxHmZ/9TsHfQE88giphxHQPWZry/Mg4RB4NYD+QUbTvqO2vl9N7DsBeEHzP9naihHzoQfzzlt5qqmVcE9Yu8vEm3GOoNX5OA/afmRi2W8wuJmVrvXg0yUmFrpspXTO/2Rs38sTwMSxTcZjLDwL7ZtZGdsQvH6CMR958NouE2Cl4YPGcU/IcASDv99v/JyT4ch4zsk0sQ9oH2AEXy/u86DzPIjJszKpm5Xlj1vhqIkus0185xRIB+CoidEfm/gmD34tNFnaxDd7IAfo3y6PWiX51iPPxNrZHnTZDtVDYN0L0O8+ePsTE/9wDy5nm3hpiYk761sZURvOnTcxaKGJffn74jhWaVWsRL9gJToEDuyDzh94umSEA/xnhYkxOUYJagB+8GBRAtRqCstfsDK/MVw4YaLL+yaOAVSFsc2sdLUt4ts10MrYZlD7LqeNOrEf27ezoVGglbHNrDTKM57bS58WPDjn93gw8AsTtRtaGewF+7JNdPnw6oKQrucQfP8tJJSz0i/cyrpnrDxeHuZ9YeKtXa7zuJrj4uTYtyZe2gMhja2El4NN+02MjvbgH0tMVAh0vG6R802OLPwSnAO1G1oZW9c23vY6jPWzlvo13/epB5HpxjlKLuR85UHbFSYS/mRlvu38r/CDCfdTX0RERESkJAr+lS8iIiJ/KKvVitVqJS8vj5gk914REREpTkwS5OXl5b+f/l4a24K7m1JtH7MPwad5Rinnyg9AOLBmv63vGHwLPNbASknqNF1sYGXdy0YJ3eg+RlnpZXtNRjAuz4NlnxtBpHeG5vF6RB4j+uayro+VWu4bKhET59M9eWuzce/vIVb4n4l5X0LOnVbWvZqb/xjLhxrPa956I5Bb4UHoD8Sk2/YNEzsPwMNmI+M57X/GNg8cBDysNK8H4MGydSa+84L1r+TRtUUe7dvnMT8csJhY851r4DVmv4mQiDxOz8glun1hr6+JtEzjp9reTv32bFin21pbRO78diNDeGzPXN7pnMtjTXPp/7KV1++EtV8Zzy3fD1b62Y7B2JfzmOZrBPK/tWVw24+Vd2MrH72cR3jTPMI75zEtBHJOwBqnbGgwseYCxE3J47R9HebKebzzei6vd86lfdM8uvbOY6wvcNZEwo+Abx4jIqw8blsz9/Gn8hgRkcvDhV5AYDu2wDvD83inr3EOzR9rZcSdELPFRIztNbH75rKV2eNzGRuRx+sjjWNAJnzjNq54hZxDQMNn81j3ch49H8vjscfyeOd541xec8D9q6mrOC5O9pW38v5I19+XTftN+EfkMjUij7EvWxlR2Ti/7Fn4Vz4HrDz8ZB4jHrWdU75WRkTkMSLM8ftRstcc5mVaWTfeOIe7esGxLOP3d3BPx/kf/VJeif5vEBERERFx5/7XtYiIiNwkrFYrh3+4mtJ6IiIit6/DP5h+14CvnT24+80xOA+kpRoBw5AHAS8rj1aGnAOwDziWYfQ9Wr/QlNUC2jdxGlcXHgX4xZYRmGMi4VfgAStdnQOdD8LjjntXloNRZvkVD+p/AAst0PPJPAY/YOXifliYB481h8fMTnO88+ha2wh8pucAf7IS4mUECtPzgKOw6VcY8JSVx4CkgybAw8iKrgcNPYwxn1qcH9+41f/EeIhTvzg9HsbzHNzsCq9vYYfVnqHplC1rt+97I/D2lq1UtVFu18RrvwK/wiXnwfUgJP8YWPGvY/x00baf9mO1b58J3/zn40G7BNdxdiO65OJ/p9PzuRPI9mDteg9em+VJl4keRNoC2eQ6hpWI/di6nxvmPJ4KNn5MO+xoBnisIfjbvynyyKOR7eqBX91fh8IUcw4BVKgA+77x4O3FnkRO8aRdtPF7kFPI87qW4+LyHPyhPcaFBq0a20fk0aS28dPRbOPfUp0Dbkr7mg9+Ko/HKjuem9c9xr9vLvEgJt3ExTyg3BXOcRERERGRIijwKyIichPKz/rVdz4iIiKlkmd1vI/+rmzBXY7Cvl9NJB0A7oXGf8IINPnZA6Qm9qUDWG3loa+sinMZ3zvBluxpyLESA3AXVHBuL607YYQtMDr1CStx4/N458/GMbxw3rgQrfLd7sfUirdtZ4wAmpVGDYyyuXsz4fxxE99UttIoBB71gE2HTJBtBKr7B1mN/T0P32BkUK57oeBteEPXxwz3s80rkpXq9xo/nXKuT+xrZIA6Z8saTOTYxo14quDjr3sBHnAe7nacq9ztdMfpWD3WkEK2ZSXcFnA0WPMDkHY5X3nwyLsmJiaZqFAHBne2Mj/QdUyJ2Y9tIeeGdxXj36Qc14sM3V/ju4ooIV2oYs4hfvXg7Tc8aPeJiaTfrLRvbWVaNyvh7tuAaz4uLs/Bw4gZc5+pmAz4Up4Dbkr3mkNjt/u1nsxjXTOo8qOJyA888B3vycIUXfwpIiIiIldHgV8REZGbiP1L6j/kC2sREZFbhPP76O/3fppnZPdiImmfiYQcaFzfUW65oS3rMeGAB0lHgdrQ2C3z9KrcBY0pIsu1NCpD/wgjONq/fR7+ThmJlWw/n//ZPRhlItsWMKvtbfzrH2CU1k04ZGJfMjR+EPwx1kDed9jEvkMQA4TYjgeV4TGMbycaN83jMbdbY9t2S85KSAPjp7XbPbjo3l2AFS9bILiyT8HHf6xpnmug/Qryj5XZWmA7jzXNw7/YjXmw5ivI8bCyeHwuY21ljb0uu48rIfux/YUCxyH7nPFvI6/r+PtRzDl0/jsTb1kg/Ik8ovsb5Z4f9jKy46/sOh+XAq7tHLi219zIRn4sIpe4KXl83sbKY7kwJtqDmJIdHBERERERFwr8ioiI3GR+vy+oRUREbm2/93tqY39jzd6EzSYWAk/5Ox7fvv7tf76BBCD8QWuxwaQSq2Ur/ZxicgkUXUyAhU7DrkUFfxM9gW92wjcWp45sD9YeBaraSjxjlEJ+ygPWHjSx6ZDjGDQOMrKT1+4HKltpZB/va2QDc9TEmqPOgWUTaQke2JZgLRX/DlYGexild8d86sF5t6D4RbfSwA38jH/fi3ULFJ/14Bv72r0lVKG2iXBgX4Lbscoz8c2uK38Fc/FXoByUtzdYPNhUyn3I5wvt7wTSTazNdjq2Fg8+TTQCjvYg+Y1mLxVdOf9iBxNpe01GRnIJXNfjUohrOQeu9TU//z/ba3OnlYefymNcQ+Nu2lGXYSIiIiIiJXLlv0BFROSmYr77Lk6fsV2iL9fV6TPnMN9dmnp2IiIiIk4aQDcg5kdsmadOgWfb+rc5Z43yu4/aM16v1Z1WurYwMn4jp3ny2goP3l7oSbtPiyttW0qV8xjxBHj9aqLLG7bHWOxJj3eN7N2x4Y7MZjyM7F7STczLcxyDyjWtPIaJefvtWcCO8b2eAC9gzDwP/rHCk03fePDaDA/CtrhnGJeQOY+xg6z0LAfLtpioP96TLlNst/Ee/ONH1+Fej1kZa4acdBPtZniw7BsP1q7wpMtUEwnOgbyS8Mrl702NoF+XNzx57VNPNm3y4B9TPOiS4j7YnRV/X6Mk+P+b50HMNx78Y6aJtAJXCFjz14WNWuHB24s92FRYhNwjj37PW3kY+McsD/6x2IO3V3gw6C0Tb/8KXR+38tj1yDovAa+aRib4ss89eGuTJ2s/9OCl720ZyVdU0uNy9Up8DlS1rRn8vYkxKzwY87nHNb7mJjbN9yByoQcxezzYtMmDmd//vkF5EREREbm1KPArIlLG+NaoxtnzP7EnOV2363w7e/4nfGtUcz/kIiIiIiVzp5UQ+/qdBUo529a/xW3cNbPSuEsenz8CDwPzdpn48oKVqcOsPO4+9KpZqdU+j9gIKz0rwJpdJt76Hs5Vs7JuTB4jGrsGsRsH2X5wPga1bdmnbpnQAF5/tm37Tli2C3p8YmLnHVaiu+RhTwwurQp183hnbB7LH4HwO+Cb88btlAf0fNDK8qF5dLVv/M48Roy0Mv9BqPCDiX98YmLi9+Df0kqvALcNl8DDEXnEPWGlvQfM2wI9vjRx6j4r6zpeKdhvJby3lRFV4cBRE6O/MNGoWx6Dfd3HwWNPWRlcGb7LNPHWARMXPd1HGCo0trJiEAy+DxK+N/HWLhPpd1uZPyiP+e2vtD/X0YNW3m9jnKNvfwFrLkH0X93Wqy5SyY/LVSvpOeBrZewjRnn1hbscQeGrf82hdm04f9hE5EcmenxpgtpW1o35/YLyIiIiInJrMSUkpbn8FXpv5YrU9a3h3CQiIjeRXy7+SubJ01h+ttVLk+vGfPdd+Naoxl0VCn7LkpvrWhNw1qxZLveLM3z4cJf7x07k8OP5n1za7O+/9jUJ8/Ly+O233/AanV/QTkREREooZ9ol7rjjDjw8PDCZTJhMJg5nniz0/Rco9jPw4cyT3F/9PvdmERERERERkRvuxKkfrviZFcj/vKvAr4hIGZN2+DhVK1ek2j1V3LvkGp0+c46z53/Cv25N9y4FfkVERMoQBX5FRERERETkVlDawK9KPYuIlDGWn39R0PcGqXZPFWVSi4iIiIiIiIiIiEiZpMCviIiIiIiIiIiIiIiIiEgZp8CviIiIiIiIiIiIiIiIiEgZpzV+RUTKmD3J6TQNesC9Wa6Too6v1vgVEREpO37vNX6rveLp3iQiIiIiIiJyRadnuH7v7K60a/wq8CsiUsYUFZiU66Oo46vAr4iISNnxewd+RURERERERG6E0gZ+VepZRERERERERERERERERKSMU+BXRERERERERERERERERKSMU+BXRETkFjakrYlPhxi3NQNN/PlBk/sQF39+0MTiyCuPExEREREREREREZGbiwK/IiIit6heLUyE1oOZX8JTc6x8nAj1tEShiIiIiIiIiIiIyC2p5IFfyxHWvT2S57pF0LFbfwbO28nZXFtXVhpfLJ3GwB5jWGesIXxlF3fyRucIOr4SQ7Z7H2BJi2H6sP507Gw83sjlaVxyH3QyhiGdI5i927X50ra36dh5Gl9ccLQdWjXUre0ycTMi6DhjZ4HtFvZ8CmsrIDeHdeMGMTvBArk5xEweRM+Bg+j58iISLLYxlj3Mnuz0nE/GMGTAAke/iMh1ED89EL/pO1wbt8/Azz/QuLn1xU+3tfsH8uZ2ly6HIucfZ1WkfX4kq7KcuuQPVfVuOP8zfLXfCsDSHVb+9a3xs4iIiIiIiIiIiIjcWkoe+D2wg731BzJn0UIWTQ6n4ldv884WC7CHxeOWsj/nLJkX3ScVzRIXS1yTIJoc/JZtboHU7P9OpufolWQ26secBQtZMKEtJKVxxnVYkcrX9acee9h/0N6Sw96EHGAP+w/Y2w6T+j2EPBRE+fyZFPF8Cmsr6OyWaKLKd6dPiBnLlmjW1R/DsgXzmdQqkSWbcwBIXRND9V7heNsn1QhncNhO3lmT5rwpEZGrYwvOxhLp2p61lp59YFlaChlpG5maGpkf4M1cFUlPoslISyEjdjLJfWYQ7zq72Pnx0zuw4cmNxvwlgYwZv5ZM9/nyh0g+CdX+BFM6FSzbHOwLiyMdZaDff8F1TGAN+GiAiV4tHO3vv2BiSFtTgblD2hpj3n/BxIyuJjYMNhX6mCIiIrc6S/pnTH+5N+8luvcU5jQbxvWmc/fZxLt8zrSw6a3edO7emw+SnNsvEz/LafzFFD54uR+DolMKXMxcOrb9GPcZp9y77BKj6Nzd2KfO3XvT+YVBDHn3Mw44XWx907uQzqYP3mLQ3xzPo9fL45my+YT7yFtcCV5vACzs+mAInV/7jFO2i/4BOP0dH701nsi+9uPYj8hhb/HvJONq9l0f9KZz9xGsPuI0BziwdBCdu/dmzMbTLu0Za0fkjz+wtJDHExERERGRUil54LdJd15/xh/vSma8A8IIqwtnLBagKYMXT2JYm7ruM4ph4dttewjrMITwR47wxTan9LCLO1kSlUy9yJnMGRBGPS8zvk16MelvDZ03ULwaDQmrAXsP2j5pXEhm78EgmjSBb1NsAdaTaey9UIcmgWaXqYU/n8La3OUQ+989tPnLo1QF/nfZNYW3fHng8HqWXOxCF7fNBLQLp+J/YknQhxsRuVYtXyEjLYVxrVybM+NiYEoPQgGoyfMDI4n6egdwnPjPYWrPFsZAn668PCCaWLes36Ln7yA2KpKXn69pDGzZg6nEEK+s35vCV/utTPnMiu89uARog31heHsTmWeMEtBPzTGygJ2DtSknIeM0PGi7UunPD5q4+0746Vdj3eAvU4y5M7+Eh+sY/QBeleC1/1gZv0GZxSIicvu4lP4ZU4b3o9f45cS7xrWKUY1GzaoB35GU7tScm84BW8B3d9pRp44jHEgB6j2AXwXg0nnO/e8yv+Y5DbnBGnUdyfhRI/n707W5vH05Y0Yv50BZ+Bx74jPGDJrEe1uOUiWwPU/+xbi1qmfm0DHjIu2bnSVpDVP+bxAflOiigmt3KWkNczdX5q8vdaS6p9Fm2RVF5MuzWb3/MvVC7cexNQ97n+P4yZ8BaNT4YeA0u9KcfxFOsz/F+I7kQPJRpwsVLGSknQbPQPx8oUG3/rQ/sZzp/y3xL5GIiIiIiLgpeeDX9oc+AJYsMnPgHrN70LSEzu1ky+7mtHmoCiGPhZEZuzM/O+zS7m/ZktuWiKe8XKaY69ZxZMkWJjeHdeMi6DlvDxbq0KSFmezENKOk8sE0Euo3pc9jTbF8b7RdOpzGoUoNCajhvqGrdCGZvQeb0iSwHADej/WiTeLb9Bs8lDd2hTHgsfJ8sfw44b3cM4yBWkGEmHey95B7h4jI9XH8yA6CatmCswC+foSmHieTLA7GBeLr4+iqWacFyceOOxqKm591nOQwPxw9NfEN2MFBpfzeNBIzoW+0EaBt7W8Ebe8xm/j5V1iz2xGcjTsENSpD7Xscc/dnG23BvhBUAzLPwNEzUPku6NHcCCaPfByq3AX3VzbmfHfEeEwREZHbydnDqfwU0I1J/Vu7dxXLr14gAAeOOQW6MlKJzy1H+QpwKu0I+ZcUZ6eTdAGqNwuiOkClUEYt/pDo/oEFP2PeINX9g2nWLJj2PcYytX8gnPmMTS5ZyTchSyLvvbacA5VDGTV3PlOH9+XFSNtt+FiiI4PdZ9yUfjqWyK5MC5fdO26Ic3y9YRPnwp7lSfsXMdmfMXH6Vs492I2Z86YxfpDjOP597DTGd6gGQPk6D+AHHMhwuhL0QgpJh6B8BSAlncP29tx0DiQCIcE08gQqBNMzIpCMZavdsuBFRERERKSkSh74tcvNYt0b0/jCpxcvtbm6wO/ZhG/Z+8ijhFSA8sEtaJP9LXHHjL4zP+RAfR98nQPNV2QhYcFEoujFzIFNMQMBjZpD6mEycyE1aSfmhv4E+PnjfTCZvReMNloEEeC+qav14zkyPavhXcl23+xPn2nvsmjeuyya1p1aez9kW4vehBV6yKrg7WPh1A+/z0c4ERG5/Xy138rWNKOEc0l9f8IIDIfUNso777ctUG+5BDO/dGQLd5pnZekOZfiKiMjtq3qHkUx9sSONXK9fvrIHgwkFMval5Ad4M/YlYKn0ON0eN0NiIvtsAbBLR9LJwEzLxrVtIxN5r3tvOuengNrvx5Px6TyG9DVKMo9Znu4IHgNY0ln91mi6d+9N576jmRV7daVaqgQ1wQ/IyLIFrU9/xweThhjb7d6PyElRfJ1fRfkoq4e5lRdOX06v7r3ptdSR7rzrg950/tty7Cs0WdI/Y9bwfkZJ4b+NZtanRx3PxVZ++r1Pt9rGRLErf0sOx79czqYLZjoNG0yo0wVuhcq1cMB+7Lr3ptf/zWPDIcfRO/XpeDp3H8+G5EQ+GG+ULu4+fB6bbH8j2V3Nfp9LXMOU0Y7jN+Tdz8iwTdr1QW8GLTGyv40y4E7P9fR3+fvSue8QJkYncs45C/tqXu/sbXyeBO1bPWy7qOAy8auWk0Egfx/RCb9Cv9ew8Q6ipTewKzX/dbyUksgugunWORguJLDPXgY68yhJQLPggPyLF6oENcEvN57d+20NIiIiIiJSKqUL/FrSiBoxkiV3dGfOq+F4lyo4a5dD7MZk2PY2z3aOoGOPt9mSm8XG7cZf/n8yV4XDOVdYa8bVwTXTeG13U1533qf6/oSwk72HjrB3h4VHG/lD3SAeqbSH/QezOHQAwoJLUT76Ss7mkF3Xy7jy2t3FZBZvqctLITksGT2UfgMH0XNyDIfyr2D1onpNyP7hrOs8ERGRazCkraO8M0B128VJZyxW7r4Tuj3k6AurByfPGxm9domZxq2ln1HieekOK2csRoD3zw0c40REROQqVQjgoWAgKZ39uQCnSdp1GkICeK7hw0AqB2yVNA4kfwcE0MDXbRvuEj7i39lB/HXoYF4ILseBjyfxwU7bRca5p9nwxiQ+SrpMsx6DGT+0I+ZP3+XfbuuxlkjWCTIAP+9qkL2JMcNm83lOfboNHcn4oZ2od3Irs/5vJpvOA9SmcYgZDqWTYfscfCotGYsnWFLSbZ//j5KRDIQE0AC4lLSYl8cvJ6Ph35g5dxqTnvJi35LxzIo957Ibmz5OpNm4RaxfOYBmLj0AFvannoBKrQl90L3P3WWS/j2GMcuO0ujFKcyfNZZOXqn8e8J823Ow+4HV0Zup+uQgxr/YHq9T8bw3bQP2ejlXu9+H9iRStVV/3pr7NjNffJif4pYzca0RFK/XYSR/b2tk1Brlth+nHuQf9/hKTzJpljHv7JczGb7cFky/ytfbkppKBg/zUP4xO2KUHw9+hFBblZei2V7rC8n5Fw0m7fsO6gXQqmUAfpzmwGEjon0qbS+nqEaDuk6RZFvgOP575/rnIiIiIiJSUiUP/OamETVsItsCR7Pstc7UK+4Kz+Kc3EnswSAGz13I6sXGbdHLzcnesodDgPkBf3xz49iS4LpGbnEq3mWGc1lkXnBqrBREk/oWUr/+ioSTzXk4EKAuAQ1h7/YY9h6uQ0BdoyzzdVHRjLmIgPWhT9ZRvls4bFvKlmYjWLRgPuNrrmfFbnuGbw6njoP3fVXdZoqIXB8FyjdnZhAfUBNffKgflkKm04X/Bco6FzffpyZBcRn5X3TBcTJTW1D/Sl9Iyu/im4NWHq5jlGT+dIgJ33tgwTdWEjNhcbyxfq+9Dyh0Xd7kk0Zp54O25e8Km7s40sgIFhERkdIy06hxbchNISPTURI3tHGQLRvYQlLaaeA0GWlAcDCNK7hvw03F9rzYvzXNmoXyXJ8n8QN2pdkifUkb+PchaNR/IqOeDaVZs9a8+PrfCC3tOr3nU/j30q3gGcpDQXBg4xoO5Aby9zeG8VxYMM3COjF+dDdq5iayZpORqdqg4cNO6xlbSNp3lGbBwY5g8IUjHMi2PXd7qeFGA5jcPxS/avfT6Nk+PFsHdm3f65LB7PfsC7QyYqKF+BnL/4BqlamS32bLjM6/2bJnz29j9cZzNOo/lhfDalP9/kDj+OUmsn238yNaaPb8UON5tuvLX9sAJw6y/wLXtN/NIqfw96eC8atWDb92z/FsHbDsN4LiVeoE08j3bsgvt12bKtiOu7kjY0Z2otH91fAL68tfW8G5rd8Z2bZX+Xr/9PNZ8KxCxfxzzYLlAnBvZfK/Csr+jJHOx9Epm9t4rY9y4MhlIJ2kBFuJcltQd9cBI6h7PCMdKoXQuI59owB3U7EKWH4q+XdCIiIiIiLiUOLAr2XLetYRzrAe/mCxYLlgwVLk3+EWtkzrTc8FyVxy68ncFsuh+k152MeMuZJx8w5pSsjJGGLTgFrhDP5LOb6YNpY31iaTecFC9uE9rFgeZ6zXWwjvp17m9T/nEDVhAY54sRdNQrxI/XQjqfX9qVcBoBzBDzUle8dOUmq0oEkpyl1ekbcPgbmnyXYOPgOcjGHJD+H08TfumisYH9Z++uUSFSvYA8/nyM4yU/2+6xiIFhFx4hsWDuOXEw/AcVYtiGZAqxZATUKfhDHLdhgDs9YyNyqSti2Nn3tGriWz2PktaDsgmrmrbKHf7csZQzihTmsGyx/Hvr6vvSRz32gj6Iut9HO3BY6+lz4ygr5f7TfGfbXfcb/bAitzYh1BYfe59u2+9JHrOBEREbmy6kEhVOc0u9JOQ3o6u6hNgzrloEJtGtSzlYG+kELSEfBrHOgIvBUloDb5l/B5348fYPnZlmGZdQSoTbMgRxgUc30a1HPcLY5RZrg3nV98iw2n7qfTxL6EVjjN/v0WqNeERs7ZoHVq8yBw6kdbZStbWevdaUfhYiq7E2vT6PnWhNqDwenp7CKYhwLLOTJMk6KIzA8ujjAyVf9n4Senh/HzKTLq62C57BR0rcOTo0YyftQA2tvXrwU4nE4SkPTBEEcwc9hyMoCzP//sNLA2frUcn91r+tQGzmL5mWvb79MpbFg+m4nDRjDob7Y5xbId9wufMeYFRwB2SixwwXisq329j2cdhTrVKFC53PKb4zueKiH8ddRIxo/qRCPXUfmvdXxyev7a1I3q1TaOXZC9DHQ6SbscGd4O1fDyAY6dKPTCehERERERKV6JA78pB/bAjzGM7duf5+y3xXvch11BFnGxWZgb+uP8+YpKQTSpa+GL+DSgHE0GzGRmnwc49slkBvbtT79xC9h7sQp/cp7jwkzIwEkM8IrltTdiyLZdvVovuDlmwDukYf7jmf388b5ggRZBRmmk66VSEE3q72FvivM6vef4IvowHfo2pTzg/VhnAjZOpOfAQUT9rx/dm9iGHUsmwdKcJtd1h0REnPh0ZeqUFHr6B+Ln34ENT25kXEujy/f5yUxNjcTPPxC/tjF0in2F0FLMDx0VTdD4Dsb8PrAsuitK/hQREREpoToP8JAnHEg+yq7U78A7hEbeANVo1KwaJKazLz2dXVSjZVAJgpxX4woZoHZGmeGRjB8/hegPp/HXB68YhnawlbU+lXYES3oy8d4hNKpjBLd3px3lQKpRDriRbWkKAFoNZum/5rvexjxe+BJLharGg4FmyN7GLtvFb1AFv2bBNGsWSM1Cdr/VULfH+9d8JrUr5XEv7X6f38qUYW/x711VaNXnJcbPnMgLLlmwxajTjanuj/WvHoWUvXZyhde7pk9tOHIaW8EX4AEaBAMJO9llX7KqQjUaNQumWbP6BZ9Xhdo0ehDYl84ut7LRjRo/bJSB3mUEhI0Mb2enyckCat1fcLsiIiIiInJFJQ78hgxewWfr3W6DmzoGPDSQz9ZPpUsNADNtRn/IsoFBlHfaBvgQMXcFq/va0l/zedHlbad2TzMBzwxhwWLb4yyfz1uRQQWvbK4Rzpz1Kxj2EODpRZc3V/DZm07r/Pr3YvX6FSx63ukTU93OLFpf2D64cXk+xbTl86LtX5qy5b/f4liptwpPjBtCmH3HzU0ZPHc+yxbMZ8Hotvn7mbo5Bp5/gpCrWjNZRKQQLV8hY1QLlybf56PJSEshIy2FZc87l3KuyfPRRntGWjTP27N1fbq6BHGLnt+Ccbb2jLRCgsYiIiIiUowHaBQCpHzMRwkWzCGB+Nl6/BqHYOY71qxNAc9A/K7x6rqq91YzSvAecirfdT6FXVfMLjUYZYaDadaoNlXyP79Wo2Yd4NBekpzXwj1ylP1ATS973qitrHViOhtS99qepxHcPpWWwK50i1EOGAAfatYDEo9w3OyoFmbcSlcpq0HrJ6nJCT6K+ozjxQU8bdnRuw6dcHs8M+YrldfOd3X7bdn9HbtyoX2vvrRv9gA1zWA54z7Kne24H0kh0+r+WMaXEFf7ele8uyrknuMne5AXM63ahUJuPB8sScRS3HEEoBoNGleD7AQ++jLRpUR5+cBgmnGUr9duI8Oe3e7iZ346B+aKBb4BEhERERGREihx4FeurGqbSAZcWsmSUqxPzMkY5sWFMfiZkl7OKyIiIiIiImXChXim9+1N5MKUAssgOZSjcXAwXDhKRjY0ru/02dAvgFAsZBw6DSHBNLrGi4XLB7emfSWIf28SH2xOZFfcBqb/v8UkuQ8spWbP9KCBZwrvvTqb1XHGdqdMW8Pxe1rz18fvzx9nlLX+js++PE1owwcA8PNvAkkbWL3fTMvGtW0jq9H68WC48BkTJyxmU1I6B5IS2bT8LT4q7c76dmJ8/0DK71/OkH7jmR69mA+iF/PBrPdZ7RwA9X6EJ4PB8ulbjIzeStL+dJJ2beWjKWtKcXyubr/NVY0a2d99vYmkpBQ+f+99Nrh9rVDdxzgvvvt6E7v++x0ZQLO2HamC/binc2B/Il9/GsV7m0/DNbze5vr1qcl37N7vaCvfvC/jO1Tj3OaZ9Br2Fu/ZjuN7by3na+fJNsZFC0fJOATV/es4LuSvFEijOpBx6KhTdruT80dIcv89EBERERGRElPg93ry9KLLm/MZFlKKK1NrhDMnqh9NSnwFsYiIiIiIiNxKzAEBtixf+xq3Np62ErtAs+AAt4paV6FCMH9/fQCtqp/m8w9mMn1NFg1e/hvt3ceVlndHJkweQPsqqXz07kymvPc5p2p1Y9K0ATRz/nhcJ5CWlSxYLjhK//JAEKG5gOfDNLKnOgNV2o5kztDWNPhhK+9NmcSYt+azJv1+GtRyjCmp6h3GsmjKANrX+5l9X27i8/9u4vPE01Rv1J6/v97NVha5Cu1HTWN4uwc4syWKia9NYuL8Dez3qV+qZUyuar+DezD12Qe4vH0xE/+5mP2N+vBX97hno078Pex+fo5bzJS16caaxQ/0YO7EbjSrkMpH705izGvvEv31Jfzq2db0vdrX2zeEVvfDpq+/c7pgwUyz/m8zf2QnmplP8PV/jeO4KeMyDVp2Y9RQt1LWfgGEehrzHAF9jPLbjYyTwjm73e7cd9tI8gzlsWD3TGARERERESkJU0JSmtW54d7KFanrW2gtYxERuQnsSU6naZCRISHXX1HHNzfXtabdrFmzXO4XZ/jw4S73j53I4cfzP7m02d9/rVYrVquVvLw8fvvtN7xGX/NXvCIiIrednGmXuOOOO/Dw8MBkMmEymTicebLQ91+g2M/AhzNPcn/1+9ybRW5plxKj6PfWEZ6bPYVO7lm5N0puOv8eNIldf5nCnK7OwWIRERERkdvXiVM/XPEzK5D/eVcZvyIiIiIiIiIikq98cA+GtzvPv9//jFNXXNP3+jiw/F023N+D8c8q6CsiIiIicrUU+BURERERERERESdmmr04h/Wvd6T6Na4tXVINev2+jyciIiIicitS4FdEREREREREREREREREpIxT4FdEREREREREREREREREpIxT4FdEREREREREREREREREpIxT4FdEpIwx330Xp8+cc2+W6+D0mXOY777LvVlERERERERERERE5KZnSkhKszo33Fu5InV9azg3iYjITeSXi7+SefI0lp9/ce+Sa2S++y58a1Tjrgp3uneRm5vrcn/WrFku94szfPhwl/vHTuTw4/mfXNrs779WqxWr1UpeXh6//fYbXqPLu4wTERGRK8uZdok77rgDDw8PTCYTJpOJw5knC33/BYr9DHw48yT3V7/PvVlERERERETkhjtx6ocrfmYF8j/vKvArIlLGKPB74yjwKyIicmv4vQO/F3+9xMnTZ/jll4vuXfI7ueuuCtSodg8V7tTfTiIiIiIicutQ4FdE5BaXdvg4VStXpNo9Vdy75BqdPnOOs+d/wr9uTfcuBX5FRETKkN878Hv4eDZVK1ek+r1V3bvkd3Lqx7OcPf8TdWt6u3eJiIiIiIiUWaUN/GqNXxGRMsby8y8K+t4g1e6pokxqERERKbVffrmooO8frPq9VZVxLSIiIiIitz0FfkVERESkTPvzgybWDDTx6RDX25qBJiIfMbE40tE2pZPJZe77L7jOGdLWtd99zOJIE8G+7iNERERERERERET+eAr8ioiIiEiZ9tV+K90WWHlqjpU9x2DPMXhqjtHWvA5knjHuPzXHyq+/kR+4ff8FI8hr73v1YysP1yE/OGwPKP9ocYz5MgVCahcMDouIiIiIiIiIiPzRFPgVERERkVtSsC+UvwP2ZzvaJn9qJTEThrQ1cfedsOAba35fYiYsjgffe4yg758bGHPHb3CMWbrDyr++ddwXERERERERERG5WSjwKyIiIiK3pMRMOHkeng02ArnOqlcyMoETM12aOWOx8lsuPOQLNSq7Bo2dvf9C4WWhRURERERERERE/iimhKQ0l5SFeytXpK5vDecmERG5iexJTqdp0APuzXKdFHV8c3NzXe7PmjXL5X5xhg8f7nL/2Ikcfjz/k0ub/f3XarVitVrJy8vjt99+w2t0eZdxIlI8e5lm5yzdIW1N/KUh/PATzNpkZPy+/4KJlJMwJ7Zg9u77L5g4/wvUqGJkAH+1v/AxRc0XkT9ezrRL3HHHHXh4eGAymTCZTBzOPFno+y9Q7Gfgw5knub/6fe7NLlLSjxT694P8vvYkpxP4QB33ZhERuQmlZxxm85Y4Mo4cJS8vz737hvHw8MCvTm3atQnjAb+67t0iIiI3nROnfrjiZ1Yg//OuAr8iImVMUYFJuT6KOr4K/IqUDYUFfp37fO8xgr/dHip63OzuJjLPQEANiD1glHcWkbJFgd/bkwK/IiJlQ3rGYRYtWUG3zk8T3DAAT09P9yE3TG5uLonfp7Jm/X/o1ydCwV8REbnplTbwq1LPIiIiInJbWLPbKOPc8H4Tpy4Ya/kG+7qO+fODJqrcDbsz4dJv8KC3a79IWTZ3nAcXZnsw17mxjYnM2Ub7hdkeJEQ4dxbGRMJsDy68aWKIW/t/3nRsJ3NwEaXQIxxjLoxzGmPfD+c2ERERuSVt3hJHt85P06xJw9816Avg6elJsyYN6db5aTZviXPvFhERKfNKHvi1HGHd2yN5rlsEHbv1Z+C8nZy1JT9ZDsYwfVh/OnaOoGPfkczeds59duFyz5GwdBoD+0bQsXMEz0ZOZt72HKcBe5jd2eizb3v6Zud+IDeHuKjJ9Oxh28bLc9hiBLddXEpbydjI3rbtTGRJqsV9iIuEeU6P260/A9+OJTsXIId1r0TQcd4e9yk3mIWEeYMY8onx/LP/O42ekUPpGTmSebvtz8VCwtxprLM/f8seZg+Y6LgvIiIichsJ9oUZXU35wd17zCbusiXRf3PQyOId+JgjyPTnB00Mbm2s/fvVfitxh6CRj1Eq2m5IW2NtX63xK2WLEZTtU71ge0JnE5VPWak0LI9XD0CDUA/+08Z9nMOQwSYauDdiImG2idY/GdupNCwP33mFZcqbSAiF8wesVBpm5UB1U36gee4jJipbrLz6ZmHzRERE5FaSceQowQ0D3Jt/V8ENA8g4ctS9WUREpMwreeD3wA721h/InEULWTQ5nIpfvc07W4yAY8r2ZOoPeovVi99l5lNmvpixgC8uuG/A3Tm+eHMQr22BtiNmsnrxTN7q5sV3/xzKSFtw065ej0msXryQOV3NbJkb7di2ZQ/zBg/ljQQzT4+ZyeoFU3nJL5m9hQQ6z5yvSvibi/hs+XxebZHDiqnrSXUf5K5ud2YuXsjq2f2ol7KAkUvT3Ef8ftLW886ORxn8lBdciOX9T+owKepdlk18lO+Wx5JtG7POqztd7Bnf5qb06V6OqKhYzrpuTURuWcdZFRmIn38gfv6RrMpy6to+w9YeiN/0HU4dTrLW0tM+JnItmc59JZkvInITScyEY2fgjWdNfDrExMjHIf6QUbo5MRP6RhsBpk+HOPq3pjnKPy/dYWX2V9Da3zEmsIbW9ZWyZ+44E61/ggPuHW3AGzhvu253zhnjX++iMt3bmBhVMOqbHwzeuu0Kvxu2x8s+4zYuwghKH9hnZY5rj4iIiNyC8vLyfvdMX3eenp6/69rCIiIiv5eSB36bdOf1Z/zxrmTGOyCMsLpwxmIEfkN6jKZLgBfmSl4EPNacepzF1lW01BiidtdhwOTRRDTxwVzJh4CnBjJzYBCpS1YSd9FpbIUqmCuZqRfiuu3M/y4lJrctr789wtiGVx2eGDaG8EKWX/IO6UBYjXJQoQphLZvCBQuuqzsVwrMcVSuZMfuE0eeZOpz9Ps0IsP4BEjbFUPGZtgR4Ahcvu+57ufKQe4QVSy8R8YzrekZVH3uCNnu/ILaQYLiI3HoyV01gTEA0GWkpZCwJZMx4W/A2ay09+8CytBQy0jYyNTWSN7e7z97Bm21j6BSbQkZaCssCJjBm1XGjq0Tz5WYT7AuLI41glf32/gtGhmKvFiY+GmDizw+6Ziza5xSXyTilk4k1AwvOFbkZjN9gdVm3d06slafmOG7uQduXPiq+/6v9VrotcPS/9JHR/9JHBceK3KxefjOPSoVl0m6BRAtUbmDiP22MbFwsVpascB9omPuIkR281e2zXoMqxr+tOzvKOBeaNbwFsgHve0yOIHC2if80Bk5ZCSnicUVERERERESkZEoe+HW+CMuSRWYO3GM2F+izHM8im6rYu4pyKGknlvqP8ojbesRVm7QgIDeR1GOu7QCZCTs55NOCJl4AR4jbnEW9ZzoT4vxYnnWoV8vpvrvcc8Rt30P5x5oS6N5XGnlZxEw2yls/+8pK7JWjLXuXOkpK93AqTZ2bwxf2UtmdIxj7pa3dVkL7Wfv4L53T8+zS2LvDTEgjH+OuVxgDHknmjcFD6Td1D216h3HnlpUc+0t3mlRwm1ohiCZNjrA35UqReBG5FRw/soMBrVoYd1q2YkBcBseBzLgYmNKDUABq8vzASKK+dsva3f41UQMG8bztv5rQnpPh8x1klnS+3JR+y4XlO+GpOVZe/djK3XcagdvvT1i5nAtBbu/DDe838Vuuowyuuz8/aML3HrBcKjhXRETKGitP7zN+at3ZyNo9f5zCs25tWblbt7l3mKhd0fjpQHyeUcIZaN2hsIuDrITEG4HmC51NcMDKxkATrc0lyBYuy5yrpvgH0tN+YZ2T+OmO/gJVVwpwrvBSeCWW0m1PREREREREbhUlD/za5Wax7o1pfOHTi5fauEV3s2KYOC2WWpGRPFHJtcvdmR9yoK4PBaqIeVWjFhYsTimth6KH0rFzBAOjLYT3DaOeJ8BZTp2E+jW9nCYXx7Y2b7dBvHO8La/3a84VYtMO53ay8pMj+LZs6tjfhDQqDpjPx3N7Ue/weqK+MQK55bzaMnjuh3y2fgXL+lZhy/sx7AWyv5zL7JSmTFq5gs/Wr+Ctx72MctdvTyCu/gg+Xr+Cz/75KJnz3maFe9D74jlOXfDB23YlPZgJ6DWJRQveZdGCSfSplcy/djTnb48U9ozMeHtB5o+n3TtE5BZUs04LR0B2+9dEDWhFqC0gHFSrpmOgrx+hqcddvgTMPJZCaB1b1BfApyZBtsBxSebLzS8xE747AveajZ8zz0CgW/A2rB6cPG/0FyaoBvz8q7Ed97lTOplY2MfE4khHRvCfHzR+/nSIiQ2DTfRq4QgETOnkyERWBrGIyB8gwoMLoUa2rX2N38oNHOvu5mtjItO2Nu/TW9z6nOywZexmWwBzEf+nrzDWADbWAYY+DYztbgx0ZAsXePwybQdvLvBja5pRUSUjLZqg8R1cKqdkroqkZ+rk/DHLAibQupBgrl389A6OCi+2SizOweTSbk9ERERERERuHaUL/FrSiBoxkiV3dGfOq+F4O2f6pi5l4LCVlO8xlUnPXDkYW9FshuOnC5ZOzjnNMbyoXtXRZF/jd9Gbj3Jo2lCmb78MmDFXgmM5rusBF82LLjNWsHrxu0wKTmbsgDm2ctK2gHBn4zZ7t9OUg0vp1zmCjpFvs/eBgbz+rFNApEVb2tQoR3mf5oTVhWOnjIWxypfPIW7eZPoNHkTkgmTIvcwlwNsvCO9zMcyYvJIth22LaOXsZOPuy6RGjzQe/+WVHCKLUz84HgaAszlk40P1Qg/rZfYujaV+ZHOyl06k38Ch9IycxrrDl/NHVK9Rh+wftMqvyO3A9/lolhFpZHcs8GPrKFv2r0gh9mdD5buNLF5s2byV7zbaixJYA1JOQvJJY65zIBfgvorwZQp0W2DljMVK31BjzdSn5lhZvQs6NjIeJ9gX7rwDXv3YKJ97+n/w3EMumxIRkRtsyD3GvwcyjGxb+xq/Dfxc/28fEmiiMrZM3dlGhi5mE2+8aWIIVo5ecQ2dws0dZ6KBxcr0FBjVALauz6NSPDQI9WCu++AyqwXjorvi63S/9xSnC/XYwYfjYeoUx5jQnpMJjZrPqsKKQWWtZW5UJMvy/8YzKrHEj19OPJR+eyIiIiIiInJLKXngNzeNqGET2RY4mmWvdaaec3Jp2lJenLCTJqPn81bXOiXKpK3XIBhSv2Kb29qz2du/IrVSc5o4l2u2rfFrX1t4y+7vgboENIHUzTvJznUaewXmSl4EdA2nTW4c36WQHxD+bL1xG+b8pXPd7sxcvJDVy1ewaHRbl0C3O4vFAhxhyehpxPn1Zv6c+Xw8oa1jgH93FkVNpU+jLJa/Moh+S9NsHWa6THM8foF9ADCbuYcsThUW4z4cw4oKneniGUfUtqa8uuBdlo3yYfmaPVyyDTl18gje9zlF0kXkFmWU/YttZcsomQJj/GfYvgQUMQKurf2NwC3A0h1Wzv/sKNkcVAMu58L3Jwovt9mrhREYTj5prHt6/md40K10x4lzxnYBHqtvBA7sZaO/P2Hll0twf2Ujo/iVtdb8zGL7PomIyO/HPdDrEgiOsGXgjjMxZ54jS7fSMNsavxYrr46zMgd4OcOY18KWqettNrKIi9XGRKfqcGCflTneRmD56BYg28p597G3sqzjJBOIr9M1xvi0oFPYDg4WVn0jM4P4MD+c6rAYy3uQQmbWVWxPREREREREbiklDvxatqxnHeEM6+EPFguWCxYsFgALX6yMgacG0rcBRvsFC5Zco2/LtN70XJCcH4S0K9+yO4MDjhA1YRor9mZhuZDF3rVvM27JEUL6hBPgHGS9eA7LBQvZqXHEHYaQQH+gHGE9+hFweCmDxixiy+EcLBeySP1yEeuSnOYCkMPezclkWoxtpa6NYYtnU5rUdx/nxrMcVSuZMbuvm1uks5z9EbzvrUZ5zhG3badrd5U6tOk6gsF/NpOdcoRsryBCfCys+3cMhy4a6w+nrtrIXtdZUMkH30pZZNsShR1yWLc0hy7d/Y27FcoZQfdfLFw2l6M8ABayc8D33mouM0XkFpS1gw1MpndL232frrw8IJrY7UYJ6ORjTuvJZWYQH1DTKfsEfGsFEn/EKRUk6zjJti8WSzJfbk53eEKP5vDpEBMjHzeyb+fEOr6MTzkJD9eBYF8jm/e7I0WXeX7QG87/bAR9sc31vceYW5T7KsIbzxrlnN941oR3Zah6t9E3pK2j1PNfGrrPFBGRG26FkWFLdRMXZnvwhq3scoitZHOJrTDKRDcI9eDCbCOL99U3iwv8mvhPBxOVT9keyxbsrd0GsAWBb13Hif98h2N5jcICucXIPJYCxf0NVsrtiYiI3LS+X83/jZ/sdltNEsDpb5gxfjIzYt3LJoqIiEiJA78pB/bAjzGM7duf5+y3xXuANPbvhrOfTHa09+1PVIHopTsvwie/y6stL/GfqSN5ru9IXoux8PDo+bzeLn8xWwAOLZ/Ic33702/St1TvM5VR9rWFa3Rg5rwRdLhrJ++MGMpzfUcyMeY05gLfFJi5dHARI/pG0LHHICbGVWPA1Jdpc4V1iEuvKd0HNiVxbn869lvA2VrN83uyN0/jWVs56SkHghk2pAPe+BDx+mjCc9czpEcEHXuNYckPVajusk0Af5q0sJCQ5Fqb6+zmaA6260VIBcArjIjAWEZGDqXnIgsvdW5qDLqYzN69dWgSWJI8bBEp03xqEhQ3gQ/z14zbQWxUC+r7gm9YOOSXADzOqgXRDGhllAiMnx5orDPXshUDnMoAxi+bAE+2wJfi58vN7bdcWL7TKLX81ByrS9AXjOzdcp5Gdu7ddxr3CxPsawR5a91rBJHtwdr7Kjoyewtz7EfHYzvvw5C2Jh6u4yj1/N/v3WeKiMj1ZSXElrX7snOz05q7xrq7tvcJe3uBAK6Vp8flUcmW7WvnkhXs1uduyGCjXPTWbbZtb7Gy4RS07mysOXwg3m0fbyHx0zswhslMff7KoVmXi+6u6MoZvaXbnoiIyE2gWhtemTKBf+bfnqMRQLXHeGXKBF5pe5/7DBERkdueKSEpzeWT/L2VK1LX11bzUW4eaUvp+QaMX9TLNRv6Cs5+OZmeiU+w+pXmJSrBLSI3vz3J6TQNesC92ZC1lp5tJ+SXdx6wJIVxtgzgzFWRtB5vrCcXOmUjy2xfOMZPN8pDj2sJbJ+BX59o2+RoMpzWCC5q/q2mqOObm+u6rsCsWbNc7hdn+PDhLvePncjhx/OuCyLa33+tVitWq5W8vDx+++03vEYb9RuuRrCvkVUbe8BRfrkw779gosrdcO5neOmjwsfZA7WzNjnKMwNM6WTiXrMxz/lnbKWlB7cumGXsPg/bPkDRjy8iIlIaOdMucccdd+Dh4YHJZMJkMnE482Sh779AsZ+BD2ee5P7qxX+xnJJ+pNC/HxyOsyrSCPpudV7zd/sM/Bb4ubbZxh4c6Pg7zi5zVSStjwxy+RsNdvCm/3zqx0bzfGbptner2ZOcTuADddybRUTkJvN/4yfzzykT3Jtdfb+a/9vszSvDHiskSeb6KNF+iIiI/MFOnPrhip9ZgfzPuyXO+JU/mH9n/tHiW+Z9WthCv0Ww7GHJyssM7qWgr8htw6cry9Jsa/ymuX655/t8dH67c9A2dJTTuJav5I9x/UKx6PlS9qWchEp3Fb/ObmANyDxTsAz0/myo9idj/V93X+238nEitA9wZAkvjjQR7Atrdlu5+05Hu4iIyK1rB2/6d2DDkxvJcAnIAr5+hMZlUNJcXN9agZB6nCKTe0u5PRERkbJpP4vHT2bx946fncs+n4p931EWWkRE5DajwG+ZYSZk8HzmPOPl3lE0c1OGRU0ivOgLAURE5BaWmAn9l1iLzfYFIxu3sDLQzl76yMr4DQX7l+6w0m2B8RjjN1gLZOwu3WGl0/9n787ja7j3x4+/5gSlaQVtIpagdkFQQlUVpXVLetVWUdsN7qWpVFFrLb+i1qIaTek3uLZKa6s21dJoqKuWUHtI1BoqomppT6vImd8fM5MzZ3JOFlsl3s/H4zxkPp/Z50jmnPe8358oZ5nnXgu1jOG9KdBrobP9tU8yLyuEEELkfWf4LCwMFnt4cK5MWWqSSIp5VJ+zO1i7NYwW7rJz3QV2t39PdJMQGpe5hfUJIYQQeV51eoVW5/zGeD3Qe4RvNsI/BuploYUQQogHjAR+hRBCCCGEEEKIu2H7ckYwgR4eg66NaNF3ByNGr8rI4t22bAxM7EpjY3paIBWnacNtUKYR7ZospJsxzRk+m7eQvv2MTOLs1yeEEELkGRc2MX30BN4yXjFHrHNoanWmV60jfBP/C+fj4zlQqwWtfK0zCSGEEA8GCfwKIYQQQgghhBB3y9YxNKsaSEWXVxif6Vm5jYclsqyGc55uLHSfHQxAWV5ZuIEph8P09WglpM3De+RufUIIIcR9zLc5QyeO4T3jFVrdOkeG2i2bw8aPmL7xcXplMZ8QQgiR30ngVwghhBBCCCGEuBueGsrx5EQ3r4W8UsY5W+Nhpr5hjcxr0Ppc2sryykLn/O6CulmtTwghhMiXfH3JxQB5QgghRL4lgV8hhBBCCCGEEEIIIYQQedaBmBWktXwto+SzEEII8aCSwK8QQgghhBBC5ED3Bn9QvIjD2iwsihdx0L3BH9ZmIYQQQoi74+AKFh2szj9aPK6XfF5B3AXrTEIIIcSDQUk4kKyaGx7zeYQnAkqZm4QQQtxH9hw6Sr2aVazN4g7xdH7T09NdpmfNmuUynZVBgwa5TJ/+OY2LV353aTP+/qqqiqqqOBwObt68id/wQi7zCSGE+PtUfvwGo5//ncqP37R2CZOffinAxG8f4adfClq77pm0qdcpUKAANpsNRVFQFIUTKefc/v0FsvwMfCLlHKVLPm5tdpF49KTb+wdxb+05dJTAKhWszUIIIe4zb42ewHsTx1ibXR1cwVsb/Rk6sCklrX0cYdHoFRA6hl4ltzB99ib8QsfQq5bWez5eH+t3YmdqWxc1ydF+CCGEEH+zn8//ku1nViDj864EfoUQIo/xFJgUd4an8yuBXyGEECLvkMDvg0kCv0IIkTfcLwHX+2U/hBBCiKzkNvArpZ6FECKP8X64CBd+vWxtFnfAhV8v4/1wEWuzEEIIIYQQQgghhBBCCHHfk4xfIYTIY/689hcp5y5g/+NPa5e4Td4PFyGglC9FCj9k7ZKMXyGEECIPkYzfB5Nk/AohRN5wv2Ta3i/7IYQQQmRFMn6FEEIIIYQQQgghhBBC3JdsNlumh6vvtfT0dGw2+WpcCCFE/iMZv0IIkccknzhDcZ9H8C1RzNolbtOFXy9z6crvVH2irLUr04dSyfgVQggh7l+S8ftgkoxfIYTIG+YuWEpw/brUr1PL2nXP7N53kITde+nfu7u1SwghhLivSMavEELkc/Y//pSg713iW6KYlNAWQgghRK4VKVKY8xcvWZvFPXT+4iWKFClsbRZCCHEfatm8CSvXfMnufQczPWR9t6Wnp7N730FWrvmSls2bWLuFEEKIPE8yfoUQIo/Zc+ioZJTcRZ7Or/XDqGT8CiGEEPeve53xe+2v65y78Ct//nnN2iXukSJFClPKtwSFH5J7JyGEyAuOHj/Bxk1bOX7yFA6Hw9p919hsNipWKE/L5k2oUvEJa7cQQghx38ltxq8EfoUQIo/xFJgUd4an8yuBXyGEECLvuNeBXyGEEEIIIYQQ4m7IbeBXSj0LIYQQQgghhBBCCCGEEEIIIUQeJxm/QgiRx3jKSBV3hqfzKxm/QgghRN5xrzN+dyYkWJuEEEIIIYQQQohsNQwOtja5yG3GrwR+hRAij/EUmBR3hqfzK4FfkZU5o2z0LAnYVd4epRJpnUEIIcQ9da8Dv0IIIYQQQgghxN2Q28CvlHoWQgghxC1QSJht46rpNcfcHZpFn6G5QoplHVdn27g6SSGCzOu4OtvGl82tK7k/DJjkoOhAlc0oVLN2CiGEEEIIIYQQQgghxD0ggV8hhBBC5F5zSN3moOhAB0XXqFwBehoB2+YKKY2B8ypFB6okmfvMNqkEDNTXMdDB20lac9J+LWM2ooQ2vdg0z0ubXNZwfwlV8N/vYIBLo8KXk4zAtzNYPqe5QkK44jKnVUS4jYRQa6vw5LnqCiv7KUxsl/m81g2ARWHOPmPeryK0V0QL5zLdGymsDXf2LQpTqBtgWpmbeczLCyGEEEIIIYQQQgjxd8l54Nd+ktUzh9C5UyhtOvWhX9ROLulVL68nf8rIsB60aR9Km15jWXzYbl3ao9TtC5zLdh3CtE1p1lnysMskrFpDwkVr++3Yw+z2odr5aq9diyHRezKuxV1zLpYhfeeRYIeEqFDaDI0l1WWGG2ydHkqbCfE4r/5JYsItbdd28m77UN794Qb8OI827UewWstC9+j69kjaDFhDyrXLHEuIZfbwPrSJ2uOc4Ww80wZo76HOwz/F/PazH/iUIb1CadO+B/1mxpOqnyf3x5A7qV+MoFvUHtPxCiHEA2STyksxxs9ov0+9tWzXiEAFHyDpuAqo7Div9b2QZbauQs9qWqnkxcZ685CIcBtXK6oEW/c9VKHZ7yoDgIhwBfRguWtwWNwp9utQykcL9Jo1raxQyEv7uW4A9GoMm5OhbaTK25+rFHtY6+veSOHlurBit9bXNlJl10kY3UbhuepacHdiO22e2d855yn2cOZtCiGEEEIIIYQQQghxr+U88Ju0g32V+xG5YD4LJoTwyHczeX+TFvL69UpxQiYtYN3yubzdKI2YKWs4bF0+EzsJ896g93t7eSRkBPMWfUBk7wrsSzxrnTHvOB3PuIFTiTUCmddO8MPK1WxIvPOhwUpdx7NikXYt+GYq72/Jfhv2fUsZGbaABGtHti6zPnophbp0Idjb2mcoSKVqFWBfMolGEPrcQbaeA340tZ1OZi/1aFCroGnZrFwm/put1GnXgoIbIpn2zQl+/c10rOnJRI+bx/kXJvD58hl09VrDkHk7uQ5wOZ5p78RT7rW5fL5oMIGJ8xj3+Z17f/m37U2LHfNYnmztEeLvt21aIBWn7bA2A5DyWRgVw1aRYu0AOLuKblUDqVg1MPM826dr7VU9r1s8oJqDP1rQNgmoVkxrTtWfrkm6rP3r75+xRGahWtD4yhkyxsc11tNTz5JNySZD9q4I1bZrZOp+2Vwbz/fqbBtXRxn7owetSyqZylHPqQibf1Ah1Ma71aBaY1Mpa11EuKmctb7OiHDT/BnbETlRwEsL9JpV9oMzl7SfS3hrfYf0+7W9KTDhK5W6AfB8oBYQXrpDzVg2Ml7lSCo8V03LFA4oAVGb4bsjznkmfKWy1+0vVSGEEEIIIYQQQggh7p2cB37rdOGdf1bFv6g3/jWa0OQJ+NWuBeD8g1+gSamCULgYTZ6qB1ftaEMIZ+H0BqK/uU7rUZN5u2NNAor6Uen5CMa/6GedM+/4JZmE05e0oCNA4XoMXL6Et5t6jJbeusLF8DZfi6vZB35/O3WQfZdvWJuzd+5/xO5rQkhT/Rt4D/xrN8I//RDHTmvT9sRDHKtTkzrsZN8xrS31yEHslWtSp6jLop6djmf1QW3b/v8cw7wxXahjPp374ll9sQWhbStQqHAZQkIawg8HOQykfr+ehHIhdHmqGIWK1iPkBT9Sdh+6rSxfF15Vaf1Pb1bHmbKPhfi76cHZeMKsPbodLBntKWi7g0ktYmkXn8jx5ESW1RjDiM/OaF1nV9GtJyxLTuR48gamHA5j0nbr8uLBpJDQXs/w1Us0557Cl0HaT2ujnME0bdxcfexcO/hUU/6WMX59qins0Eta121vo9FxfZ8eMfZHJdhtOWqFRo+obNgExGilrJO2OSg6yvU8RUY5l12Mts7IKNP8k5znRGTvpzQILOWc7t5I4ZGHnNPfHVH54y8t69ecpWsNCJudvwqPeUPNUvDHX65BX0P3Rgrze2YuCy2EEEIIIYQQQgghxL2S88CvXh4PAPtZUtKghLcloJl+ma3b91CoaT0CXXsyObY9npQnQujypOs6Kj1RRvtBLy39cnujTG8sx4zYpl4iePEXC+jXNZQ2nd7g3Y16iWh7MovH9s9YLuoAGeWRI74wykibp9NYPTSUNlHxbJ3zBm3ah9J76lZSz21gnF4iOGJ5sh7M1eedE8t6Y9/6zWT9OX2fJsQDJ4kO19d9LpaI9qHM/lHfbBbHpJUe/pTV0Zb1enLtMvardlK3r2HVT2VoUlsPmF89RLTp+I3yxqlfjKD3wpNAPOOMfUq/TEL02Izy3UOWHsLupmS0FsCtRd3C1h6w/ziPbp3GauWan6jJ00XTSEjSznNi0h4qPdmF5k/a2XckDbjBsaSTeNeqqmWG6X5PcHMddYc3xvJr29Y0cbNtgNQzJ6ByGQL092ehJ6pSKT2ZY+cg5cxJqFwmY1uVnqgJh09kynJ0OQbjmn27k9n99H3alEbqN1O189R1BIuTncHzgNr18N5xKAcZ7kLcI08N5XhyIqOetXZoUj6bCxMn0NjaAbD9e6L79ucV/ddw424T4OsdpAApW2NhYld9ubK80i+M6O89BZDFA6O5QspsLVN38xpH5jLHOdUc6nprYwK7L4GsskF/BqFu4L3Pfr2SpO/XJkjNKEXt3CdPIsIVyFEw3JlR3LNkNpnRIlsHzkKhAlogFqC6v5bV+9dN5zyvfaKS8iu8+7LCR69q85X2gZvp8Ks9c1D30h/aOiv7wcXsn7UTQggh7jGFa78pXHNY24UQQgghhBAPmpwHfg3pZ1n97lTWl+nOa82NoK0eEO3Un/fPtOCd3g3JLsf111/SXIJyrtKIfXcE0b+0YMbSGNYtHEOLX5YSYZTwBeAk+649w5SF85nctiBbP4plH7Bv6VhiCnZh4coY1q1ZQnhtlxV79mMydJ/BilEt+Gt7JL0j7fSct4R53ctw7LM1xF81zZuQzENdp/D58g8YVvkQs99dQ8qT/Vg3pgVQgb5RMUT+05q5nINjOnGI603G8NmiMXQouJPZXxxyXYXJseVj6dyrD72jr/PvqBmEPqF3FPKldb8ZfL4mhnXRPSixZR6rD4L/P6ewIKwC0IJ31sQw8Ek4vHQE719vz38/jWHdgn6U+3YCHyZkzghOvXgW/PwyX9NzsYydtIeGo4bToRRAVeo0gsM/nQWS2bfDmzrVq1K5mh/H9h3CTjL7dsAztauaVnKSBLt2Hd957nrGdQRtPOAvvypGx5bm+W+D+eEFQ6Zj0Ow8Cj1n6/s05w2m27uwbOkMepY9Scyn/3OO61vMj3JX0/j1mnNZIe5bZ1cx4usQejSxdmhSTifSuIIe9QUoU5aaW49zBjhzcgc1y5V19gVUpPHhM5kepBAPEmem7+Y15izXzKWdraWfM/HX1nNFXy4rqb9mDsrdnxReKAs7sg2GK3w5SSF1jZbx+3aStV/k1tVrcO6KFvA1SjO7y+IdvVYbnxfgo1cVfr6ilYk2Mn+tfv9LyyZ+LNMNkWbpDpU+i6XksxDiDtlvw3eoF75Lcv+RXTx4ru1RaDneRv2PbVyxdgohhBBCCCEeKLn7FGlPJnrwEBYX6ELk2yH4ZwTS/OgwPYYViz5gfN1DjOwbydZsAmGPeHvDmQvuy+6m7SX+sDcd/hVCJW+gWFU6hDSELXucQUEq0KRpVYoX9qZOnaqQfoHUq1CuWj0K/biAsfNi2XcucxDToycb0qRYQbyDG9IQCG75ApUKFyTg6WeoxCX0qtYAeD8XQvNSBaGwH81bNoSzae6Pwywnx/REQ5rXKEahojWpEwikpTkDjBaVwj5g3aLhtGYry7ecdHYULETq9nmMDH+DbgMWsA+44SaLFw4R/+VlLn2rZ7L2msn6q5CSpg+AZ/LrL2lUKuXr2mjfyfQxS6HneAaasrYDq9WDhEMcPnGIH+wNqVMJKtVtiPe+ZBLPnuBwekMauKSDV6BFc+06Bj9VL+M6Alzasp5NtUJoXc48/22wngcPxwDQ8KmGpn2qxwvPa6WkmzetAFft/GbM6OdLOdI4n/m0CXGfOcNno2NpN7EjUoVU3AkR4fqYvEmqS9AXIDJR5QpQraKilTsuqWXzvrTJOZ6tebzeORW1f/cmmoO6Cl9mzKMFUSEngdT7RKhC3TOeMphd+XvDqU24HKe4Pd8lQUAJaFIJUn51X5rZsOJHePghKF9Cm65pehDMUN0ffrumZf76PKwFlIXIi4wxyueYG5srpBjjjFvGKXel8OUk53zWcdczxj93GQPdjVAP8xn7kdWy9z2FtN02Rkz3oslQLy1wO9yLDgvv02Bcmhdhxn4ar1FevLnEi+Tf8vJ1ABwKp3/QrkXL4aZrMcvGsv15+9hOJ9gYMcmLVaZiWYUfgZI27WE70+gGd11anOX9M9SLJmO9mLzFxpX8ln18xcaqJV68GJO7r9GEEEIIIYS413J+x5qeTPTAsfwQOJxl49prwUsL76J+1OgYQvP0rexKtPa6qlStLhz+jh/cZGBovHmkoKXJqyCFLE1OWnC2ePPhfBY1ghaF9jAtvDfjNl0GvPHO6ZiyuhLF3Ryg7tEipr2wBhOzlMtjMgcY3Slaj9fCW/Dr8rlamWLg2PIRjNv+BH1nfsCy5cNpbV3GInjAfNaticl4Zc5U1oL0x85dcG0s7M0jQOqZsy7Bae/AmlS6mkz8xj2kNqpHHS+gXFXqph/ih7WHOFa5KpU8lG3WGEH2y+zceojm/3iG4tZZTEo87gcnzpKiX4frJ5I55lWVSqWcfUZQ/tiJQ1DjCWfQy8MxZFaMEp7eP2kXOI0fJbPaSSHuA9umvcBP/RZmlHEW4nYZWbw+1RTnF/hGMGGTyrQkoKTC1dkK1ewqb3scp1ah/CPaT1rw06SssW6FZt5aZnFOAqn3gzkVrYFsT1QWJ0FP/Tj9f3f2RCaq+DfO60GQv4cxjm+D8nDE8nTec9UVpnVwntPSPlDQC079CrtOQqsazjLRABPbKVT314LJS3eoXPnDdXzgugEwvaPCW8/LGL/ifqYFbXuWzNye0F7Bx67ytj6eerP2lsCwbs4o5+/it5O03/8JoVpfRLi27qRtDopu037/WwPDGoWExtpDQ0UHqiSVdK5jztP6fnj8e3G/U9i1xEbNGIX5v0C5J1RG1lcZXB6wK/xlnf1+8hAMrq/tb7cCsGw/NJlsI+6+jFbngN1G1DQb9dcozE+DQo9CUx9o6g1JPyu8uc/dezOvUEjYpDDf+uBxFQerp6azOtRBlh+375Igf+39M7I6FL0JM79QaJPfso9PQf/9sCsX+QVCCCGEEEL8HXIc+LVvWsNqQhjYtSrY7div2vUAXRr7Nh4ixa6NO3t4VSybvOpRpzKAnU1Te9Bt3iFTiWZNoae6EF7jJNGDRxC15SSpV+2kHI4n6otD4FeXJpXTWPx/+hi4l5NZHbuT4s83ooZlPe4UKlWTDmH96FrjBglJZ4Fi+JeBY/v2knrtBpe272SndaFcSN2wnq2XgWsnWb0mHoJraWMaF/fDnz/43V209jaPyZNCT7ana+WTRC/diR349epleNwP/4Jw6Yed/M80b4nH/QA79qtoZZmfhoTlS7VjSb9B6pY1bHITiC9Xtmrm7GOvmrw2oTv+301lbMbYyUCpWjQplUzsV8lUqlZBC2oXrkmDJ9P4345k/INreSjvbXE6ntUHm9CkrjVS7qrQk8/QnHhivjqJ3X6S2NidFH/pGeoAlZ5qQcBPsXy6/TL2yzuJ3ZBGcMuGzu17OobcuJzG6aJ+lPg7Pl0LkVNnVzEnGqJ7BlKxaiAVW4xh29YxNKs6nW2m2QLKBbLt5FnTcmc41KQiZYGyFRpx6LRpQNOU42yrUVayhx9gAyZppYmtLyMwGxllah/lHOfWaA+IMr7YV3lplOuy1nbjZc0svidiXPc12HIsbvepuUI73GRCR5nGQd6kEqyv13yugie5zhMw0EHRPBsE+XttPQYnL2rBWrPvjqhcT4evIhS+ilDoXB/WHdDaI+NVVuyGzvWd/QElYOI6NSNr2Dw+8FcRCu+8pLDvDBkVS4S4H80ZpdDsd8hUTT5Ur95wBiJNY5c30oOxTnr1BrvKhk2ZKzu4VGWIUUkCfNxVMGgO/u7K9ofqgeMcjYt+n7poI3o/8JDK6tEOloc7GBzqYGR4OqsHpJP58dr7iA/0CdX29/3xDlbXAm5A1OYcf11w/3AorPpYYdxFaFAJto518PXodFaPTmf12HQOjVZ5X25g77hydVQGhzoY3Cedr99WGfwQJB9TWHnKOqcQQgghhBDibsvxJ7nEpD1wMZaRvfrQ2Xgt2gN4c/2nBQzuFUqbrv0Zu9WXvlMG0NxThmQGP0ImfMDbLb3ZGjWC3r360G9KLOeLFNNKR48ZQ2iBWIZ0D6VN36kklI1gRt+anrNjdfsW9aFN+1DadBrC8gLtmdG9JuDHC/9qT42fFtC7e38m/uStBWpvVRVvjr3bgzZdR7A8vT0zBjbRxr8t14QOtS8RMzyUId9YA4m3fkxZ8yOkawu8f1jA8mQIbt+b4MRIOnfpw/tXy/CMac5CdVoQ4reTab1CidpXkCb9ptA3MJnpYaG06dKfcZsKus1c9Q6sSaV9B9lrLd9dKoTxo1qQunAss380wsIVqNPIG/CjSW3j6w1vKlfzw34Vnq5bwbQCzw5vjOXXtq1pkl1AtXBDXp/QHlaNoHP3Max/vB8zuutjApdrzzsDapI4uz+d+87jdPPxDGupp6gZ3B5DzqUc2IO9Uc3bCt4LcdeV6ciy5ESOG6/4CTRuMoHNyUNpDGybFsik7cBTz9I3ei6f6bHfbcvGwIuNCAACmoTA6OV6oPgMn81bSN9nG7luRwih2aQSIMHae+67Iyq9FjoDtEt3qAz81HkdRq9VGb1WmzbG920bqdIuSnUJDi/dobUZ/b0WZh63193yMsavuJ8NmOT+IZIIvcS5EYiN/FWb9i9hyYjUA7b8jhaY3YRWVecRiNBL1mPXAr4AqXbA3XjZ+nL+JRRnEDhV4csgbUiAjAdf8qJ0tKzewlDy0czn2oXdRuwSLzqMtpRXzu7jyCUb86O8eHGUabkYG2kZJXUVVk3X+lalKsR+7EXNoV6suui6mqypNA3S9n9LRrqmQtoe1xLWLSd5MX+Pc0iGXUu09qijxjJwLUEbp7jmJ6avHY7aaDnUiw5fONuunfBi8gxtX32He9E1ysaWS873j1FOOCxO4fRWGx2Ge9H/OzfvL+DKNhtjfwa/0jDvP+lUtV4LHwfdmltqEOvXwygJ7XpsruMtXztiY8REvaTxRBurTlj2w6GwZY0XXfVrZJQ9dn6UtjFzqBe+Q23sstuYP90L3+E2dpmWDRvrLJv84izTudhvw3eojf76Vw39jWud5nlM6GsnvJg8y3lsmffHcn532Oivvy9bznC9DjnmrfJMFe3HK/p7yLofNUd7MS7uDp0Xl2OwkRxnyzj/XefbOO2Aa0dsvKkv32SijdjU3Fw3/f/VEuM6KJZzrf//0N8Xmf8/Z/X/UisPb+yb73Avun6SzzKlhRBCCCHEPackHEh2+ST0mM8jPBHgZnAzAaSxeugbRD8xnHXh9ayd+dhl1k/oz6an5jL5eUvg9G64tpNp3T+l3MwZhN6p8X3vhvRkonvP45H/N4PQJ6ydQtw9ew4dpV5N/dsUT7ZPp+L3z3J8mJvg7NlVdBsNUxZq4/1umxZI/LOJjHpKX67nQm2+vgtdlk/5LIxmo3cA0HjiBpa94i6VJ+/zdH7T011r+8+aNctlOiuDBg1ymT79cxoXr5hq+pr+/qqqiqqqOBwObt68id/w23s8SAghhNAoJMzWMnwX61UWIsJtvFtNK9EcHKOPv6uXYnZWO9DH322v4HNe1QPI+rrsKm+Pgp4ZP6tEovDlJK0sdNGBbgb51LeBPk78NBTeraaVkLZWSrgdaVOvU6BAAWw2G4qioCgKJ1LOuf37C2T5GfhEyjlKl3zc2uzKYSNqvMI4OzStBe93cFDOGnRECzLOnK4w2Q5Ny6s88zhcOauwMhV4TGXNMAdVbXogb4kCQSoXemjnMS3Oi/Z7VHrXg6qPKvzve5iZBq2aO1jeVrsuq6ZrgcHw6hB1RNvk3KHpdHSXcpzmRdh0iPWDQ0OdWclXtnhR+Qvwq6dy6FWV03E2XlwPaQUhPEjF5y+FhCSIuwHhoQ7eqa9yLcFGwGcKIa0cLGyt7cuuJTZe3A/4qGwd7aAqkPadFzW/hnf+k054Fbi230b7JQpX/VQGPws+v8H8bxXiiqh8PdJBg4e04665HkKqq1w7ohAHhLR2sLCV9fwqxM6xEXYKRvZwMFgPYGfJuB7XYfBzKs88qvC/eJh5EUaGpTM40HQt/CDkEpQLUin8i8LSU5D2kMrG8Q6CbHq28Wwb/VOh21PQsQIkb4ERKdDxRQdzn1P1AKfCZFTCqyv6NVL5erqDBmlehL0P5YKhaQWVKwcVZu6H5OIqu0c5KJdiY+ZWSD6osOov6BioUrWIwrNt02lwIvP7xTi3u2zQLVCl3EPOZUOaqyxs63xf1VwPTf3gzz/h2aoq11IUotKAAPjpjXR8XM9ahoxr43I9FGI/sBGW4jyHu5Z4MemKSsc6UA5YFa+w7DcID03nnfrc3nkx7UeQtxZ4bhsAB/YrxN6AVtVVfI4pFAtS8TGum7fK1v+nvSezv26w62uF708oTD4BFIeRFVUIUBnchIz/H9XKq/RuApxU+PAHOF0a4gel45fF/8umB71o8TUUM73/lyUqTH3jPq8SIIQQQggh7qmfz/+S7WdWIOPzbo4zfsWDrBit+3bn+qefkpDdU+h3QuGGDFt5nwd9gdSvFhD/dG86SNBX3I+eGuo+6IueAawHfQEaD9ODvujLGZnBluUDXlmY0Zdfg75CCCGEuMtinOXtA6KgZzUtALwh0DlevDHub55icxDeXyX8UdhyEOqPtxG2xIvk31wzC5M3aEHfkFYOVg/Qyiu/M8TB3FqQdlFhwTbPGZZFGznYOtRBn1YOmjZKZ+R/oBsQl2zDWm8qKkUrOX1huoegr1sKV456MXmjNvV6sAq/KUR9qwU4V7+dzjuhDgb3Smf5GxACRK1R2A8Urg59gNijip6tqLAzCRp4A1cUkvXhkJJ+AmwqDSsB2Fi2WmGXH6wZ6qBjIwetWjmYG6KNi7xyl+u5iD2iEByqHVPmoC+AQrJedaG8v6nfyIY1vVbpJ8y4HnPfTGekcV5f087r5O8smZe/qPTWz8HIAQ6mBgB/KfzvmNZ9ZbuWbTyyWzrvt0+nab10+gxQeechWPWddp6cFFZeha0THVyY7qABWjby+++k8077dFrVc9Cxh4ORAcAlhYSLQICDwaEqz+tR2OfbOhgcmk6DR11WrNPPLfD+IAfv99Lea3NHamWYYzcpxFqGqNpyQ2X26HRGhjp4Z4i236TAFndDWXlyQ2F/nI0PU7QAbKvqWnOtl7X3e7emDpo2dfD+KypBwMok61dSt3BeTPYXUvloiHasC3tq24g7olA1NJ0poQ5GDlAZ7KO9vw7o74Hsr5tKgxcdDH5Gf08F6GWtmzj/f/gHqXwywEFIPQch7R1MDYa0n2GlKQMeN/8vT5+FNCC8m/P9v/A1hwR9hRBCCCHEbbHeZQvhXqkQZkT3I9jb2vHg8v/nFJb1u91S3UIIIYQQQvw9rKWdraWfM1hKO1tLPxulnavpsxuln7MzZ5SWKTwtEYbpWb9Ft0G1xjbmWGfOC/wdvDPawdbWKq0KQux+aDLRRtQRI4BpY8shAJXezc3nR6Xp01qQav5xz4Hfwt5wercX82NsvDnRixenwjKAm9Y5Ibytg6Y+2V8DANLQyiwPtVH5Y5hvh24vOgivonLtCMx3QNOG0NT8WdDfQcfyWuDzaBrwqEqwnxYoPOoATkHcX9C3rUpT4MBPCmDjwGmgEtSyafN8ZTdvX3tV/kLbxPk/TdsDqKISXj+bY3KTZE5xGFlfZWR9lY4PmTuM6+Esm+w71Avfifp5/VPRyncbKmH6PKxSVR/F6Jq+n/sPakG8yXrZa610r8K4v4C/4LqxqG5wh3SqPmQ6noeAVBur1tgYN8uLDmO1rFnQSonninFuq6h0NAfBvR20rav9mHzC2QxapnpV4xsim4Pa+oPYf1mvgxux6/Xg+igbLdfDroIwt7+qZUIDhQvD/i02Zi7yImyiFy0XaoHwNDfHdTvnxeUYqkIrtAcNng0y5nBQp7z206lU7d/cXjcz4//H/v0KARnvYRstE/R+y7mz/r/003/nTlpsI/aowjUHUDCb97gQQgghhBDZkMBvrvjRYXrMA1bmWQghhBBCCJEvxWjj8vqUhQgUXiirBWwXG2WfZ9u4OkoBVHac14K7LzSHiEAFH2DzDyqgsuGMtrpGoUCoFgBO2p9N8KK5QruS2nyR/tr6Tm0CUtW8Pb6lTaVqKwfLJzrY2hoaOGDcQhux+kEZY54WcQlAAj4K5QBSlUzZuxqtHG39GPjqF6j9lMqoMBhsnU0XpAe3cuQhGKwHRqe01soyv/+cdv2uXtEC0T4PW6+nir+eeaoF0FRqV9PK5u5LgStnFLb4qNQOhmdsEHdMgVSFhL+gT02VwgBXYAtaBuXqVzO/BtVy3WZIRX05j1RKPqb9dN78JgrQMkDN2bIG43pMcbP91W0dFDXPXASX7Rd72DSBQpq+rsFt3azrVXAdSETNCEAa0r6z8fQHCmMPKBSuAOHtVeYGus6TY8a5tewzgL8+etOBNNeHDKzXuEgRl8ksBflr75+R9VXmhqr89E66M+D8l42Z79po+YXCgZsqrZqpTO2kEmJdCdz2eXE5BpsWM+Zx/f+WW7m9bq6M/x9Na+FmWZUQy7FY/1+We9HB6vpQ7KJC2Mc2AkZ7MT/R88MfQgghhBBC5IQEfoUQQgghhBDigaQSvE0L6L47WxuXd/EolUjrbMCASVqQuFl757jAxpi8kVEqm+1apq4xRnBwjHUNZgpfvqCNGRwc4wz2lm8O6EHgPM+mUrVVOqOqaFmoyae0Zh/94P50SSUFrqicBvBX3Zd5PaoQ9TP4BamsHqCXey6ncs06363wgT6hWnC0TysHVU0ZiUX1n6/8YQ1GKaTqAbPy/tq/VWtoWcsJxxT2H4Kg6lAVB8GVYP8Jhf3HIBYIrqKv3weaon0rEVTPQVPLK0hfb86pBOtp56u223J0bozrUbJy5u03Dcwu0Gym4qevy6eMm3XVc2Tzvrax8jtIs6ksGp3OSL2ssd8N63w5ZJzbP8l0HlIva//W9rMG829duTp6+eNQBx3rO/Ap6Oy7sksvb97awcI+WrnnBn7k8AGPO3xeMrm965bx/8NbzbRc03oOqma1MNrviaah6Wyd6ODr5ipN02GE6UERIYQQQgghboUEfoUQQgghhBAi31MJ1sfWHWBuNo2569JntE8ygkPO5YsOdFgCuyovjTKP3Zt1QCkiXAsyaxnDwCaVtee1oPLVxlpQ2WUf84KLNlbttgRHHQqnjQBOAbRzWBVAYcEm87wKW37QSt+GB7qrVawF8PYD/qZM4Wv7YaV5nrugcFWFbsCWnbDFbupItbHqFFBcL/GMVgq5rQ1W/aQQdwzaVtWub1BNIE1l1RHAR6W2MX+Alg3MKYWVp1zPR3JC5nGLc6LqCyrhNq307oivbFyxnM5rLqWBndmly+Jdvxq5dsLGLsv4sdmpVlH798N4S9D5ko0t+jjAWbn2F1AQ51BCdhtxOVjOrQBo9ZD2wMCqVNO5tdv4aq8WcDSC5HebUSraJ+O9q5C8T9EyknPgjp4XN27nuhUurxAC7E+w/P9wKGzZnf3XbVeMMcAfUmnQ1sGoWtqk8aCIEEIIIYQQtyL7O1EhhBBCCCGEEOIOiYzSAsRGxjDAgEmegsp5RLpCbIyNmqO9GLHIxsz52likb6aBX2noVB1AJaitykhviI2z0WGOjZkxNsbNsNH/oDZfH0+jCpXXArD7dyu8ucaL2DVevLpRIWPo0rvFx8Hg1uD3l0KHd70YF6ON09r1Ay17d2SI6iyja9OyezmqEOVQCa6mBX59yqo0RSHqiJEF7Jy/e2vwA0ZE2Xgzxou4LTbGTbfRxCUwngveDkb2V+lWEJZtUqg82osOE/XXaBtvugRzVRq0ho42iNui0GGOjVU7vFg234uWUQqn3Iw/mxW/ptq1TTuq0HK6jWVbbKyK8aLDFIUEc1DQLZWqAdqYyf8vykbsFhtvzlBIzpQxqmaMCxsdY2PmIhtx7iLkNge9X1FpALw5y8abi7T3Wv/JCjP/go7PqzS1lhu/S/zKapngy762MTnOi1VLbLx2UM9IzlZOz8uty/F1K66PGXxQYUSMjRFf28AvndfraYHeDu96Me4rL+LibLw50UaHRNOybinEzbURNt9G7B4bcXE2Zhy8t0F5IYQQQgiRP0ngVwghhMinujf4g+JFPGQOCRfFizjo3uAPa7MQQgiRMz4Oej8NDQvBlwcVJh+BK4Wgz9Mq8QPSKWd88vZ2MHiIytzq8OfPCpN3K6y8BJ1aq/ww0DSflY+DUa+otCoIy36AWcdVRr2uEmyd745TKdfKQXyoSrfCsHK3wuSDcNlXZfUIB4ODXLO7g2rqP5SHICOwWF7PPsWZBWzwe05f90OwbDd0/UJhZwGVhR0c7kte50DhJxy8P9LB8qchpABsuaK9ztugW3WV5W846Gis3C+ducNU3ikN508p9F8JUacg5J8qrR63rDg7DzmvbeFfFN78QmHsQaj6lEr3GtaZrVRCeqgMLg5JpxSGr1eo3clBeIB1PmjaViXcB3alKExOUrjmZZ1DUzhIJaY/hD8OCQe199rRh1Xm9ncwt1XWWfl3VHWVj5pDA2Dmelh5HRb+iyxLKDvl/LzcspxetwCVkU9DEDB/tzMo3CDUwdbWKq1sELUJun6rcP5xldVtsj/H5cvDlRMKYZ8odP1WgfIqq0fcu6C8EEIIIYTIn5SEA8kud6OP+TzCEwGlzE1CCCHuI3sOHaVezSrWZnGHeDq/6emuaR+zZs1ymc7KoEGDXKZP/5zGxSu/u7QZf39VVUVVVRwOBzdv3sRveEZhu1yr/PgNRj//O5Ufv2ntEhY//VKAid8+wk+/mAalE0IIkWelTb1OgQIFsNlsKIqCoiicSDnn9u8vkOVn4BMp5yhdMrdRQCGEEEIIIYQQ4vb9fP6XbD+zAhmfdyXwK4QQeUzyiTMU93kE3xLFrF3iNl349TKXrvxO1SfKWrvyZOBXCCGEeFBJ4FcIIYQQQgghRH4ggV8hhMjn/rz2FynnLmD/409rl7hN3g8XIaCUL0UKZ66vJoFfIYQQIu+QwK8QQgghhBBCiPwgt4FfTyMICSGEEEIIIYQQQgghhBBCCCGEyCMk41cIIfIYKfV890ipZyGEECJ/kIxfIYQQQgghhBD5QW4zfiXwK4QQecyeQ0epV7OKtVncIZ7OrwR+hRBCiLzjXgd+fYd6WZuEEEIIIYQQQohsXZju+r2zlQR+hRAin/MUmBR3hqfzK4FfIYQQ3Rv8wVeHCnPpTxkxJyvFizhoW/MaS3c9bO26Z+514FcIIYQQQgghhLgbJPArhBD5nKfApLgzPJ1fCfwKIYSo/PgNRj//O5Ufv2ntEiY//VKAid8+wk+/FLR23TMS+BVCCCGEEEIIkR9I4FcIIfI5T4FJcWd4Or8S+BVCCCHyDgn8CiGEEEIIIYTID3Ib+JUaZUIIIYQQQgghhBBCCCGEEEIIkcdJ4FcIIYQQQgghhBBCCCGEEEIIIfI4CfwKIYQQQgghhBB3gP3oOqYN6MGHe609nlxg7agetO/ifHX5z2Q+3nnBOuOt2xtN+y732T7dbfa9fPhaD0Z85brP53euZOLwCLoYx9Yrgv7jl3PgKqbjns22a+al7MRN1ub/+IC5/QbbZjnnT1oaQftx6zjvOjqIEEIIIf5G53euZOJb/bW/+6/2Z8TH23L9t9plHV160P7fw1lxzDpXHpS6jhGvRvDhXruzLd1O0sZoxg4wH+9ghkzezBnzsvmI3MOJ/EgCv0IIIYQQQgghxG24fnQdEwf1pvvo5Wy7lfiofzNeHzaE0W905dnHj/L1jMFMjL9sneveuh/3KUducCBmPnHFuzKora/WlG5n98cR9J+xlgPXK/DsP1rx4j9a8WLzOpS9+jNn/gDwpXZ9X2AXB46aVpd+lCQ94Ptj8ilTx0mSEoFKVahYGKp16kOrn5cz7ZtbeQMIIYQQ4s7by8r34/i96j8ZNCycfzXxIWljFCOWm//QZ+1y/Azt/qFQDV79j3Zf1DnQG/sf1jnzmgt8/dFyzjTvw7/remtN6T+zdnx/Rny8mePFamj3Sv9oxYtPl8f7xEnOW1eRT8g9nMiPJPArhBBCCCGEEELchksnDvN7jU6M79PM2pUz3qWpXb8u9Zu04fUJI2lXFHZ/+8Pf+wXb/bhPOXHlB1ZsuMyzLz9PSb3p/DeTmbjxMtVemciCWUN4PawX/wnrxX/C+jL6vSG86K/NV7FSIABJp01f/B0/zLb0ghQqDOeTT5KRE5N6lANXoWT9mtp2CtelW2ggx5etsGQMCyGEEOLvUYZ2781lyn/a8Gz9xrR7/S3+VQkub95FknVWty6wbdNe8G/H5AkD6dxSuy96ddBY/lXbOm8ecySOZUdK0+7FuhQCwM7u/xvPf48U49lBkSydOFC/V+rFf8IGMv7jXtS3riO/kHs4kQ/lPPBrP8nqmUPo3CmUNp360C9qJ5fcpL8fXtiHNu3nkWDtyGQPs9uH0sZ4depDvwmfsjXNOt994lwsEe1HsPqctSMbWSyX+sUI5/G3D+XlsAnM/jYZu5vzmsm1k6xfFc8xu7GNUGb/aJ0pCz/Oo42H/cpMu1bu1u/ueqdujKRf11DaDI0l1dR+x1iP176TdzuF0u+zk5YZhXgAbZ9OxaqB+ms620xd26YZ7YFUrBrGZ2dNnYazq+hmzBO2ihRzn3nd03aYe4QQQgghHmglXxjClP+0obaftecWeFWhdn3g2M8ZJfXsR9cxa1DvjPKCs7465QxAXjtF3MeT6f9voxzfeD7enUVm7sm1RHTpkbuSdp72yVQ6MWLyWr1ksraN/l16MMRUajlpaX/ad+nPf40km/S9fPhqD7ov1RvS7SR9FUVEL+04ur8VxdpjxlHqZZhHrSRu+Xi6v+q6brPz//uWA17NeLZ+Qa3h2i4+WXYKavdlRMfy6Dkt7lWvS2Pg+P7EjPN7fH8C9qLP0+l5b9i7l/36F4LXTx7lON48FVQ+Y/FiNetQMX0bPx7JaBJCCCHE38aXsqXN08Xw04uB5Mofl7mUVUDwwi4+Hq3fE/WKYOzCvVzOuMe6wfF4U+nkV/szwqUfzmyNZux/nPd5H+92ll7O8n4L05AeW0+x9oPh2nAW/x7PJ0dM5Zvd2P39OuyVmvFsgN6QEsd/4+14t32DQU8Vs8ztRpbHvJcPu/Sg/dx1xOn79OFe9/vaZVAUcalgP7KSEfq9bPfJazlu2v3Le81DdfQm4oN1pn7jHnEdB3Yv0tfRm4gPNuv3ucaQHTOIM5+3o8vp3qUHYzdq98xyDyfyGyXhQLJqbnjM5xGeCChlbtL8+CnjztTjteZl4OwGpo/5lEdem887LU0fmy7HM67vPBLSW/DOmn4Em5fPZA+z20/lp67jmfKPMvDbSb5cOo/F26/TYepc+la1zv83OxdLRPj/aBE1hQ5uTo9HWSyX+sUIei8sw7BFvQnGTuq+WN6P2sCxwH4sG9OC4q6zuzodS8TwDQRP+ICe3rFEhC+l8pgYBj5pndGDH+fRZsIJ+rrZr8y0a4V1/e6u99V4xvVaSonhHzDwqSw/Ut+6c+bjTSN21BtE0Z0FE0Lw97LOLET+s+fQUerVrGJtBmDbZ6so+0pHAtADtfMqsnlhRwI4w2dhY2DiQl4pY13KsINJVedSOV6bZ9u0QOZU2MCyV8pqAeEWxxmQPJTGnOGzsBf4qV8io56yriPv83R+09NdvxmdNWuWy3RWBg0a5DJ9+uc0Ll753aXN+PurqiqqquJwOLh58yZ+w7VnL29F08qKtUkIIYTIM7b85PJRNVfSpl6nQIEC2Gw2FEVBURROpJxz+/cXcP8ZWHci5RylSz5ubXZvbzTtJ2+m1cglvF7X2unOBdaOGsx/6crcSW30DNULrB2ut01tQ/EDi+g3MY5HXghn0D/LY9+6nJnL91KpfySjWxSD1DimRV/myU5P07joZVbMm8zaI4G8/vFIWvlY9qnKXj58awZxNGP0e32p7/YjW8736Y9Krfh3xzoUv7yP/86P44xPG6bM6Uo1r6P899/jWRs4kE8HNaCQsc6TULHbTGa09dWCw8NXUnvkEl6ve4MD8wczduPDvPh6OO2esPP90o/4ZG8FXv9oCK189OWPQcWOYxnfsQrebj/72Ymb3J8PCxvb1b/YG72O6v3nMrqF2wM20Zc/0IzRS/pS30vfboUhrGm4i/aTd9Fu4lz+VQUOzO/B2A0NGLZoII0LG8ufYsXA0awNHsvS7pnvJ4UQQgjxN0qNY8TgRSQ9NZBP39DvE7Jh3xvNgMmbuVy4PC/+J5xuT5V2vQfR13m+bicGd38a7xPrmPVhHL+3GcvC7lW0ksozorlUtxPPBntz6Ytoxn55lNr/iWR8y2Jc3xlFlxnbqPbSEP7T2g/71hV8/fCrDHvBl+vZ3m857/O8SwTybKcXqV/4FF8vXcnuK40ZtiDcdI9ipt2nbf/HROZ21B5gs8fPoPvcoxn3OVnK9pj38mGXGcThTePXJzDsWT3aru8rhcvzYs9OVP9tIwuX7+VyCV9KepWhZdeWFD+ynA83/EzZrlOJfFmL2u9eOJrtfp14sWEZ2L+CCR9v40bbsSztqZ3ftaMG898L3pSt8iKdW5bn+l7XdRjnuPGgBQx7Snsw8PiqwQz5rLzpPk7u4cT97efzv2T7mRXI+Lyb88BvOpDxSy2N1UPfIL7pB0T+03ik2U7CnCFs+LMqW3/wznngN8x1HVun9+Hda/1YMaZF1k/i3mtZBHCzlMVyWuD3CddzdWIN/QbHEjx1fs6D3y6BUGunB7cd+PVwvbM43jvGdLxdzoyl96oyvBPVj+D76g0jxN3jKTCZydlVdBsNUzICv8sJWDiUxtb5DNunU/H7Zzk+rJE2bVqez8IYwQQtCOxu3nzE0/nNi4FfIYQQ4kGVZwO/6Tc4vvEDxs7fS/GuU4l8+WHiJkbwIX1ZOLoZWv6FHoQt1pelI5tl/ty8O5r200z7kLFPM6m4ZjAfH63Cv2aOpZ1e3jizHO7TqTZMmat/6QjYt8+m+6xdGV+q7f64BxM3tWL8J72ofXUzE/+9C+rvZXdBLSh7I34G3ecW0L5w+2szY/8TDfqXoACkrmPIwOUU7z+X0S3+0APHRkDWZYdN9HNTdSRr+mhlm91dk/Nfjab/Yud4vRV76sHojL4/eHXqTDqX2MzEf0dTaNAChtXdx7ResznfcyYz2uLhGlzg63GD+bjUENb0z9EbQAghhBD3wtW9fDh8BnFXqvCfmWMzhnnICfvRtcyatpLdVwHfBvxrUF/aVdL++ict7s+ILc1c7ol2z+3BxN1tmPJ/Xanmuiq94skM4loOYc1/6mbcd3SeNJNXKxnzAF6Xc3S/ZdznmAOl2jp/8RzE1fchpc9Mprxgvv+Bf82emHGPuPvjHkzc6FzMuJfK/pj1wG8l80OEznsy577eYNus3kzb7k27d+byr+qm81O9F3PfaeVcNoN+r+dlrNt4uNAU6E7fy4c9ZhBXW79PM6YzAv5akPeTSuYHAOQeTtzfchv4zXmpZ/MHK/tZUtKghLfz4439x6W8fyqEPs0zfezMBW+CmzSEH5NJ1FsuJSxgSC+tFHLn4Z+y7yp64DmUNlHxbJ3zBm3ah9J76lZSz21gXK9Q2rTvQcTyZK7r60j5dir99HW06TWWxYe1WgAJUaG0Gfopq6OH8HL7UNr0m8n6jNLHdo59oZcs7vQG726w1ETVS1+/3D6UNl2HMO1boz+b5bLzRD1alLKz74hW89rTvrsv1XyDrTNDaTN9Z8axX/9hJm16LeWwhxJevx/8VD+/PYhYmpxRzsp53nsQsfQQrl+PeLjeekD2GCeJDg+lTdSejP2cPW8qnTvp++vx3Hm63h6cieXdhWm0HtjdFPTN3XtDiHwt5TjbapTVsn85y09bF2aUce72mVGkzzT76UQaVzClA5cpS82txzkDnDm5g5rl9KAvQEBFGh8+41oKWgghhBBC3Jpjy+nfpQftX+3NkPl7KVi/L6NfKg2cJOkAcCCasC56KecuWuYsv9m1z2npds5sXcuHk0fTf2AEXaZttq4dgONrPuLjI8VoNWxIFkFfk+z2KbhGxpd9AN4VqlAROH9RK5lXO6gBpO/jyEm4nriX3ZVq8OqzDSDhEEnAkaS9ULcuQYWBE0c5ABz4OEI/xh60H7ic48ClP/5wbqRCacp6DPoCnOXMSajon7mOo/3ajYyfi9d/ldHDhjC6ox4cNilZM5iSXGB38gU4epTdlKdahYJQuDzVKulloK8mcuAkVAwKtATeffErA5z++f4fC1kIIYR4UPy8jrERM4j7I5B/vZe7oC+Ad5V2jJ67gLlDWlHxt138d9QIfeiKCxw5Yoer6xjxqnGf1oOJ8cBV/T4NsKdsY8XcGQwZOJiw3jOIM627ZP3mVPO6wIpRvYmYvJLvU+x6HCZn91uG6hWcNa1LlqkA2LF7qvZ84WeOAwGZ6l7/wXVTSetKLwxh9LAhvN7CPF/Ojhm0+7bMgVvzvhakkDdADapV0Ju8ylC2EnDD9O39hUTWLp/N2IGD6f9v/T7YqkIFKhrZzV5lKFvBdK/sVZdW//CG7Xs5kA6k7OX7VGj1rDnrW+7hRP6S88CvIf0sq9+dyvoy3XnNCPrZ9xAdlcxL4bdfardQYdPHpuSlDJh3g9DIGNatnM+bARsYGe0MavJjMnSfwYpRLfhreyS9I+30nLeEed3LcOyzNcTrQcNHArswZV4M69bEMLnpWWKWbHWOPXviENebjOGzRWPoUHAns784BMD1H5cyYuFZmoydy7pPx9Oh0AmOGctwmfUzx7C18mA+XxPDuveeISVqJjGns1suJx7Wf+Fpstz3TAoS/HQT+OF/JFwDsBO/cScB/2xBDbfX5SRbz9Ri9IIYlk0KgVVj+XD7DTgXy9hJWykR9gGfr1zA22XT2GtezNP1LhVCZFR3KlGBvlExrAuvp3ec5KfHu7Ni5RQ6lPJ87rK93hbrFy/l2BOt6VDHzcMGOXxvCJF/7WBSz0SmdDMychsxKjmR48mJHE9eSM3RLzBpu2URIYQQQgjx9/BvxuvDtC/XpsxewMJhzShp/qz1bDhL/2+u62vE85QEkpaPIOKDOC7VaMvrg8ay4A339V1KliqNN5dJOWsKpGYlu33KRqHAutTnAkkn7CQd2kXJ+jWpWKEKFdP3ceTkUQ7szhw4ffYNyzH+31zGt7R+KZkV7Yu+46mm8X8rVqE+sG3nvozPloX8A6lfvy71q7pZd4UqPOkFSYdOsfvwLvAPprY/gC+16/vC3qPsP3qU3fjyVE3r8hdIOwuUc/9FpxBCCCHusdR1jHhrOQcebcawWSNp5zLmby54FaRkw17MiAqnMZdZu9H0bXmFTkyx3qf9X1fqow05MeCtKNZdrUy7vgOZEhnOs6bV4t+KKQtmMqxrHQodWcustyIYu9F0H3M3+JamIpCS5txOyao18eYC3+/9OaOtWIW61K9fl9oBD2e0ZcjqmHPNm0JuS1IDVzYzceBk/ru7GM/2fI3RM8byqhEkzoVqjZvhnb6LA0fh/P4EzhRtQ6va5jnkHk7kL7kL/NqTiR48hMUFuhD5th70S09j9btT+emfwwl9wrpA7tkvXQavghQC9sXHculivJap2akP7260w7k0fjVmfrIhTYoVxDu4IQ2B4JYvUKlwQQKefoZKXMp4qqXQnydYPn0Evfv1YeRXdtcnRp5oSPMaxShUtCZ1AoG0NOzA4YR47E+2pmONYuBVjBrNn8GotkDaTjb8eIPDC4dombgDPuUYZzn/SzbL5chlfk2DQvrjJlnuuxuFglvToehONv14A67u5Icfa9KhpacBPSvQ+h81Ke4FxWu0oEVlSEm7ROq+nRwr2oIOzf0o5FUQ/+YteMZY5JaudwVaPK3vQxbnLtvrbdF64GCanP6UiavcPOaTw/eGEPnS9ulUrPo9LZI9jefbiB4TG3HodOasXyGEEEII8TfwLk3t+tqXa9X8tbHHNHrWw96TnPH2xruo+VUQOMq2zZeh0ov8++XG1K7gy41rV0zLO3k/1ZVBLYuRtHg8H+7NwQei7PYp4TBJpspS9pNHOQ6U9dVLNRcNpHYl2J30NQf2e/NUUHnwr8lT/hdI2raPI1dNgVN/7QvI3cd+thyjN96evgh062G8iwFX/3A+QFz0aVo2AbYu4v925+C4qULtYCDxcz5JsOMdHEhFvadiUDDe7GLlqkTwCqSiVlrH5A9+vwzej7h5OFkIIYQQ91b6Uf77znKSfJoxempfGpewznALChfRHlr78ybX8dUyS08mkqJa79P0UtA7NnOZ8rzcsx3P1i5PSfU6l8zrSwcK+9L45YHMWDCRzv43OLAxgfM5vd+6FV7eeBeFy7+ZHgas0ox2peHMZ9GsdcZ+3cj+mO8k+4+72J0Orbr3olX9KpT1BrunYEFWqjSjXWk7cbs2s33rKbybNXDJpJZ7OJHf5Dzwm55M9MCx/BA4nGXj2qOXsYe0ncQfhmMLtbK6bSbEA/GMax/K7B8t68hOehrrv9mDd9tnqGO0PdmPFWu0jNd1a2JYNz0ET9UYShR38x/z6lamjVjKjZYjWDBvPgvCsnkk5Kqd34Dr6UBhb8wfb11502Gqab/WaOPfZr9c1uwJ8ay/WpMXnvLL/b4DeFWl9T/LsHXrHlITdpLw5DM8k9O/A8YfkevXwdvbWerAXCb6jlxv9+cOcne98W7Im8Nb8OvyKcz+MesP8G7fG0LkR8bYu8lZjOXrQUC5QLadNJWnP3uGQ00qUhYoW8ESKHYpIy2EEEIIIdy6uo1pvXoQNj/RYyWjrPnS7Pm6cHUdY8csIu7AUZIO7CVu+WQ+OQBQjOK+wMldfL07kQNblzNzsTFwkpU39fuM5V/VLxM3bQZrPZeSyoYvrV5pRjFjn3bvZffGRYz4YBdU78qr9Y1Pw3qG7O441l1oQO2KAOWpHgS7v1xLUtFggoyPuP5P82JdsH81mSELN3PgyFEO7N7MJxNXcsC54RzwpnqN0pCgl/IDoCCN+wzhRd/LxE3rT/+J0Xy8cBEfL4xm4qIfXBfX5w+qWxeunuJ4KgRVNn0Or1iDxtg5fuwCBNeltjUD+spJDliXEUIIIcTfI/EH1v4KJetUgSN72b3beCVyXq+W+f2M3rR/bREHTCWOnS4QN20y0xau1e931jJtzAfEAY0b16AQUL9FG4qRyIdvz2bF1qMkHdnL919F86GetVus+OPAKbbF7eXAgW38d/Yil3ub8xtnM+3zvRy/cIHje39g/wXwrlCa4jm+37oVFahWG87vPmQqa1yazsN7UbvgUf47qDdDZi3S75dmM+vzUy5LZ3fMd5J3cR8Adn0fx4EDiXz94UeszToM4EFpGjcrjX3zclYc86XdM5bBj+UeTuQzOQ782jetYTUhDOxaFex27Ff1OvF+rZmyaD4rjNfgJkAThi2aT986YN8yk5f7LmCf21+ewLXL2rrOHiJm6liiL7Vg2CtVAahRpwn8+CnR27Wa9dfPbSVmkzb2bY7ZL/FrujfFHy8G106yaYub7FA3AgPrwY5YVh++zPVrl9m6JtZZstmvJsFl7Kz+byzHrgHplzn82Qb2ZbecW9e147+axrEtCxg8NZ5yYf1oXezW9z2gZQh1fljNu9/sofnzz1jGHDI7ydYtyVy6doPULZ+y6kQxggP98A+sR/Fz61m1JY3r1+wc+2oN641Fsrne2cri3N3K9fYO7s6w52H9pHlsvaVf+kLkJ2f4bB4sG2aUd/ZkB0tGQ7sm2pi926YFamWfn3qWvtFz+UyP/W5bNgZebEQAENAkBEYvZxvo21lI32ez244QQgghhLhdxVoMIfKNZlT7ZTMfThzPiMlzWXm0NNXKAfjS7o2+PFvyJGunTWbq1wXp9p9m1lU4efnS7rVeVOMo/30nmhwlwLrhXbcvs4a1o/afm/lw2gwmLt5F8ebhRI5t41IOumJQMN5X7dhNQdJqNRtoDxcH16BaxpzFaDVsKoNaVuHXTdGMHTeesXPXcqRM5Vw/aFi2/tOUTd/M97udY/riXZf/zJ7JsJfr4n36B77+Jo6vv9nMkRtVaNx1IMMs5aS9a9TQs3zr8mSg6YtVrypUq6v9WL+u9oWv2eVdP3DAqzFN697Ol7FCCCGEuBPOn9MClufjo5k4bYbp9Qn618/ZeJiS/nB821rtfufjtRxOr0nnYZEMe0r/xr1KV+aM7UT9wof55IPxjBj3AQu/v07FSlomVsl/DOT1JqU58eUMxn7wLYVe+TetTFt45LFipHw1gyEDBjPkgx8o1DycKX3qUigX91u5V5D6TzWGY5v5PsXU7N+K8ZFjeb1lFeyJcfr90j7Ol6jLi/8ZSzejNHI2x3xH1e3KlJercGP7Isa+t4gjtXvyr1uMzZZt0YbaV+3YSzejsWUdcg8n8hsl4UCyam54zOcRnggoZW4CICEqlHHfWhqfH24ax1X34zzaTIB31vQjGC3w221RMd6Z05s6LiWa9jC7/VRnQLFoGYKf78JrXRuaxo21c+yLBUxbvpWUa+Bdrh5dXx9Mh6qXWD30DaKfMLavrYsxeubouVgiwv9Hi6gpdChlJyF6LO9+dRbKvEDPJslE//gMC6aHkBIVyrgT3VmgZ5UmmKfTL7N13gSmf3uW60WrEtq9JglRe/R1Ahf3EDVtDrHJdihcjDpNezMwvGH2y5mkfjGC3guNYG5Bitd+hp7du9O6qhGq9bzv/j/Oo82EE/SNmkIHYokIX0pl4/i5wdbpPXj3YAgzFnR3P76vvnzrl/3Y9+VOUguWoXnf4Qxr6aed91VzGLF8D/aCZWjetwUPzVnqPL+Z1uO83q7n3rmdvubj93TuPF5vyy/cc5bjvXaIqAETiPXrzoIJDflhRE7fG66rFSKv2HPoKPVqWp5MA21c36phRLu0NWJK/EJeYRXdWozRA7fQd3Eio57Sft42LZD4Z/Xp7dOp2HOhPtNCjpuCyCmfhdFs9A4AGk/cwLJXtMBxfuPp/Kanm8sfwKxZs1ymszJo0CCX6dM/p3Hxyu8ubcbfX1VVUVUVh8PBzZs38Rtu/UpRCCGEENlJm3qdAgUKYLPZUBQFRVE4kXLO7d9fwO1nYMOJlHOULvm4tVnct26w++MIJp78J3Mntbl347SlH+W//cez+x8TiexY3torhBBCCHEfucDaUYNZUWEIC/6jBZrzvZNriRi+kkI9ZzKjremhP7mHE3nAz+d/yfYzK5DxeTfHgV+Rl2iB3/f9xrOil5Y9LYTIPzwFJsWd4en8SuBXCCGEyDsk8PuAs+/lw7dmkBIykynmL/buoqSlEYw4+iJzbzsLRwghhBDiHkhdx4jBXxMwbAqv1/VcMzSvO7BhOZe8H+b7pSvZTTNGv9eX+qbDlXs4kRfkNvCb41LPIo9It5N6eDUxO6rS6wUJ+gohhBBCCCGEeMB41+X1j5bcs6AvQLXukax5R74wFEIIIUQe4d+GKZ9E5uugLwAp65j1wUqOPNaK0e+6Bn2ReziRT0ngN7/x8sa/RhciV44nxPMDAEIIIYQQQgghhBBCCCGEEPlW7T5LWPPpEpZO7EX9EtZeIfInCfwKIYQQQgghhBBCCCGEEEIIIUQeJ4FfIYQQQgghhBBCCCGEEEIIIYTI4yTwK4QQQuRTdQNgUZjCVxHaa2U/heeqK9bZ/lbWffzo1dvfP2Od1nU9V11rqxvg0nxLnquusCgsd+czokXmfRJCCCGEEEIIIYQQQog7RQK/QgghRD52Mx2W74S2kSpHUqHzk9Y5XHVvpDC/pzM4ap2+k7o3UnjnJYVdJ7X9axup8uNprf123UwH30e1YKsQQrgTEW7j6mwbVycpRLj0KHw5Se+bbSMl3P3vEWN5Z79Cgr6M8fqyeeb5M16jXNc7Z5SlP5vlzX0a5/YTQq19TrndzhzzwkIIIYQQQgghhLivKQkHklVzw2M+j/BEQClzkxBCiPvInkNHqVezirVZ3CGezm96errL9KxZs1ymszJo0CCX6dM/p3Hxyu8ubcbfX1VVUVUVh8PBzZs38RteyGW+3KgboAU+45Ng6Q6V7o0UWlSDyHiVvSnWuTXWeazTd9JHryokntPWfScZx33yIlR4zLnvz1VX6PwkzNty+8fyXHWFXo1h0Tb47kjO9j+ihUJgKXjtk5zNL4S4S5orpLRX8DGm7Spvj1KJBD3oq9DM27wAJG1zEBxjblFImK1QDbiSpBIQpbq0mS0e6GCAHlB919LpXFYLyPYs6dq/eY2DlzYBoTauNnbtM/dbl828v07WeTGtx90+up4fp4gWCv+oBXtOw+i1zt9rE9sp1CsHpy86f9999KpCuccyt5UuBqd+hUq+mddzu9KmXqdAgQLYbDYURUFRFE6knHP79xfI8jPwiZRzlC75uLXZxbW/rnPuwq/8+ec1a5e4TUWKFKaUbwkKP3Tr90RCCCGEEEIIkVf9fP6XbD+zAhmfdyXwK4QQeYynwKS4Mzyd3/wQ+DUHWp+rrhDeDIroq99zGi0juD4U8NLajl2A8iWc098c1JY1vsA3lhu9VmViO4VHC0OZYpDugGs3YVacM+Da9xlYd0DbD3IQODUCBwB/Xoeozdp8H72q8PMVqFNW2/dffndux2A+7iaV4KJd20dr4NcIWoDrejy1m/fppzQo9rBz/92dk7oBMKiVwuOPaBnIyefhkYe07ZuvixDiHtMDv6lJKv7VFHzMgU0jKKy3YQRCz6sUneT8/2oOnpqDt07OAHJG8NbMCOSa1jtnlI2ej7gPshrbMwK6bqcfUdn8u0IzU7s7nrfj3Gdteeu0y8weA7/dGyl0rg+X/9R+f4Lzd6HxO7WEt/Y3yH4dTv4CDSpkXs/tuteB3xNnUinu8wglHytu7RK36fzFS1y68jtPlPW3dgkhhBBCCCFEvpfbwK+UehZCiDzG++EiXPj1srVZ3AEXfr2M98NFrM15WgEv6NoQvopQePgh2PKT9qX6d0dUOs3TyivP+BYCSsDPV2DFbki9Am9/rvJGjOoybQR9E89ppZnf/lyllI+zNHOZYlqAdvI3KjfToVZprb1mKbjyh2uQs7SPFgz91e7+S/7Ra7V9M0pUP2fKQKtTVttO20iVP/6CTk+6L8MKsOJHqOibuXy0kX1rbCPlV209WbVX94cZ32p9v10Dbz1o7umc9Guq8MdfWvu4L1X8irrsghDi77JJJWCgg+BEawdEBGqZwFfOQCQQmahyBaCk4ix5HKoHXc+7LJqJv541fMoa9AUiSmj/Xsn4c65QXos/ujXguLVFk5qq/TtgkoOio1ROWWfIJOvtGPu8IwZA5ZQeI/Uv4fn3rNXPV+BGuvY7soS3Qq3SCsWKwNU/oVgR7W9DaR8o6AV//KUFg/ODP/+8JkHfu6TkY8Ulk1oIIYQQQgghckgyfoUQIo/589pfpJy7gP2PP61d4jZ5P1yEgFK+FCn8kLUrX2T8dm+k0KY2RP9PC/yaM1hvpmtBX8BjqWdMWVtm3xyEknpQ08jWmthOCxKMXuuaaWzILuPXmpFslAe1rstdKWrrcRvB3BU/amMcz9ui0ulJ57EbTl/UsoM9tZ+/6tyusf+bkqB5NTKdk10nwe9RbZvG8UmpZyHuM5bs3khTOWZ35ZsXD3QwwFjmvErR4wpXG1syfi0lmV0zZS1lpLMpMW3NJLaWYXaXSWzNBM4sq+04j9Wa8WvdFywZv98lkfE7+5uDEFgKShfT/q4Ufxha1dCqHgSW1voB/lHL9eerf0JR/dkrd9UccuteZ/wmHj3ptmKIuDP2HDpKYJUK1mYhhBBCCCGEyPck41cIIYQQbh38WeXP61q27cR2Co95O7NUc5pxdTMdlu90ZsS2jdQyga2+S4LHvOHluloA2Mg0NhiZvjXd3LMYpaE/36ttxwgM3KotP6k8/JBW9tlsz2nX4zACsu7aH7OM92nm7pxsPgoPZ35+QAiRpyl8+YKWEbzYVPY5K9WCFCKsjQZvhZ6h1kYnn2oKCUZ/aOaxd5u1tzmzkG+DczsqO/Qs5mqNbVydnXmsY086P+kM+kbGq1y0axUnij+sBYFvpMPpX7XflyWLaq+b6XDpD+c6Lv+h/R7dc1p7mKZp5ZxnGQshhBBCCCGEEEIjgV8hhMhjUs5doLjPI9SrWUVed/hV3OcRUs5dsJ7yfKNWaYUihbQynI95a1msRrtPDipc702B6zczB1Dd+e6IyvV05xi71qytvSlaVmyrGq5lmMe0VfhHoPbzz1e0fwMtwWHzdJNKcO5K5vWb7U2BbxO15QoV0NrOX4Xq/lqQ2cxTe+I5bQzKugHa9HPVtDKmp351f06+O6KVoTZKVNcN0JY3fp7fU8lUfloIcR9qDv5o2blJoc5AaM/Zzsxen2oKV0fp/59jHBQdqL0Wn9eCu8PCjf/rKi+N0vvXaCWkqzU2gremvoEO3k7SlqhWUdECzkHa9GK9v+g2bbpdxrpzKqvtwIBJKpv1vw3YVTbrgeDUXz0Huiv5QrnHtOoIxoNAR1K1wG7dAO0hmAu/aQ/hXP5TG1qglI82BvDBn53rNf4mGYxKEkIIIYQQQgghhMg5KfUshBB5zJ5DR6knpQTvGk/nN6+WejaXZjbKORtlnzvX1zKyrvypZWN9m6h9CW8s881B7Yt6T9MAf17Xxts1ApxGqWf0MqDNqmr97so5o5dqNvYDPdvWKA9d7jGt7fRF7V+j1DNoQQajz1o62Vrq2fDRq9o4x0b5UHOpa/SS1ZHxriWwze3mffopDYo9rJWq/tXu/pyAs/TpzXStzOkjD2mlpt3tnxDiHnNT6jmjVLPehlFe2VTa2a3zKkUtWcBG2WV3ZZIztm2UkHbttZScJqMEs1He2Vi3dbvZl3p2lbm0tUl2+6iXev7zujZe7+U/nb9freX6zb/bSxfT/uZc+E37/W0uGT16rfN3sDF9q6TUc/4ipZ6FEEIIcSsWb4cvD9r44y+FnSetvULcv1RUFHL7oG/e1rCCVrHvpVoOej5l7X2w5bbUswR+hRAij/EUmBR3hqfzmxcDv3+3uzGmrXWMXyGEuGXuAr+mcW7N3AZS9SBxRtDUMr6vQQvWZh5bF8yBW/fbzRTotbDuV+bAr3O7xri9WW3HOo4wbsYaNpgDtqCNj24O1hoPy5gfOjKWwRQMlsCvyAkJ/AohhBAitxZvh9V7vGgVqDKgmcPanef5DtWfoM+HLkx3/Q7uQeQ71OuBPA9z4m3EHVHoUC9dgr8mEvgVQoh8zlNgUtwZns6vBH5zx8g23nXyzgZpJfArhLhj3AZ+yRSEtQZXM+Qg8GsEVM0B2Awu2bqZA7LOZTXW4K+7/bqVwK95O9bAr7ttGMwB25U/OisfWAO4RhWE7444q01A5mCwdTkJ/AozCfwKcW8dPX6CjZu2cvzkKRyOexcssdlsVKxQnpbNm1Cl4hPWbiGEyJXO0TaaVYIBLe7d77F7SQK/+duDGvgFmLPZxuajCiv6PpjH744EfoUQIp/zFJgUd4an8yuB35yzfol/J0ngVwghRE5I4Dd/kcCvEPfO0eMnWLA4hk7tX6JurRp4ed27wEJ6ejp7Dx5m5Zov6d0zVIK/Qojb0vZDL756Pf8GjiTwm789yIFfHoD/v7mV28CvzdIvhBBCCHFbIuNV2kaqdzzoiz7OrwR9hRBCCCGEuDs2btpKp/YvUb9OrXsa9AXw8vKifp1adGr/Ehs3bbV2CyFErsiYvkLkXfL/9/ZI4FcIIYQQQgghhBBCCMHxk6eoW6uGtfmeqlurBsdPnrI2CyGEEEKIHJDArxBCCCGEEEIIIYQQAofDcc8zfa28vLzu6djCQgghhBD5iQR+hRBCCCGEEEKIu+YMn4UFUrGq/pq2wzoD26aZ+sNWkWKdwcUdWN/26c7+qmF8dtY6gxBCCCGEEEKIvCjngV/7SVbPHELnTqG06dSHflE7uWSMrXwuloj2obTJeM0jwbL47UiICqVN1B5r892nH9fsH60d4r50LpYhfeeRYAf72WTWL51Kv64jWK2Na21ylpgBoUzbfgPS7exbOlZ7X3cdwrSNados9j3M7jvWzbJCCCGEEEIIkXPbpr3AiBoLOZ6cyPHkhfSNDqPbZ2cy+lM+C6Pb4QlsTk7keHIiy2qMoZmbYK7BdX0bmHI4l+s7u4puPROZEq/1H18cyIgW09nmnEMIIYQQQgghRB6V88Bv0g72Ve5H5IL5LJgQwiPfzeT9TXat79oN7DRh2KL5rFg0nxWLuhNsXf5vZt+3lJFhC+5oQPpeyw/HcOvOsn7CEMZ9owdmM7nM+uilFOrShWDvPSwatZQjaZdIuWadDzgcz6rfQngpuCCXNs1h5KYyvBm9hBWDq7JvzlRiTgPe9ejZpSDR0fFcsi4vRB6wbZr77A+DOQtk0nZTx9lVdMsqO0QIIYQQQuTCDuKjGzGlWyN9uhGjFoex7esd+n3WDpaMhikTOxKgz9G42wQaR891n4V7dhVzosNYNsxYX1le6RfGttHL9cBt9uvbtmwMTJzAK2X0GZ7qypQmC5ljCh4LIYQQQgghhMibch74rdOFd/5ZFf+i3vjXaEKTJ+BXux74vZRGKoXwLuqd8brf/HbqIPsu37A25yn54RhuXRpHfjzLr9et7bpz/yN2XxNCmhYD6hG+aDwDmz9hnQu4wdavYynxzxbU8Eoj/ps9VPpne5oUK4h3cGteKnWWhEQtuFy8aWua71tPvGT9irxEL9sXT5i1J0PKZ2F0Q88SiZ/AoZ5GhscOJrWIpZ2e/bGsxhhGyBeAQgghhBB3z9kzHCKQACMIC1CmEe2a7OAnd0/gpRxnW5OKlDW3PfUsfUkk5WxO1neGlMNQs5x5DWVp/GIjtp10F2kWQgghhBBCCJGX5Dzw62X62X6WlDQo4a0HeNMB4hnXPpQ2vcYSlXDZNLMHVw8RPbY/L7cPpU37HvSbGU+qUTr64h6ihvehTftQXh76Kft+cy6mZb320EpKm0vzGmWZv4hn2gCtv/dUbZ2pX4yg98KTGfvotnSzuZR11yFEJehBbYAzGxjXS9vPiKXJaD1aBmrnTlp5687DP+WwvkhCVChtBs8jakIf2gyNJRW49MM8+mWsYynvmvdD3/bLxjF9m/kDt9tjSL9MQrReprh9KJ2HLyDhonVJnadt/DiPNu1HsPjbTxmS6Rg9L3d4UX/aDFjDsXTg2h5m9wrl3R9M58zg4bzaf4rNuE5tug5h2hcnM7ZpP/yp6RovYB97mN1+KuuBYwvfyDinZvbEQxyrU4u6hS0dVpf/R+yWmnRoWQY4S8pPULmsn95ZgUqBcPi4fm4K16ROnZPsS3RzXELcr54ayvHkREY9a+0wnGHb1zizTsp0ZEDfhcRvB7Z/T3Tf/hnZH427TYCMbBQhhBBCCJF7jegxEUYsMyqx7GBSz4X07adn5LoL5GYh5XQi1Cibkc2bSbbrO8tPWxtR2eMKhBAiBw6u4K3REyyvFRwAuLCF6aMnMD3+F+tSQgiRD9iYOdSLmfut7Q8ChYTZNhJCre1CiPtNzgO/hvSzrH53KuvLdOe15nrgt3Z3vcTzDIbVSSN2UiTrs4v9FvKldb8ZfL4mhnXRPSixZR6rDwKksXrKVOIf782C5TF8Nrgs5xOdixX0a0H4nCWsWxPDsl7F2PRRLPtMq/1fUiF6vreEz6MiqJQ4j3Gfn8X/n1NYEFYBaME7a2IY+KRpAdDKBM8cQfQvzzB+3hI+f+8ZbpxzBvv+l+TNa/OWMC/sCY6tWkp8GoA3gd3HsOzTGNatHEOL1DVEbzGVIT5xghK957Nuegj+52IZO30n5cI+4POVC3i7bBp7M2a8zPqZY9haebB2Lt57hpSomVq5YZPMx3CDfdEjGLe9DG/OW8K65R/wesmdjBu3xk2QJrttnCThl3qMXhDDskkhsGosH26/keVyNbpEEHLtUxZvusyxL5ayvtZg3nzamunt4bye28DYEUs5/8IEVqyMYdnYZzi/eIS+zUMsGrOGQt0jWbcmhnXLe1OHegxcM5zWQKWwD7RzatlS6sWz4OeHdQ+sUjbGsq9pa1oUs/boXP5HeOPvBykXL5gbhcjjzvLTVtcskLIVGnHo9BlSTifSuIKpo0xZam49juT8CiGEEELcuoBXFrKMMH2YjTAOTdzAqKesc2V26HRu7sI8ZAibZLu+w2fcfJYUQggPfJszdOIY3st4daY2gG9Thk4cw9AWj1uXEEKI+0uaF2FDbexyaXQX2FVYNd1oczB4ejqDg8z9npiX+7sofDnJxtXZztcc6yw5phI80EFwjLX9b7Lfhu9Qr4xXWJxineMBor1vc38O7of3qLgbchf4tScTPXgIiwt0IfLtEPyNLODCRonnMjQP700TDnHkuGVZq4KFSN0+j5Hhb9BtwAL2ATfSgbS9bP3Jm9btmuBfGAqVasILxvBFQKFCaWyNmkDv8P6EzTsE6TdwVv/NvFzKeU9jwppc3cMPP3rT4V/tqfFYQQqVaU8X0yDFz7Rsgn/hggQEN6QSZ0m9DFCQ6z+t5t2hb9C79wRir8J1cxniys/QXI+fpO7bybGiLejQ3I9CXiJtbr4AAO7SSURBVAXxb96CZ4z50nay4ccbHF44RMtwHfApxzjL+WwfjExm67eXCe7anSaPFYTCfjRv3xr/sztIsJYmznYb9QhpW5XiXlC8RgtaVIaUtEtZL1e4Jr36tSBx8QjGrvFj4L8bZg66ejivqfv+x2HvEPr+swLeXlC8RggdGsGmHw8CZQh8siAJ0VOY/cUhUt2N0evGr7+kUamUr7XZVXoy67+4TIcXG1LI2mdwuE6WLFWB1F9klF8hhBBCCCHErdjBpKqBxD+rDaVxPDmRASdfoOI0IwPYM9dyzNnJPos32/VllUkshBBCCJHf+DkI8VP43hz0SlM4AEzeZw6bKJxKU3k2R8He+4nCl5MU6p5RKTrQob22qZRvbp0vD9pvw3cJfD09nQvT07kw3UEIuQ165h9pcQoHglTYYyMH0TDxAMh54Dc9meiBY/khcDjLxrWnUqYon6uC5tLQbhxbPoJx25+g78wPWLZcy+YEIP061/HmkYKmmTOCcSdZPHwqWyv2YG7kXD4f08I0E+BxuWxcu8HvlmX9Sxnlf63s2H8H+6Y5RCy9wQtjP2DBog/oW9k6n8n16+Dt7Qw2GiWtM3jTYWqMluGqvzJnJbtXqIg1hFmIQm7PfVbbKMgj5tW47J/n5QoWKkih63bsNwq6nndDVufVfD4MXoWAYjQfvoAFI56h4K5IeodNZVN22ePAI97eHDuXTWZu8k7WPxpC6xpGQ3FKloKfzhi/Dk9yLBFqVHRmPJ4/dxL/x4tnTAshhBBCCCFEjm3/nugmE+hhyvBtPGwhfaPn8tlZIKAijXNRYSWgXGDWmbnZrq8MlT2NHyyEEHfEERaNnsCig86fzWWfz8d/5CwLLYQQfyuVpvXgQJozYJi2HwhSCUlVnAG0/TDZT6EcZGRWrtI7dy3xIizOxqrpRuapkUFsY+ZQG/3TYPISL3yne2WsLy3OmaXqu8QZnkmL88J3iZe+Lmsm8q3bm6g6J2JUXtqk/ThnlI2UcNeM4C9NQWGjP2G2jauTFCL0Us/GPO6Wd8kmbq6QYmQaT1KYE67Nf8cEQYOMCZWOrYxgkHbuzedv1xJnVqvreTaujZb56pw26Nc7zpldPHO/a7ZxpmzZNC/CMjKRTfuhZ5iv0q9/puVumcKWPRDSWiUEMBelxXLsYATNbR7fo57nJ9fnQzvXNnYtcb7njf874u7KceDXvmkNqwlhYNeqYLdjv2rHrldDTt23k8Npduz2s2yKWsDWoi0IrgZgZ9PUHnSbd8iUlav59epleNwP/4Jw6Yed/M/oKFWL4MfS+HLNVlKv3cB+IpYY/ZcRXOLSRfB/zJdCXGbrDzsz1qdJ48uvd3IpHa7rywUHVgWgxON+WtD2qmURAL+aBJdJY/H/reHwxRtcv5zM1n1ZvwN/u3oJvItR4lG4fmIr8T9Z53DyD6xH8XPrWbUljevX7Bz7ag3rjU6/mgSXsbP6v7Ecu6aN23v4sw0u5asNrsdQleDnvNm6YAFbL96Aa2lsWrOe1BrP0MAas852GztZveEk19Ph0vY1rDpRjOBAv6yXs+/ho8gNBEbMYGijnby/cI9zXGCDh/PqX6chlc59StQXJ7Gnw6XDsazeUYyQp7RrhVdB/OuEED6gAzWu7SHxFBlBWvtV91HgcmWrQlpa5n3IcIOtX8dSokVD01PsFWjSsgzHvljD1st2Lm1fz5dp9XjhKeME2klNg4DHsskkFiJPKUPlJomkmIYSP3NyBzXLlSWgXCDbTpo6zp7hUJZjxAkhhBBCiKyknDaNW+ROmbLUxPXejLM7WLs1jBbuykG7C+xu/57oJiE0LpOT9ZUloIa17PMZtn29g77PmkptCSHEHVGdXqHVOb8xXg/0HuGbjfCPgXpZaCGE+Jv5+anEZmRJug+g7dqnEFLPgfUrd0PsegV6aZmnXwcpvLjEppeEdjDXD0b2SOfC0HRt+f02au6BQ3qm6tcoruV596Ovy2EKat4qlQ1noFl7z+WdfaopsMHIBs48r081hR0DHRQdpRJpajf3G8svPg89RxnHopDQXmHvGn3dG6BdNcvCtyMIRu63nLvcMJ3nuUDNoTaX6eGW9fY/h5ZZ3EPVgqT7zNPmILONmdMhZKieidwDXnQJJCvE4uBCjsuF50CajVigqZ/2IEP/9TkN+Xl4j+ZAzs8HsF/h+zra+TjUGvovMp8Pcbfk9F1AYtIeuBjLyF596Gy8Fu0B4NGrOxgb3ofO3Yfw4amaDJzUj+DC1jW4Cm7fm+DESDp36cP7V8s4Sx9TgY4julB5XyS9u/Zm8BpvmmQ8aVKPLv3qsXdOH9r0nselcg0zljIEFjnB2O6hvDx0Dbw8nmH6OMSF6rQgxG8n03qFEpUpqlqG0EljCC2wnpF9e/Dya/PYdz3rlGb/ll0IscUypFMPIjYWJDirjN/KIYzv/gQJs9/g5bCxrPJu6Mxwpgyh7wwnJH0NEV1DadN9BIt/KUZJlxVoXI+hIMH9xjMwMJn3+/WgTdchLLe3ZsbbL2Qa/zb7bVSg3KXV9O8SSrfZydQZMJ6elbNazk7Conms9+tNn6f9aNK9N+U2zSE6wRp29XBeS4UwZXx7Cq0ZQ+dOoXSbsodyA8cTXqcgcIjoXqFaaemBqynUcTy96mj72PyfNfl11VjajNpAqmVL3oE1qbTvIHs9lYa+/D9it9SkQ0vT+KVAwMvDGRiYzPSwPnT76CytJwygtTH+77VD7NtXgTqBWb8XhMgTtk/XSwqWpfGLMGKZXl7w7CrmROtfBD71rDP7BNi2bAy82EhK/gkhhBBC3KKAJiE03jqGJdudbdumhTkDtTSiRd8djBi9KiOLd9uyMTCxK40z5g90loYu04h2TRbSLaNU9Bk+m7eQvv066vds2a+v8bNhbBs9JuOej+3LGYFrVrIQQmTrwiamj57AW8Yr5oh1Dk2tzvSqdYRv4n/hfHw8B2q1oJU8Xy+EuF8Ewcg0PchrCqCV94fY/YpW5jkVQoJMWbMWIa0ddNQjZg3qqGDOFnahsGq9wsjWzgBbgzoqsedMQcYgNWNdd0JklBbQ7ekuIxe4kuTMACZGZbMdGoW69g9wTmZiXn7AceARiAAiwhWqnTete5PKtCTzkrdLC1qG7NEyTXMdAM44z1qw1Drtck2Aua31bOIgGJlpWuGUfsHT4hQmm69hEIxMUzmtT4LK6608v5duxa71gP5ggl8QhOznjmWLe5LT86G1qRlBbr8gCHE5H+JuURIOJLu80x7zeYQnAkqZm/KGc7FEhC+l8picl0n+21yNZ1yveZT8fzGE17F23mM/zqPNhBP0jZpChzx42Z0us35CfzY9NZfJzxuRW6eUVUPod6oLnw/OYnxfi0vfTqDb3tasGOpm/GIh/kZ7Dh2lXs0q1mZX26dT8ftnOT5Mz9xwmT7DZ2EvMGIrQCOmxC/kFeOZiO3TqdhzofZz34XO5R8gns5verprnf5Zs2a5TGdl0KBBLtOnf07j4pXfXdqMv7+qqqKqKg6Hg5s3b+I3PKe/tYQQQghhSJt6nQIFCmCz2VAUBUVROJFyzu3fXyDLz8AnUs5RuuTj1mYXiUdPur1/AO1Bu24txrDNmG4ygc0LjUCtZtu0QLpF6xOWe7Bt0wLphrnNfC8HjSduYNkrrjVaslofWO75CGNZ8tCMwPD9aM+howRWqWBtFkLcBW+NnsB7E8dYm10dXMFbG/0ZOrCpm8SFIywavQJCx9Crlt50YQvTZ2/iPNXpNTFn2b452g8hhMiC71AvLkzPNOZiJruWePF9nXQGY9MyF3s4tNK1++BCa4Ww6SqvZ2Tg2pg5VKH80HQ6+mnLfljKwUIjmJfmRdgimDo0HT8UVk23caq1kd2pTfe3RoX94NDQdIjzouY5Vdt+DvgOdTveo2ehNq42hs1rHLy0SSvV3O6ySkCUMzw0Z5SNRscdBMe461dImK2Q6mn55gopL8C0USqE2xiG67oj3LR5kpPr5qSfV3/j3NmYORSeNWVNZ1zjIK38sPk8Zz3ter2zm06L86JmRqlXp7lD0+mIl+W9lLWcvX+t+2N9z7keO+hlmY33ea7nt24v62nruXV3bTzJ2fE/OH4+/0u2n1mBjM+7Oc74FbfjEKvn7STFDtjPsin6UxIyymGLO6MYrft25/qnn5Ip8RgI6DiDdbkI+mLfw+JPbxDeXYK+Io96aqjrF3wu02V5ZWEix5MTOZ5sCvoa8yXrfdYvCIUQQgghRO6V6cgy4/4qOZHjlqAvQONhpn7LPVjjYdY2871cYqagL9msDyz3fPd50FcIkQ/4+ua4fKQQQtxrDeqoTN5nY9c+hZF1TJmL+2FXqkqsy1iyt2+uUQbYeOWixO5tiXHwdhLUDfSUHatQ/hFItZbavEU+ltysaplzte4QlY5DVe16Wbv+BiGttVLO5tedzOJ2sR8mA/1NY0z3T4PJ66Wc8oNOAr/3RDE4u4CI7qG06T6ED8/XY1gOymGLXCoVwozofgTfiUitdz0GRo8nxPNDFEIIcd+rGwCLwhS+itBeK/spPFddu8F/rro2bfR9FaHw0avOm39r/9pwhWkdFOb3VKhr+bY6ooXrstmJaOG6L7n1XHWFT/oqdG+kvdztk9nEdgoT27nf1kevKkS0cN8nhBBCCCGEuH0HYlaQ1vK1jJLPQghxX/FXCNmv8OJ+lWczxl118GyQwotLTMHg26aPwXrPxjhVSMgYc1ebfsHyvKBPNSWj/HNEuEIzVDYY5ZlvQ2SiypWSCl8aQ3g2V2iXuUTELUuLs7HKfBL1AKhGpbyfwvf7jT4bLxo/32V+QcB6y77dNXrp8B6WBwmmq87y5UC5UjB5nxEGtDFzSdbfgeV2fnF/yj+B31IhRK65X8s8l6HD+Ll8viaGdWtiWDG1H81dh5r9+zzZj3Vr8nqZZyGEEJ7cTIflO6FtpMqRVOhs+jtpvw4zvtX62kZqpXYWhTmDqOb+dlEqnyRo89Qq7XrTF1gKErWKIjlS2Q+u/AnP3WLli++OqLwarbJ0R/blgYQQ4kEyZ5Q2dpf5lfFlC3p5N1Of6xhfCl9OcvalhFs+4N/OsigkmJZNMI0bhl72LWPdkxQiXLuFEELkZQdXsOhgdf7R4nFqt2wOG1cQd8E6kxBC/I38HIT4aVm+5szecqUAzMHg3FLp2Fpl8hIvfKdrwV6/Vul87Q81hxoZml7MvGtBSZXFlxXTPbxC3TOupZavJKk00vvfrQaLR6lEuqzjFm1SCdgGzdrr234B1t7BMX79WsGpjCxXL3yXwNcZ5YNN532oF7774Otbvoa55JfOwh6qKQPXC98ldykEl2YjNs3d+9PBs0HQf722Xb9WKiP3K/r+wLM9zN+luXuPZjW/yCvyzxi/QgjxgPA0Bq24Mzyd37w4xm/dAC27Nj4Jlu5Q6d5IoUU1iIxXKeGt0KsxLNqmBVINH72qkHgODp3Dbb+ROTt6rdb2XHX36/HkueoKnZ+EH0/DUxW1fdmbYp0r58zH5Gk91n02M443Mj5znxBC5DVzRtnoaXmS3hjDyxjTy4Vd5e1RKpEofDlJoZmlck7SNm18r9taVh8LzPqsj7FfEeHal0wuzqsUnXR7v5fvqzF+xW2TMX6FuHdyNLZuTsf4LamN7etnGu/3fPxHTN/4eLZj/eZoP4QQIgv5fYzQXI/xa5FpjN67zDx+cHby83XLqfz+/s3Og378VjLGrxBCCCHcalIJ9qZoL08Sz2kZvJ4cSYVSPlpQGaBmKfjjLy3oG9HCWRranDlsVrMUXLRDwiln9rC5dLPBKME8sV3mUtXPVdfWby0Vbd7+2nDX9T1UwFn22lOZ6e6NtOXM8+SklLQQQtxX7CpvD3RQVH+9pJdqm1NR+zdpm4OiA1WSALwVXmgONIe63s5l39afxq9WUftdeTvLEqoHfc+rFB3oYPF5rVkbW8xZbm7zGgdF16hcASjpLDknhBDiPlSrM++5DfoCVKfXRD3Q69uUocbPupItXuO9bIK+Qggh8plQ7QHVHTkI+gohbp8EfoUQQoh8rIAXdG0IX0UoPPwQbPkp509yeheCIc9ryxqB0IM/u5Z7Nso81w3QXkZZ6V4LM2fgGvMcSdWCz+euQHV/LWh8/IL2M3pW8MMPaVnHo9dqZaiNUtVZlYeOjHfOG3dYC3QbqpaEbxPdl7zGlDk87ktt+c3JmecRQoj7m0J5LXnVDYVG+rfz2pctKjtMAdiIQAUf4MoZiDTG5MIIwN7Osqag8XHt78eA49q0T1mIMAWNN2wCNsFeu9bfyFIOWgghhBBCCJFHNFdIMQ31crWx9qDnAOt8Qoi7QgK/QgghRD5mHuP320QY1tp9tqvZRf1Ld/MYv53mqXx3RAvmGgFbc4B2bwpcvwkv19Xa3TGCxUbw2Jw9bP65ZilI+VULCD9XXQs6fxWhUK8cPGYpJWpWN8CZ1fuPWvDwQ87M5ANntXLXAN8laX3m/Sz+MPj7wLsvuy5/8GeVPoszB7GFEOK+5a3wrsexdp2SLltbTDZBqrXN5HaWJVUPDLulcsq1ErMQQgghhBDiLhgwyXH3yjxvUgkwVSEyVyISQtx9EvgVQgghHhAHf1b58zqU9rH2aOoGQIMKcP6qtceVEaRtUN4ZoAV47ROVqM0Q3kwLwFrLI1f3dw2udm0Ijz+iBYSNYHBweW25I6laYLbvM/D5Xi34/M1B1/WZVfZVGNRKYddJbd7lO7Wgd26cvqgta7zcZS0LIURe4lNNIUEyZ4UQQgghhBBCiAeGBH6FECKP8X64CBd+zSrVRtyqC79exvvhItbmfKNWaYUiheBnN6lWdQNgUCuFP/7SSiZnxQjS1tMDtGbfHVGZuE7lZrozwxd9/aV8nNnHxuvAWdexh5+qCL//pWXnGgFqY3+zGnv40cJQ0Asu/aFNV/fXylwbAko4s3+fq+Ycl9hw6Q/wfVQr+WwmY/wKIfIOlZdGOZ+ozzTWrkW1Ytq/qb+6+Z3fHPzRSjDrq3FxO8vir5WG5netNLQrZ7nq1CzThoUQQtwtNpuN9PRcPkF5h6Wnp2OzyVeWQojb07CCtUUIkVfI/9/boyQcSHb5tP6YzyM8EZDFN6tCCCH+Vn9e+4uUcxew//GntUvcJu+HixBQypcihR+ydmX68mPWrFku01kZNGiQy/Tpn9O4eMW1lqXx91dVVVRVxeFwcPPmTfyGF3KZLzeMYO7j+pfoN9NhxW4tqPpcdYXwZlDEtPo9p7UxddHH2bX2f3PQGRSe2E4hoATMitOyYq3bMq8L0xi6kfGuWbTdGym0qQ3R/9Omw5vB5mTndj56VaHcY1rf6Yvavyt+hF6NYdE2LXvZWG+nJ7Vy0ACperDYaC/lo2UXF/CCX3537vdHryokntPmi2ihlXg27DmtBbbd7bcQQtzvIsJtvFsNriSpBETBl5MUmnlD0jYHwTEKCbMVqqGNtfWSvzbuFnaVt0epoC/LeZWik25nWTVjP4zpOaNs9Czp3C+XdaGQ0l4LDC8eeHtjgKVNvU6BAgWw2WwoioKiKJxIOef27y+Q5WfgEynnKF3ycWuzi8SjJ6lXs4q1Wdwhew4dJbCKfPsjxL0wd8FSguvXpX4d043xPbZ730ESdu+lf+/u1i4hhMixztE2mlWBAc0c1q58wXeo6Wn3fObC9L/3AaT7ge9Qrwf2PMyJt7H5GKzomz//796Kn8//ku1nViDj864EfoUQQogcyIuBXyGEEA8SZ0DWbPMabTytjACsmR6sjfSwrBbovb1lae4M5poZ+2UEgl3oQeLbca8DvyfOpFLc5xFKPlbc2iVu0/mLl7h05XeeKOtv7RJC3AVHj59gweIYOrV/ibq1auDlde8CC+np6ew9eJiVa76kd89QqlR8wjqLEELk2OLtsHqPF62qqwxokf8CSBL4zd8e1MDvnM024hIVOtRLp+dT1t4HlwR+hRBCiLtAAr9CCCHub5kDsEZw1eASwM0I3Bpcl88I3OpuZ1lr8Ne6Xy7B3zsQ9OVvCPxe++s65y78yp9/XrN2idtUpEhhSvmWoPBDck8kxL1y9PgJNm7ayvGTp3A47l2wxGazUbFCeVo2byJBXyHEHbF4O3x50MYff8HOk+6HQBHifqSiovBgvWcbVlB5+CF4qZZDgr4WEvgVQggh7gIJ/AohhBB5x70O/AohhBBCCCGEEHdDbgO/Nku/EEIIIYQQQgghhBBCCCGEEEKIPCZXGb9JPx1nw3ff89Pxk/e01Iu4dTabjcoVK/DCc89SrXJFa7cQQogckoxfIYQQIu+41xm/OxMSrE1CCCGEEEIIIUS2GgYHW5tc5DbjN8eB36SfjjNvwVK6dn6ZJ4Nq4uWVfwcPz0/S09P5cf8hlq/4nH69u0vwVwghbpEEfoUQQoi8414HfoUQQgghhBBCiLsht4HfHJd63vDd93Tt/DLB9YIk6JuHeHl5EVwviK6dX2bDd99bu4UQQgghhBBCCCGEEEIIIYQQ+UCOA78/HT/Jk0E1rc0ij3gyqCY/HT9pbRZCCCGEEEIIIYQQQgghhBBC5AM5Dvw6HA7J9M3DvLy8ZFxmIYQQQgghhBBCCCGEEEIIIfKpHAd+hRBCCCGEEEIIIYQQQgghhBBC3J8k8CuEEEIIIYQQQgghhBBCCCGEEHmcBH7vktS4SCKGjSXivc2kWjtzKDUukoilidZmIYQQQgghhBBCCCGEEEIIIYRwcUcDvxnBzoxXJOvTrHPdCRdY/95Yovdb2w3Z9Wdjf4zlOHIbwE0kdgOEvDWeyLea4W/tviW3eUxCCCGEEEIIIcQDJC3OC9+hXoTFKdYuV/tt+A71wnfJHf2K5D5gY+ZQL3yH2thl7RJCCCGEEELkS3f8U43/CxFEThuvvbr7Ers4NwHT+0hQqPM4po3n7br7eTdXgWxf/P2sbUIIIYQQQggh8qNdS7Qgo+//s7HrL2tvLoKQd0uaF2FD9X00XsO96BplY8vFv2mf8i2F5C+88B1uY4vd0nXRxqolXnQY7bwOTcZ68eb6v+caXNmi7UPUEdP2HQqnf7AxYroXLYc73ysdZtlYtv9O7afC/pX6/xfrORJCCCGEEELcsjse+HURFESdtHOcN6bTNvNuRhZtDPsyZkwk2m2WsLv2RKKHRRKbBvuWusvE9dy/b6k5i9e8/ez5t4rg7RcgdoOp9LK740nbzLvDYtin7/u7cRcsx2G0afYttWTx7o9xU97ZwzG5274QQgghhBBCiL+PXWHMl3f3o/ZteQgG11cZWV+lz6MQd0KhwzQbq3L8kLPI1imFcVugzz9VmnobjQqnt3rx4hSF/vshCWjqo71KFoIDf0vwXSF2C1BcJaS6qjXZbURNs1F/jcL8NCj0qL6f3pD0s8Kb++7UfqoEdVB5B4Vey2xcs3YLIYQQQgghbsld/TSaGreRfUFB1AEtePnefhq8ZWQDQ/R7m0nlAuvfi4HuRnZtBK390Esbm9rfCmLXezHsI5C+0yII8YM63d2VUnbfnxoXSXRqS97OyEY2tp9z/kFB+O/frwdYPRyPXzPenhZKHQLpO208b7fyhf37TcfREjbE5CJzGA/HZNn+tFD9PAshhBBCCCGE+Lu0Kg67dijMP3WnAmR3mA/0CXUwONTBlNEOVlcBHBB7xzI5xZY4hbjiKr0b68FU4Np+hX6fwy4bvNPLwaGJ6awe7XxtfNXhso574ojCgkvQralKObRM31UfK4y7CA0qwdaxDr429nFsOodGq7wfYF3JbbA56N1WhaMKq1KsnUIIIYQQQohbcccDv6kbnOP8zieUyO6BWnvcRvYFtdSDuuZsYF/8/eF8mjMLFoD9G4mlJSFB+rRfIA38LpCaq4CpQR9zt6cpSBzUkhD2sy836/PzpaT+o+fjcSMolL4ux2HpvyW+BPhdICU3kWshhBBCCCGEEHdVUH0IAUYsU0jOQSzv2gkvJs9yltRtMtaLyVtcMyDNZaJP77DRXy8T3HKGjS2Xbidgq1KtorUNQCFtj40RE/Uyv6O8eHOJF8kZJXlNY8fabSyL8qKJPt+4uMzZm9dOeDF5hhc1zeWlLymAklEiO+qoaf4Ebczdmp+YvrI4aqPlUC86fKG3ORS2rPEibKyzZPKLszyfj7Q9zvPWZKKNVSfcz2fmeb+zcMWLVUegVR2Vqhm7r7AqVmEX8E5fB+G1nAFht6zH5mHb1vdOzdHuz78nW7Yq7Ada1dX258o2G2N/Br/SMO8/6VR91LKfPg66NTe9qa376fYaKKTttvGm+Vg+sXFF7y0cBJ1ssGDbHf96SgghhBBCiAfSHb+zzhjjt3sgqRs2upYf3h9jKbWsBXLrdI+gwV4tYGwug0zaRlMp40hi024n0Gkdc9cXf/9cri/tAuf9SmUEfz0dT2YXWP+e+Tis/bfCl9ZvhYJevtqlXLQQQgghhBBCiL/FQ6UcvNMKuKQw+dusg4TX9ttoHwUzU6F2oFZ+ubYDZn6h8NpXmT+uX9ljo996hfK1VML9YH+qQoclziBarjkUvt2j/Rhc1mhUOB1no8UnCsnFVBa+qrIwGJL2Q/uPvXD9OKvwYZRC3EMqHWtB03SIWq+wwDRerHGMsQ6V8Z1Ulj+vwimFDrMVdv2lUksvMZxw3FhG4aC+fNpxSNZb01L0IGUNPfD4i40FCVCuHix/VWVuEFz9WaHDRwqn9WUMVw7Y6P+ldt5GVgeuKPSfm3V566z32zq307VklWVAK3Nw95TCqktAAHSrkn3Qd9VsGx1+gORHtffE4PJw+oRCh+mKy5jBB/8HCQVVeoeorP6nyvOFtPM/ebd5hR7oAWq/6iqtHgVQ2LIH0oA+LR2Uy/z2yywH1yDtOxstYhQSHlWZq5/Hwr8oZJzChxy0qqQVSpOvNYQQQgghhLh9ObmVvzVBofQNSiTWFMjNCApnvIyyzr60fkubbrA30hnEDAq1zD/emTmba9ag7AVSU30JcK0TnaV9GzZC3cCMrGHPx2N2gfXvRZLygnOekEzz3CqtnHTktFBYah4bWQghhBBCCCHE30Ol3PMqU4pD7HdZBRdtLFutZYG+P8jB+7208stzR6oMfghiNynE/ua6xJYbKrNHpzMy1ME7Q1TeeQhIgS2W+bJ0BebH2JgZY2PEJBtvpkGrRiq9jTFef1OI+hb8g1Q+GeAgpJ6DkPYOpgZD2s+w0pSZC1CuuYOFfRwM7pXOwhCtbdVBI4irH6MfrBnqoGMjB61aOZgboo2FvHKXQuHq0AeIParoAWyFnUnQwFsL0Cbrx5b0E2BTaVhJX7WPg/ffSeed9um0quegYw8HIwO0gHvCRX0e3ZaLKoOGaOdtcB8Hy1tp5a2jvvf0lUj2++1J8ikFUKlqLol8BbYAIdUc+Jia3bmyXcu6DaqlsnGo9p4YGa7v8w2F//e1c59rvexg9QAH3Zo6aNrUwfuvqAQBK5M8HZfT6f/BMuD1JiqFAVBI1sstl/c3Baf3a9nX5lfGezoH1+D0WS2YHN7NeR4XvubA/LVItYrAXwpHLddNCCGEEEIIkXvZfxq4DXW6h1JSH8/WPygoB2Pbmso+BwVRZ3/MHcpkDSQ46AKxi01j+u7fSCxB1MlhEHbf0rFEp7akTytf0Mf7zf54AC6QkmYKMKclssu0TEl/X/btT9SnEoleavycG1L2WQghRGZ1A2BRmMJXEdprZT+F56prX1Q+V12bNvq+ilD46FXnl5jW/rXhCtM6KMzvqVDXMrZbRAvXZdGXXxTm3B76/szvqdC9kecvS92Z2E5hYjv3y3z0qkJEC/d97rib39pmnDdzW/dGCp/0VRjdxv05EEIIIVzYHPTprNLAAWM/85CRewq+sgNVVDqaA23eDtrW1X5MPuFsBmhaC2f5YJuD2uW0H//60zxXNv6CmbsVJu9WmH8F3glLZ3knhx78g2tHYL4D9u9XCMgI9tlomaD3u2xLpVWQc999yqk0BfYb8xjHmIZWLll/Vf5C6z7/J/CoSrCfFsA+6tCWifsL+rbV1nXgJwWwceA0UAlqGcf/EJBqY9UaG+NmedFhrI0wY5zYdP1fXdOG0NTbmFIpV08rx70/RbFkMOtyst8eXP9TG0e5pLtvW7ysDZntP6gFSl9t7rwmoFLuaZU+wP4Tzn0uXBj2b7Exc5EXYRO9aLlQy4pOsxx/ZjYt07u4SogR8EcLhmdSHEbW1zKPOz5k6cvBNfArof07abGN2KMK1xxAQdesZ7/HtOlrN1yahRBCCCGEELfA3UeROyiQkBcg9r0Y9vk14+3uvsRmlDweS8TSREsZ5LFEE8rbrXy1bNa3WnJeL2UcMWwsEe8ZgVtfWr8QyL6l5jazzP11uo+nr7+pdPSGUrz9lmnMXyuXMs5jifWPINI8v8fjsQqkr3m+xecoaQo2+7dqSZ2Mbe0nWB8TOTPrMSUSnbF/keyqG3Eb2dBCCCHyq5vpsHwntI1UOZIKnZ909tmvw4xvtb62kdoXbovCnEFNc3+7KJVPErR5apV2DZwGloLEcy5NeUriOe0YDLVKKxQrAiWLOtuKPwxX/oCTkokiRL4REW7j6mwbVycpRLj0KHw5Se+bbSMl3P3DJcbyzn6FBH0Z4/Vl88zzZ7xGua53zihLfzbLm/s0zu0nhFr7nHK7nTnmhUXuVFGZ2gjSTinMTHDzPtKzQCmCKcCn8S+m/XsgzXU5n4ddA2ZFirhMus3OnGl9mNoPDk13kDIAOtpg3CJTBidw9Yq2zaa1YPWraqZXSHnnvABFzMHAIoprRqtxjAGZ17P6VZVBtVRApXY1rcTxvhS4ckZhi49K7WB4xgZxxxRIVUj4C/rUNLJTtRLCT3+gMPaAQuEKEN5eZa6Hj9PW85bhprVBl6P9zsJDCvol1BQAPyD2uJLN+LsKafpTAsWs1/ZRbR2kqVoZ5b9szHzXRssvFA7cVGnVTGVqJxU96TprR+CTK9CtqYr+7ACgUvIx7afz5icVArSs48GhKs9b0pVzcg3KvehgdX0odlEh7GMbAaO9mJ9o+f+gB8TPu43CCyGEEEIIIXLjjgZ+/VtF6EFb17bIaaHUwU3p5u6BpjLP5jadXzPeNs9vDrwa6/IUvHXTX6e7h3VZWfdz2vhMx+V2vox9D6SvcczW+d4Kpe9b5pLQRrlmrWRznaDQjPX4t4pwPR8ux2RezsP+CSGEECZHUqFQAS2j1Z3XPlH54y9oWtnNl9PA3hQ4dwWqm/6APldd4eGH4FAeDvxe+sP1vFT3h19+h1I+zra8HtwWQpg0V0iZbePdatYO9KCvQrOMzEDwqaa4CaQq9HS7vKtm7bMInJZUPAaVMwnNvL/N2jsDtlowVyEHu5SliPDM2+mZKTCuiWihVYSwVmSY2C5zFYmPXnXftjZc4YNQ9+vJH1SCXlIZ6Q1RKxW+/N3S7QNNAf4kUzAw9bL2b22/bAKMVuUzB2utgVqNSuHy6bzfScXPAWOXOcfuLeqjbfOKt0rTeo5Mr6rZ1So2M47RBkFu1hWk31NUraGVKE44prD/EARVh6o4CK6kZbjuPwaxQHDG+Lg2Vn4HaTaVRaPTGamXGvbzlDFqzYD9U9WysH1UTM95OeVwvz36S0W/hJpK0MkGHFVYlZrVe13FTz+/l61Zxb9pmcD4KZQDruxSmGyHkNZaqe1uTR008MN9drnFlq0K+20qHRua318qwfr//1XbbZnek5nl8BrYVJqGprN1ooOvm6s0TYcRC23EmndUvz4+uXlvCSGEEEIIIdy6o4FfIYQQQty/mlTSgrd7jRJ8blizX62OpLoGRGuWgj/+gu+O5O6LaXMp6bXhWvlna3lpcxDgoQLOstXmktVm1tLW1pLOVh+9qq2roJ5lYmQyP1oYth93ttUN0ALDl/5wLtutoeu+32oZayHE3ycpSQ/8mDWHut6AXeXtgQ7eTtKaq1V0/b89Z5S7IKtK8EAHRQc6KDpQZbNday2vB2cjo4w+B0W3aW0+LimBzu0a8720SWueU1H79/+zd+bxUVXn/3/f2bJM9p0QSAjZCAQCASWgIArWtWirdddaq1+/KlpKv26ltrW0Li3lp9alqBWtigsuVEGLYQkIYQsEAiEhJCRk39fJ7HN/f9yZycxkIaio4HnndV6ZOefc/Zxz75zPfZ6nrEDJf6NJ+R7nKT4ZZPKd+Sdl0O1IXJygFCvbcR6DXuLWAcL30JQ2Kt4mAv2UcTl7jPIZ+vMuzJCIDlaErQ7neTpr8XNwz09kpjsk/rXbp2wMzPcbRAw0qFhXpAhmLiFuxIQOFCmHE2r9Z8g8lajE7v37dmUf/BMlxQ3yHtjmeX0cEtsKT3EKYYxitUu1xJpqz34kcXSPqt/N8ni4XAUfHJPIq4DL05TniskTFQvXD0oVkTbLw3uWyQxoQefKMKjIq+gv9+TTQomjbjfGEtu2SGwDbprQb0HsxUj3ezDUisVwk6fbZD+Zm2YrH3/1kopPqz3KALpUvOCM3Tt5gpL19hZP8VXixA6JV4H5mUp8XJd771C3xbXE0QPKcQ1Ll5oPSmFyDpzv47o57WKZe1SKm++H16no8nH9bPIR0EdyDbp6nOfPT2b65Q4enaR8PepxDprblDphQf15AoFAIBAIBAKB4Ktxir/aBAKBQCAQnElo1HDDObBukWKZu+3YyAVavQ6WLFCWdYmth+q93T1/VUvYC9MVccDlRvrNXTKbSmWu+afidnr5FzAmQhEHANJi4YuSwV1W4xR9F82T3HWWfwHTk/qX98UlKl/zT5nXdshYbIql74UZEmGBUNEKFpvi4tl1rK5jjwoCs03ZTnGdIqgLBIIziC0yYx5wMGOQKC2LMhU3tV218BzwXIlTHI6V+i13r1dxayyUnURkjXNaDVc7xVtPFjljXna5TQIlEocRPO5zvoziS6Mz5s19f3EQ8qiMr5Y0kOG349rnXe8AyFQ7LVTjIgYfSwejvgusduUeEqGX3O7zu42K69pJ8RLxoaBVKy8OtfpawZ6F+E+WeXQSHB1gCengFz+TmQ78aoWKX72u4u/vqLj7CYm/m+GnC+QBwtw3j8wVV8rMB179TFKE3hg7905VhN6f/FnN79epyctT8atlKn4ySL8ZFpWDm3+kuCh++AUVv3pHTd42Fb//q4rZWzzalUqx7qVc4gWHzIx05Z4bmiBzPhIvlLqsgF3IpI0BzBJ/eEHFp9tU/Gq5xNEhRO7JFonbl6l54h0VT/xDxd2HAL3MzV4Wrx6MdL8HITURRYT1etFOJu0KB6+NBwxw+z/UzH5MzU+WqfnJ42omLpP4fatSM3S2g5fi4eAhiYv+qrSJJ15QcUOess9LLlD2OSZBsZJ+6zMVT+Sp+eDfKv73kNNSeRhOfAlvAb/IHSSgr97BI3fL3KSFt7ZIpCx17uMyNT9ZquJXXiEvRnINJPJeUnH7qyo+3a8iL0/F8kMDX2ooq1SE4VSnq2mBQCAQCAQCgUDw1Rmx8KtSqbDbff0jCc4U7HY7KtWIL7dAIBAIzhI8Y/x+UQIP/mhwa1lP2pzWPZ4xfq/5pyLMerp7/jpunpu6YepYRaz1xOUidMkCRSCId04eFtfBm7uUic5NZYrVmOdxROglQgP6RW7f5T2ZNR4i9YpraxclDUpefCh09ikWzC7r5/BARQR2WUq39sKafcqyLvfZAHe8oQjYAoHgLGILOLVVhQskanKBJpkZg4mx17ti4yoWwWUFDu5zF/bHDv5zumJ1+/QLPmOGXuLPzti6Xm6g31Gsj9NzlbJbYyH/o36L4FNmqO04Ofd6TioSe+LpsWHiKGjpUYTd+FBlDAWo7VBeRgoPVJJG7f3i0PhoZfxet0jyijd/diBz/jWKJaUv/pNl3rkb7omCPYckniiUKA+UeeluBy/N/5buKYkOlkxVBLy/rFWsTKdf72D7j2Tmq+CFLXDDFxJNUTIfXnbq+xRzoYPN18vc5AdvFcIN/5HYrZF57SeK5aqLyROdHxJhskvwTnRaRdNvBawgc8UtMr8Oh7JqiYf+K5F1jYN7hmg3Y8+TeTEL8vZL/L0aJo+T+WyJzPRhhPWR7rcvoalwBfBluU/fUslccbeDw9fL3BGjuPje1gXbTHDOOJnVFzmPTyXz0/uUuLixXUqb+HstzMiROfxbB9NdrugzZF68AKYDf/8vrLHAaz/HO8ayLw4VnxYoFs1XDHGu/Mc5+H+POFg9C67QOPexC5pUcFOGzOr7Hfw0hhFfg8RE6DoucfvbEjd8IUGizIcPe7zU4FCxpwJi0mGy96ICgUAgEAgEAoHgKyDtKT7q9cstMjSIcWMG+nh8buUqZs6Yxoyp4lH8TGTP/oPs3LOPRXf93LdIIBAIBCPA9+WnFStWeH0fjsWLF3t9P1HfTFuXt4mT6/4ryzKyLONwOLDZbMQ85Haed8q4rGA3lymiqef3+i64LRdeL+h305w9BhbPl9hbpYi5vuUubj5XYl66Yu0W4g9L1w6cBPbd9lB5L94oER8G7xcqYrJLkPWs64op7NrOhRmSe9+unaYIB8Ptrycv3qhY9FrssCJPEbLxWGdnH/SYlG25jhNnfOPnNvfnPbdZWdb3u0AgOIO4QKLmaolQg8xvH5V5ziPGbVeZzJgXZEBij1PEfeMBmURn/N83HnBw3/UqunM96zqF31yPbXise7D4wWUFDma8M3iZV7nvep288YCnsKzE+r011nO9vgy/Hdfyvngdo5NF8yQumQT7Tyhj99hI+PyQMh4uWygxdazyPXMURAdD/lGYP0F5kQcga7Qy9ocHwiWT4ESbMv57Lvvc5qHH85PR/JQFjUaDSqVCkiQkSeJ4TcOg919g0N/ALo7XNBAfG+WbLRAMgcSn/1Bxe7fM9ocdpA0i+H9XmApV5Lwjcc31dv6Y41v63WDaoyLnPYl773JwjzuGs0AgEAgEAoFAIHBR39R60t+sgPv37oh/glx84RxWv/8xe/YfHDD5Lfj+Yrfb2bP/IKvf/5iLL5zjWywQCASCHxCT4iUCdIro64tL9O0zn3yi3eXyeOoYxeJ1MIpqFCtZTzfI10yT0Kj7lwdlkr+4rl/0dVkbT4pXLHhdjInojyt8YfrAuMLtBqcoPIJYiDsqoKZdOV7XOtsNMjY7xAT3H5NrPwN13vF9ByMlWhIxfgWCs5ELIA5FwC27vl8wvfWZfiE2NF2i+1Fn33+nP27uG02KZe2DbotamSsfdZZ/pLiQTs9VOV1Ie5QNiC0s8Ynz3ds3fGIELxzEWnd4htsO3PeX/tjEnjGDG9uHvi+Mj1ZE3xNt/fcPV5xfV3zflh4l1ECnURnPR4Uq8X097weu8d9FbIj3d4HgzEHmih/JTO+QeKvwVPvo6UQib7tEs5/MT6f6ln1HOFT8a50EqTK/EKKvQCAQCAQCgUDwjTBii1+AsmOVbNi0lWOVVTgcg8SDEXzvUKlUpCQncfGFc0hPSfYtFggEAsEI8X3p6Uyx+F08XyLK6arTZlesq97cJXNhhsQ9cyHAY/X7T3hb1fqWe1pfLVsoMSbC22rWF9/tGy3wQr4i2LosunC6Tl6RJzMpXuLaHMX9Z5dRiRH5RYkiCo8KVWLratT99YtqFAvekgZlv3z32bOeC8/6yxZKbouzN3cp332P6cUbFXfWrjxfC1/X988OwaWT8LJmFggE33MGsfh1W9Y683BaANMkE1IpDWp1C87yv3j3fZf17GDWsu5tD2K1ywDLY9xWxy73zm7LXJ/tntzi15uBFs4enGwfnRa/Rovi1rnT2D9W+o7HrvuLy8uD1a6Iwf/7tuxlObx0bf/9wfOe9FUQFr+C7xaJg2tUXFQk8+EjDs73sbIX0H+ODsl89n8eLqwFAoFAIBAIBAKBF6dq8XtKwq9AIBAIBD9UzkThVyAQCATDMJjw6+Ha2ZNBhVRfV89DuGNWxNrBXSz3C7eDb3eA0OuD734NFH77t6vkDb8dlxDsyaCisI+rZ1DitnuKtS/eKDE20vulI9cyeIjBQvgVCAQCgUAgEAgEAoFgaE5V+B2xq2eBQCAQCAQCgUAgOLuRmfGAjNMDMgwirp4KLkF1UAaxEvbEc9n7/uJ0He3B19kvT4bbx7ICx6Ciry9r9sm09iri77KFimtbl+tmq70/xEBHnyIE2+xDhwoQCAQCgUAgEAgEAoFA8NURFr8CgUAgEIwAYfErEAgEAsGZw7dt8Rv9f2rfLIFAIBAIBAKBQCAQCE5Ky1+95519OVWLXyH8CgQCgUAwAoTwKxAIBALBmcO3LfwKBAKBQCAQCAQCgUBwOjhtwm9HR4dvlkAgEAgEZyXh4eG+WUL4FQgEAoHgDEIIvwKBQCAQCAQCgUAgOBs4bcKvQCAQCAQ/ZITwKxAIBALBmYMQfgUCgUAgEAgEAoFAcDZwqsKvyqdcIBAIBAKBQCAQCAQCgUAgEAgEAoFAIBAIBGcYQvgVCAQCgUAgEAgEAoFAIBAIBAKBQCAQCASCM5wRu3o2m4wU7NpLyvgkmhsbiYodRW9PN20tjcioMBhtJI1LRKOC6KgoWlvbiIwMxyE7sNsd7N1fxKTMTGw2B3p/Nb1GK9sLdpM2LoHRCQmgDcRuNlNevIvkjEmotAHsKq4gKS6c0aNHoVZLhOn96TEY6GjvJCQkiIbWLsbERVF8qBSdBuLix6BWgVqjofhwKdlTsujp6kLn709fTzeBwSFotRpMfb0cLq0kLTWJkKBgOjraCdAH4++nxWKxoFZrkAGHw4G5r5uA0Gg0shWL0YANLWlpqUiS5HuKBAKBYEjezVvLeROm+2YLvod0dHQwadIk32zh6lkgEAgEgjOIb9/VcwtrH/01qyp8ssffwEt/uYxYn+zvP0U8f91y8i5awkd3ZXuVNK1byt1vwM+fWcbCOK+ib4aiV7j6iXzmP/Jv7vXetDeN63n4158x5sEnuTdbr+TZDZRtWc1bH+2luMWg5IVEk5y8kMWPzCWhcT1LHlhN5cwHeHfxdNxPWd35LLvzFQrV83n87dvIcuWb9vL0bc9Q4KzfcarHbtrLil88Q+XPnuK5q+J9S/vbDd9MOyl7cxEPl1/KS49dRqzat/SHysC+qQvNZM5tt3Hv7MGuydAYKtaz8h9r2FpvhYsf4aM7Mn2rfCuUvXE3D68zwOwHePd+j3YM33ib+tYwFPH8b5ZTc8XfefLyaHd20+41vPxBPsVVnVgA/MOIHT+Le391A1khrms7nQdff4Bcf/fKyHvibp4vgkuX/pu73B3aSsGKX/D0Tlf9oce5wann/cUP8fa4wc67QuHKW1i2cS5L3/0lOb6Fp0jn5uXc/l4oS//2S3KcQ9zZhUffjL+G51YsJMG3Slc+j931CsVw8nvC94Sm3Wt4+b08Cmtc96B4bnz4Ka4d71vzW8J53+PWv7Pco28NYIg+SH0Bz7/wOnnlBvAPI+tnj/D45b5jp+gbZyUne6byrf9N0bKXt1/5mC9Kq+k0AWo9sRk/Zuljl52+bQ5B07rHufvTeO+2ZjdQ/MlLrPyoiFoT6MfMZ/Fjt5ET4r2sZfcLXLe8mhv/9hTXap3Pn0DCDYM/E3ZufILbV5YAzn7yNZ9ZdSd7nraXs+q+xyn17fOC7y2nzdWz0WTCaurlcEkpXT09lB4pob6xCZ1OR2h4JKNiw6mqOEr5sWPU1Dewp3AfR0pLqW+oo+pELWnpmRi6WzGaTGzZtpNtO3Zh6OqgruoY+Vu2snnrToqKy+ju7qaq9ACbtmxDp9Ny4MB+ahtbqG3qwNDVQktDDdvyN1N8uAS1Rk1njwFDbzftLY18uTWfg8XF7NlbSEdHF4eOlNLU3ILJZKKjs4PyYxVUHa+mu6eHsCAdtXUNHCou5kRNHW3NjZQeOcKxYxUcOVxM9fEKSsvKcThkKsvLOHxgH0dLSwkLUSYGBAKB4FTQB+oZPXr0N5bi4+OJjo5GrVYTGxuLWq12l4WEhBAREUF0dPSA5UaSYmNjiYmJcX+Pi4tj9OjRjBo1ilGjRrk/R0ZGDlj2ZCk6OppRo0YRFBTkXq8r33Obo537ERIS4t7mSFNYWBgRERED8keawsLCfC+fQCAQCAQCwciIm8u9Dy5hqSvdNINw3zqCb4AWPntxNbUX3MGdbtG3nrWP383DK/OpDJvApZfMV9KsRPTHq2gCiJvIzDhgz2HKPFdXWU4hgP0ApVUe+TXlHASS0xIHncg+GZ3bv2CrPZOF8wZO8J0O0q+5g/n1q3n68xbfIoGrb95/A3Oiysl79iFW7Lb61hqGct5/cjVbTRO58f4l3JX1HakN9nIKthlADWzfTqHJt8KZiJXid14lL/wGFrsmn+0GClcu4u7laym2JDHH1Z8vmEJCdz21fQDRZOVEA3spLvdYnb2csmLl476j1R4FVZSVAONTSXaLxKdAaT5r6/UsvHhwYeubJmzerfw8PJ8VbxUpovfZTH0+BZ5jr5OmL7+g+Ax6iaVz83KlzeomcONdynhzbaYeQ59vze8bg/RBnC9Y/eYF8ky5yvh516WEOzo9F1QQfePsYyTPVKeBps3Luf2+Z3i/uJXYbOc2F0wgprblG9tm7dZneOyuJ1jb6FviQ2MeK96qZ/7/3ObxgoGBwlcf5rHVVcRefQ9LH1zCz3MYpI93snVDAWRdxoIx3iW1m/dQ6Z0FtJC/sUS5t7s43c+s6lRu/J+51L7xzMnPheCMRH3XPYv+4JkR6K8jPDTYMwsAPz8/xiWnMD45maSkJMaNSyZ5XBKjE8YQGxNLbFwcKSmppKSkEBMdxaSJmSQkjCEmOpb4UaMIDw0hOmYUUZERZE7IYHLWRKZPzyFj0mSyJmcxOTOV9NQkMiZNISk1k+wpk8hIHsO0qVNIGBVDfEwUgcFhRMfGM3VaDsnJycRFRxEREUFaaippEyYyJTub9PR0JmRkkDUpk/HjxpGUNJboqCjGJiYyPnkcY8eOYdSoeBKTxpGcnMz4lBTS0lIZnTCG5OTxjB8/npTUNBKTkkhNGU90TBzjkpJITk1nfFoGQcEhwtpXIBCcMk2tzSSO+mrvpnV1dbFhwwaqq6upqqqivLycQ4cOsW/fPvLy8ujt7WXbtm20tLSg1Wr59NNPCQoKoqKigtDQUIqLiykpKaGyspLDhw+zZ88e/P392bx5M0eOHKG6uhqtVktvby+7du3CaDRSVVWFzWajo6ODqqoqgoODsVgsdHZ2UllZSUtLC3V1dfT09NDY2EhJSQl1dXUcOXKEhoYGDh06RGVlJZWVlTQ3N3Pw4EEaGxuRJIljx45RWVmJ2Wxm27ZtFBcXExAQQE1NDUeOHKG0tJTq6mpsNht79+7FYDBQVVVFfX09paWltLS0EBERwaZNmzhw4ABHjx5Fo9GQn59Pa2sre/fuRa/XExkZ6XsqR0RXVxehoaG+2ciyl4MMdu7c6fV9OHJzc72+d/UYMJq9f6L43n9dVr9/zTuDfukKBAKBQPA94f8W2L2sfSVJorO7d9D7LzDob2AXnd29BAcF+mb70EfZxv9SpJvFHbecT2p8HPHxccTH6L3mcM4cGtmzpoDK5Flcn+Nt2moo38SnByD70gvJOB3vRTfu490vq0k+/yecM5RVbel/+OMaAwvvvYXJoSgTcSt/y7N79cxZ/Ff+eusF5EzNdqaZzLsyG0V6DcNU8xFbK+wknt+//2V5K8k7ATpbD+qUHzFnnNIumna+y0cHdFx640+YGHaqx97Jl2+/wZ7UG/nN3Pgh2oGz3ZDFFRelctJVngxNHGn6Mla9XkHi5TMYo/Gt8EPEp2+OTeWc6WGUfLKPPYEpA9r30NSw/a0CKmfdxONXZ5M6+jt6WfTgR/xxYysLr19A7aF8euL626vCN9ymvg26vuT5/7eDjF/8mvmjlZ7S9NnjPPhxE+k/W8bfF1/KbHd/nsaci2eR6jywcEsN735ZjSPpfH6U5pyZr9jMsxurkPwddEvJXHl+kjIJ3riLf689hG7B9VyfGTbsODcYZeuf5zPDpdx3cwY+hl1uGgo/YuvxJOZcO8055nwd9GSMNvPhv/Jg5gImDvyJeobjbKuhiST31FOozeInUzx/w9fz2YtraE7MJKi5hdjh7gnfC1rYvOp1CjULefqpX3De+Djix6aSlTuX7O/S9L63nA2fH4IpP+rvI74M0gehk7z/9zSf9c1l6VO/4LxE5Xhy0wdaBoq+cbYx0meqb5iqtTzy5CaaM65h+VO/4do5p2eb5f99njVHAk/6LFf24dO823Mpi3+e2d+uSz/gwX8VM+bWv/DnH6cTHx9HclY2ib7r6drFqlf3kXHLfcwbrXb3w/DxiXTUHCQg6wqyPZ0J1eTx/LstJE7S09wc7ewnX++ZdSTP0+q4ZELKVvPysbH85NyhnlUF3xd6DH0n/c0KuH/vjtjiV0JC5fGjWaVy/VehUrn+D59c9dVqNRq1GvUwyXc5ScJj2x7rlSRUgyyvpIH74EpqtRq1879vmZK8813rFKKvQCD4KiRFjfbNGjHd3d0cOHCAzz//nE8//ZQvvviCgoICPv/8c+rq6igsLKShoYH6+npsNhsVFRXU19fT1NREUVERH3zwAUajkddff51t27aRl5fHk08+yTPPPMOhQ4f44IMP6OjoYO/evbz00ku0trai0+nYtGkT+/fvp76+np6eHg4ePEhzczMbN26koKCArq4u9u7dS2NjIwcPHmTv3r3s2LGDVatWsWvXLt577z1efvllKioqqKysZOfOnTQ0NPD+++/T0NBARUUF69ev55133sFms1FWVkZeXh7FxcUcPXqUpqYmurq6UKlUHDhwgIMHD3Lo0CHWr19Pd3c3L7/8MuvWrWPPnj387W9/4+WXX6awsJCKigpMpq/+6rsY5wUCgUAgEHzzFPH8dbdw9coCKte9wKLbbuHqG+/m4dXlOJ3nKdhbKHjtcW6+8Rauvu4X3P746xS2+6zjpfXkPfsQ1113C88XKSW1G19g0Z23cPV1t3Dz0jXkvbeUq93l5ay68xauvnO1l8WAYfNyrr7ublaVemR+Fez1bF35BLff5tz+b16nsNtVZqDMdbzX3cLNv3mBtRVeR0zT9ld42GPfy7yLB6Vw63oM4+cyx2VFUZPHqs0G9Jffz+KZwwtyWZOnA9UUH3FtqJqDewzoFyzk0hAoLDritCCyUnm0GkJmMDnJaxXQU8LbS+/m6utu4eo7l/O+zzEBUJPP2mKYM3NKv+WFoZz3n1Cu3dW3PcSKzXXeywCdRWtY9tAipc51v2DRs+upNOB0X3sLV1+3nDzX+QUoX83N193CYxsVK6ywiVNIthew7+te17MZPz1BQGykhz3+cG216BXlvANsXO7RtxSXlCsf779etz/+Clvr+1c7XL81lK9nxeJfONvRQ6xYV+09HgzASsHWfAiZS+5V05kfAoU79w65jKF0jUff8hxLhmtn7qWp3PgKj93l3L/bFrFiu1KhcOUtXH3dK4rFkZMBed0lvP/EQx5j2XpqPep7olh1zmVOjlbJMO3l7beqIeuXPPzTRIaQqhQysskFKg+WuM9D5cE9GEIWcM0CPRQVcdD509BSVU4lemZOTvRcA2BTxtDbnOdi5V46vaP8gGkv6z83kDB3Rr+rUXsLW1c6x+vBxnOAriLefmKpe3y8bnF/u1LG4FtYttlzKed4vSyfToDUCeSq69l58Cy24lfPYs4FYNi2lzLP816az9r6eC6aFD3Q0s/VX53t++o7H2LZxyUY3Mu3sPbRW7j60fUUF77u7Ae/YNGz+TR5bmOYfj+i6zMYfZ10DDkdYaVy8ys8dp/z/nHj3Tz8WpGzvTnX/cBaL2vA2o8f4urrHuL9GuX7ycYNQ+laljnLr1v8AnkDbzMDGNAHARp38FkxxF6yYHh3yqJvnH2cwjMVpmryVj7B3e6++DgrCz16x3DPiF5YKfjPGmrJ5N5fLyR5uDZnb6Hgtf51XnfXEzy/3evGi+HwWpb9xtnPblvEY+vq3ePCso0A1ax6QBkjBowvAPYi8j43kDx/lpd76cKt6zEwnWsuGvgChCe1m9dTrM5l5mSPPgUwexbz1Qbydnu6qYCyzZ9RGz+XrBjv9vyNPLNa6t3PH1ff9hDP7/QcvcLImpoIO4so9r3vCc54Riz84nCAxQI2m2/JaUKxrHJZWDkcDux2Ow6Hw6eeYCQ8esfVdPwuE/kPafCHjJOnP6bDqgT4Yxr8IX1g+WDpj+nwz7Hwh1NY5g8Z8JdUeCkRfp+hJK/ydPhDOvIf0rH+Pp3jj0wh/7HL+fy537DvrRso+v0FND86AcfvlToD1u27rmWp8HySsq8DygdL6Urdt0adwjLO5f6VAH9KO7Xl/nYeNHk5cBCcJahUIx9ufRkzZgy/+93v+Pvf/86KFSv429/+xlNPPcVbb73FypUr+eMf/8jjjz/OggULSElJ4YknnmDBggX89Kc/Ze7cuTz55JP8+Mc/5s033+Svf/0rq1at4tVXX+XFF18kNjaWFStWMHXqVK666io++OADLrzwQqZPn84dd9zBT3/6U6688kri4+M577zzmDx5MosXL+auu+5iwYIF3HzzzcyfP5/777+fBx54gD/+8Y+8+uqrPP744/zrX//i/fff5+abb2bRokU8+OCDzJo1i7/+9a/ceuutpKSksHjxYj788EMyMzO58cYbeeKJJ3jooYe45557mDt3LrfeeivTpk3jf//3f7nzzjv51a9+xR//+Efi4uJYs2YN//rXv/jzn//MSy+9xPr16/nVr37Fb3/7WyZPnux7GgUCgUAgEAi+e/a8zarGifz8/nu4MVtL2cePs9LtbraFzx7/NU/v1rPwkad46ak7ye3OY9lvV3tPhm/+D/uyf8O77yoxuwyFr/DwygKao+dz74NLuGt6NW994OneNJX5l8dD9x4Oul3CWTlYVARxlzInw6PqKWOl4PmHWLHFytz7l/HSikdYOKqT5j6lrHjVwzz8VjVZdznLYo6w6ncvkdelLG0ofIUlz+Zz3GPfVzyf77MNX8op3gOxORPd8UsNx45Ri575uak+dQeiy8wmBygsd066NR5mZyPkTlpI1gygpJzj4N4OmamM81pDK+///XV6593N0ttzCesu4u1/5A0Qtco2f0ZtyGVc5ppIt7ew9s+P83axlZwb7mHp/ZehX/csq3zcm1bsLyJ8zh088Y+/s/yu6fRuX81jH5QDeuZclAsUsa+k30Vx5cE9GJjOpbOdk7NO14AFh7wnFQVO7J2U/edjCtTZXDPfJQCepK2OW8DSBxcqcfSyFrL0wSVcOk5xA/nwA8/wWXMK19y/hKX3L2R8Qz4rfrPc3cbd+PRbS/Hr3Ld0NZWT7mT5P57i8ctjOPjGUlZsHlJOAtMBdu4EZkwgnVSlvRbtoMB3WwAtn/H0Gwbm372ExTdMJ6gyj2V/Wutup0O3M4WmdctZsjKf5rGXKS5eb52OzjTAl+UQ1PP+75/g7ROJ3PSYcywzDeWm00DxwWqYkU2Wy9SoppxCO+TMns5JJAfwn8C0bKC4nFI7QAvFhS0wYwLXTpoOHKHMKZiVHd4LTCDdx+0me17hqcLRXHv/PSzMsFK78RleK/R2Az7QbbuBwpd/x4qNVcQu+CVLl9xGTs2LrNjitRgcP0Bh5Czu++PfeempXzLTVMCqJ/9DmR30uXOZo/acuAeqStjZDbnzZynHrp7ItBnewvbZyMw5l6HvXs96j/NetjtfecHHV8Rw9dc39qKb9UuWPriEe2dC4eonuG+1z7jX8h9WbgzjsruXcO/F0dRuf4Vln7gEouH7/YiujxfRzLl6LmHd+Sy7Zykrt9d7CNEuOinb10LG1Ut47uWnePyyeMo+X87ft3QCqeTO1UPjHordbldbKNxdD/GzyB0zgnGjcT2P/X4NhdYp3Hj/Eh68Qs/aZ5W4okMzSB8seoWrnfFIm5wvkl193eAimegbZx+n8kxFZzn7mlO5ZslTvLniERbGl/PZ0y8674HDPSP6UqW46M+eRe6wFtzOZ+UvWphw9T0sffAerklRhM1lrn5Qs5aHH19DxdhreHKFco8zNDcDYcy8aQnXZgFEM/+uYUKyVB6hwB7NzIkugddTNN7L007R+WrPF8Fc2MvJW1eP/pIFHrHnXcxg/iV6DJ9/QYHrBRFnCIfk+bNI9qn99Z9ZoeDlZ9g59ioevP8y0q315D37dv+2gdiJM4i176V4+IFCcAYyciWivh6eeAL5ww+pqKykqbGR+ro6TlRX09VjGOAC8+tSdayc49VVbNtewO7duyk6cIhNX2xkf+FuCvfupqmlzXcRwTeN31cQ2Ufeok6CrLg5lcEsS+ztDeJflnM5mPMQ2kuXosm4CCltHl0L/siqwJ+wsyeYPgfY5YHuWL8zhNGgwIPT/dKKn58fycnJIxaYJUli0qRJ3H333QQHD+0m4nSSmZnJpEmTvncWtt+bMUQgEAgEAsGZR8Vq7nZNkF53C0vW+ViiBM3nrjvmkpOTy7W3XkoyUHjUqfyV5vFWqZ6FDyzh2qx4YpNyueuGudCeT4HnZMz4H3PbnP6JqK3/yccQchmP/+k25udkM+eqJfzup96WCAkz55JMC1uLnBPepgNs2wkJ82YMmGQ6NTppbgSiM5mTnUhsfCbXLnmAS6OBrh28v6GTrDse4a7ZzrJbLyXZXsTOfQaghbwPBu77g1cNb0WB3YChG8KC+91v9/Z1AFGEezzWKhaIg0zMhWSSNR44XE0lYDhyhEqmMy3DaVnRfZjSRqCxijI75GRP8ImVZmDybY9x10XZ5FxyD/fNA+oPUOx5qZ2WIgmXzyXdNZFevJZVFZB1x2M8eFUuOTlzueuPd5LrIwzk3L6Mey/PJjk6muSLruWqJDCUltME6HJmMV8NBbsPOCfDqync2gKzZ5PjnlwMJCgMDL1iKtwLV9+8cREPf67j2kfuYL5rcvlkbTU0kZycFOVFg5gUcnKySQ6Fsg1rKLNncu+fH+Da2dnkzF7I0oeuIcFexJo8z5cvfPttJ1vX5tGZ9Uv+dEcuydHxZF11K1clQeHOA0OKGJai7Wy1w/xzsgHIOWcuUMLWvYOIxYYUbvutq189wNKfxXvFUR2undGdz8tvlMPMB1i+9Brm52STc9Ft3HsSC6d+mmmuB1KmMifDOZb96TZyfKsB0IehEwgJ9LCMN2AAwsP7Tb6a1nmIT15jq56syYlgL6GyRrE0Lq6A3MkTndbABoqPtgAtVB4FsrOZ7DsRH3Qpi5csZE5OLj//3xtIBrZ6BQ12xl6cvYA5rjbTmM/bmw3oL3+E5bc7x/QlD3Ct7ynKvo3ld11GTlI0sUlzufGKRGWMaQH8pzPnAmDPbnes5srCfJrUuZyf7bIS0xIUAnQaUBw4nqVkzGVhPGzd6RzbnFakWRfNcr/g48bZX/vPfTbz73iMB2dC5yfrvQQNDJO58f6FzMnJZv7Pb2C+GmqPOK1PT9bvR3R9vNFn/5J/LLuGHF01nz37EDc/8IyPl4toLl3yCDdelEpCSDxZN/yY+UBxhdIx08+7lFiq2VrobN+Ne9haAVlXzCVhBONG4X9WU4nHmHTRbTx513SP7Q/GIH0w6wae/FkikMiNy17izZed6eEFPtdD9I2zkVN6poqbz4NLr2F+Rjz6+Ex+/mPlvlR2nOGfEQegPNsRGTq8l4fSPN4q9XyWyuXaJb/hxngo/DhfecmhrYVaYEJOLunx0STPvo3lt2YDWmInZpMeAxBIwsRsciZGDx4Pt9uAgTCC3DsTzaUP38McgDn39PeJl1/i51leS0JxPmu741k4b3DhPH3epSTYC9h5UHnRxVL4BWu7M7n0vEFOzNd+ZoXwS+5h6VW55My+gcU3JYK9AK9bnF5PmOv8C84qRqYQAPT2wq5dOMqPYujrY/PGPEoOFdPY2oFhYATrU0aWZex2O3abDbvdjspPT1NdLQFqme6uTvy1GmJHjSIsNBRdgB6NWoVst4nkmRz2s0awkGVwAC0WiR36XOrOe5T0y+8mIDSattZWjEYz3b19mPsMzJx3BRWzl/KB9iJq7YHYnO1JORdnx/kQnPmMVJAVfPd834RogUAgEAgEZxBxcxXrOGf6eY6PTdCExH6XcXHxJAOGPmVSuKniMAYMrP29x+Ta0/nKZJjnvHFSvMfEax2VpUDOhH6BEUhOy+z/AhA3i0uzoHZ3EU2A5eBuCkhk/syvGzEtmpkXpELjWpb84iGWrS6gthtQA8fLKQaKVy7qPx6nBVFHXx9QR23FCPbdl5Z6KoExMb4TZH1YPCb8x1+sXIN75/nWiyYrJxoaD1DWAqVlRTA+lWR/0CWlkux0qadMriWSNcF3CjKR9KT+vIQxiYAFi4eAayncQZ7d+/w21VUBieRM9GgT+hTSx/d/BaClhLWrn+GxB37N3Xf+2tsiWJ3N/Ev0/S75aorY2gjz50z3mOiLJmY0cKJ+gGXWDxp337yHn8+0sHbZIu52WQeetK0ORgulpQYYP4UsT+ukpEQygKa2Do9M337rtGwqfoXb3RPpzmvdM5SIYWDr5r3gnPCFfjfHxRt3DLzWSalerjITklKBFppdGvFw7ayynEKUduXb+kfGROZcHAa7X+DmOx/n+XUlA/fPTR21VZAc59tPwWDqt/4Mz7lRGVd/OnB8iJ04g1haKDzaAuXlFJJIepIW/BNJH++0COwuobgKkidnDjymCYkku8Yg57iM3SMefM0O8ip8+lmjMg7lTvSY2Fcnkj6x/ysolv7F69bw9OO/5u777ubuN7xfCMiZcxl6t2v2egq/bIELZnlZicXEJUJV/QCvAmcX8eTOjYftX7C1y/WSg4cnA0+c/TV3sqeooic5LdG7jQMkJZHsOpfq0SQkefSxEfT7kVwfX/SpC1n60r94acl8knv2surRh1nlIbIYagp4/6XlLHng19z+C6cLeRdJ2VwU12/F2nn4AJVkMmd62AjGjRZqq4Ak7zFJPz71JC94DdIHi1fz8HvVQDVvL72bm+90pie/8O7Lom+cxYzwmcpuoHb7Wp5/Yil3P7CI65729NoyzDPiUBhs/Vbeg6A8K/s8S6kTSZ4ANLbQAZAxi0sjoODZu7l56SusLW4ZfpuD0NRYBcTT/6jZwmdPvsBWgK0v9PeJO+9mVbHnks6QDJ7hSHwZM4M58bB1ww46sVK4vQBmerw84cXXfWaFjPH94Q1iRysuFKyeLx1GRzEGqGwUbtPPNkauRKSkwL//jfr+B5g8aRLX3XgT8390CdOnTiYuJtK39iljMRtZl1fAunWf8EX+TkKa9jKpdQsTWjYz07ibsZUfklz9H2JLP2Rcxcf4ffkCvZ8+KZJn2vY6drPR99SecciyjAyYZNiinkZr9u0kJo6ju60Fk9GoCLqSog6bTWY621qICQpk0lX38kncLZTbIrC5XYUjxF/AYDDQ2tpKU1MTRqMRk8mE3W7HbDbT1NREe3s7vb299PX10dbWhs35AkZ3dzfNzc2YTCZMJhPd3d1YLBaMRiN9fX20tra6P584ccL92VXHbrdjMCgeAXp6etyfjx07Rnd3NyaTCbPZjN1up6urC4PBgNlspq6uDovFQkdHB2azGaPzutfX1+NwODCZTLS0tGC1WjGbzbS0tGA0GrFarbS3t2Oz2TAajRiNRhwOB729vXR3d7vj4La1tVFTU0NLSwsdHR3ufevr68NoNGI2m2ltbaWvr4+WlhZ3fldX11d+ucJuH+DjR/A95ateY4FAIBAIBAL08WTlZJPjTFlxg1sFDY2Pdc1Q1gS++Pyyt5h8bQbDyJ2dDRUHKO6C4qICyFrA3Difam706EOAioHiYXNjtSIuOufcYi9+jHefeYAbs7UUf/wCixY9QZ7bTSXMuX/g8TzuaTnoOytxssfmaEWYqWnun6CKTZuI3tOiGQhLcl6DMf2WwS6S06YobvEqiigu9HAb7XSTXFh2hNLyIoibQdaQ52goOtm64WTn1wPP4+3KZ9kDT7CqMIw5t/4vS5c/xo0+bk7Tc+eit++luByaDu6hNuQy5nu1jxaa64CxnkKjoL9v5rLwrmU8OA+aPs73ilN70rb6TeNjNfTmoBZ1Trr2srUIbxeTtz1DAUBFPlud7oyH5BTbGZxkcn5YtGTd8Ryv/fGXXJrYSd4bT3D3A69TPGjcU0WM85pwTk4lB0/LdtDFZSrjatog1yMplWlqKDtcTeGRvR791jlhXlTOwfJyCvF02zlyXG7bvfuZE99z5OXoq5O8p3/NY2/tIWz2rSx+dLnTitKDDCVWc8HBcmgsYme9noVzFItuF82N1ZAU7xVn8mwkYd5lZFHC1r3VbM3b6+PJ4PQxbL8fwfUZFLWW2HNuY/kL95BLJ2s3Os0jy1dz329eYH13Cgt/+QBPPue0IHSTSO68eCjaS0G3gb27Swa6vj3ZuOHbJk/KIH0w6wbefHA+eiDhp48Nvh3RN85aTuWZqmz1wyx6No+OCZdz7+LH+Nf9uV7lJ3tG7CeV9GxvK++vjH8md/3jOZ68az7JnfmsWvZr7n6tZFhB2ZfYuCSgnv5HzWguffgp7soCmM7ilf39z+sZvWsHn21ncG8FbuJZcEUmFO9gb8UOPtsJc2ZPGWCp6+L0PrMCLa3UMPgLWIIzG9+fWEOj0UBkJDhdgrosoiRJ+kaso7RaP+bmTuaii+Zz/sxpqKt2E1S02ie9LdIwya9sAw6bdxySMwnZ+Qdgke3s1majO/8XjIsKpq62HtxtzmMh5xeTyUhbYz25511IZfY97LOPoc+urE2Iv9DU1MSGDRv44osv+PLLLzl06BA7duxgzZo1FBQUcPToUb788ku6urrYtGkTGzduZP/+/XR1dbFlyxbKysrYtm0bX375Ja+++ir19fXs37+fwsJCqqqq+M9//sOnn35KQ0MDdXV1bNiwgdWrV1NZWUlRURF2u53169fT2dmJ2Wxm//79vP/++7zyyit8+OGHtLe3s2/fPnbs2MHWrVvZu3cvdXV1lJaWsnLlStatW0d5eTl79uyht7eX1tZW3njjDXbs2MGxY8fYsWMHeXl5HD16lGPHjtHQ0MCrr75KWVkZZWVl+Pv7U19fz+7du8nPz6e+vp49e/bw+eefU1tbS2FhIWvXruXw4cMUFhZy4sQJqqur2bZtG5999hlHjhxh9+7dtLa2+p7aEaNW+z71fnPIsozNZsNms2E2m+nq6qKzs9P93/ezK3V0dLg/d3d3u8Vz17pOJdntZ4/HgW/iniYQCAQCgUBwqihv4VdTfMKKPkTvnYZ8lAwnJg44fIxKD2Hn+NEjnpUAV8y8EnbuzWfnlpPFz0wiPROoymerpyWgoYitO4H4JMa4JuTtoIubzrWLl/HuXxYSayrhs8IWt+VcYUX9wOPxZ8h9V+JwDoNaEaU7ezwsMVMVN6G1773C2v55yqFJnUgucPA/a9jZrWfmZNeEcyKTZ+ih8GPePgxMTDyJpdQgNO7gs2KYc7F3DMjwyGigmjJPt59dJRR6nF/Dvr0U2mH+zbcxPyeVBD0Y2vvLwXWsBvL25rNzezX6udO9LKahj95O0Pf7JxQMwIrF8535k7bVwYhWrAedL1O4qaqmFEiIifHI9GU0CeOBoipq9T7bCxn8ZZHOvTsoBpIvv8ftUaDfAraerYU+Db+li84B/SqRhLgRtDPn+SjYXTTMRLmh3xrMXk3ZYZ9iO4RlzOWupX/nzfunQ0seW0t96gAQiD4M6O7r31bILC6aDWx/nZcLfV9iGQxnvOOSj3l7jwH9jEx3v02ePAM9e1nzQQmoM0keygJrKAZz2w4QFk0sUHzUw0rRXk6x55sE3QfYWQRccAN3XZRNerweDL5zCkoMdsO2veQV7qAyZC65XnHXrfR2A2F6gjyzz0ZCpzMnG4o/fYG1xXoWXuzpycADV/s86Omr1EDl0WpQx7tfSjopI+r3J7s+J8E/QLEwNypWjGW78ukkkatuXcicrERiZYtioehBQs4sEihi37Z8dhZB7rxZTiv1k40bYYp1YkU5ZR7dRrEaHo5B+qBajz57FvNDoLaonF739jzGJ9E3zl5G/ExVTkF+J4y/lDuvyiUrKRqrySfo/FDPiAPQkztvOtgLWLlyr9f9yxPXs3LhYQ/Tfns1lUeAeKXtYQfUYaRfdBuP/+MlFp8DTZ8r99ARE6JHTyeeUTN0IfHk5mYCRyg+Rn//82j/TV9+QbE6d3BvBR6EzZhFDiWs/cd6ikMu47Kcwe/9cJqfWVHCK3S6XvgUnFWMWPjtMVrYU1ZPRV07JpMJh0PGarV6uNQFm9WK3W7HarXgcNgxWyw4HP3lwyGpVIQEBxOoD8JPp0VCBocDSRZpRMlhB9lxFgicMn0OmU+NGTRMupn0hHgaG+qxO4YY8Z1IkkRfXx+NtTXEJGdxfMav2KXKoMsmnfFnZCScrI/FxMRwySWXcO6555KYmEhKSgqjR49mypQpTJ06laSkJNLS0lCr1eTm5pKdnU16ejphYWFMmTKFyMhIpkyZQkpKCrNnz2b06NEkJCSQmJhIQkICmZmZzJs3j7i4OGJiYkhISOD8889n1KhRmM1mJEkiJyeH2NhY1Go1KSkpXHPNNVxyySXMnj0bjUbD2LFjiY2NJSUlhezsbKKjoxk3bhy5ubmcc845jBo1irS0NAICAvDz8+O2225j3LhxjBkzhoyMDKZMmUJiYiJJSUkEBARw/vnnk5ycTExMDH19fej1eqZMmcKll15KfHw8559/PjNnziQlJYXU1FRyc3PJyMggMzMTlUpFWFgYSUlJzJw5k9TUVCZNmkRg4EBrgZFysmt0qsiyjNlsdlsju6yyZVkmJCSEsLAwQkNDCQsLG/DZlcLDw92fg4KCUKlUWCwWzGaz+7/LKtv135Vc2/NMLivroVJfX9+A5LKwttls3/g5+qp8X/ZDIBAIBALBGYihnuLCIgrdqZpBom8OTtZcFkZA8auP8/THBZSVllO4fT3Pr8wfYHXbTyJzLk6ExrX8aflathYWkffaUv70+SBiif8UZs6EwndWU2CfzkW5wwmDWnKvuIww6nn70V/z2Euvs/K1V3jsoeXkdYcx/7b5TgubFj77f8/wfmE1TS3VFBaU0ISe5NFhinvpbDCse4Ilr+VTXFpOcWE+by9b45x8O4V99yKJ9CxoKjzscV7iufah28jSlrNq8S9YsuJ1Vr72Oitfe4YVH/vEWgXwn8C0bDBUVNPEBNI9xKD0CdOhu5rKRmec0FOkdmc+leq5zPGZxNNlz1Wsl55/nJUbiyjcvpan//C610SkPlwx69q7NY/i4hI+e/5F1g44HYpLVEP+at6viGbheT4x5LqqKG6EySmDmXD+gHH3zQLWrvwj/28nhF08iyycrtCHbauDk/PjG0hXl/D8b5/h/e3KNV321BpqI+by8wXDuVGPZu6CbOhez2O/e5284nLKiovIW/0Ebw+6QWccTbK59Kpct0eBnJxscn68gDlqqN28x1vcMaxnhbNfbf14OU+uM8DMq5gfN4J2FjeXGy8Kw7BxOUueX8/WwiIKN77O8xuVyfqMjGxgLyufXcvWwgLe/38v84WXR+wiVv7udfJK6zHUl7O18JhbdB6InowJ8bDH6b4clPHnjiVcGt1J3tN3c/eyV5z9+RWWvb7De3Fn/cnZ2e5+69X2kyeQi4HKihaYkU3WkC/RDM5gbtsBSJrFpeOh6YO/sezjAgoL81n5u+Xe51EfSrga2L+Dz4pLKP78BVYMMr4l5MwioTufVR9XE3vJLNI9C+1VlJVAbFrSQBfVZx165lyUC/X11IbMJXfw8Jj97dPZXwsLi8h79XGe3gnpN107rBtmL0bY74e9Pl60kPf0Ezz92lryCoso3LiWp3/3LHlAbq4SdzMsPAqopiCviOLiAlY9430PgH43sAVvrabQK6btycYNLTnz5qJnLyt+/zp5hUVs/fgZfvdGiff6BzBYHwTUqVx6bSpUrObh5WvZWlpO2fa1PP2esj7RN85mRvpMFUZ4NFC1l88KSyjevpq/e7W3YZ4RB0E/85csvSiMzu3PcPsvHmLZS/3bfeyu1xUPHVkL+XlG/7NyYWEB7y//G2/XezybFr/OktfyKas3UFtaQOExYHy/ZXjC6ERnPyxg6+YhQhGMSSVH3cLOw94iddjshVwaYSBv+eOs3FhCWWkJea+94rRirmdrXvUAl+SD4nzBqba+Hv35vi/w+XAan1kBOitKBqxXcHYwYuG3rqWbP72Rz5otxWzfsZ38/Hy25m9h165dbPgij16jhQNF+zh06BDb8vP5/L9fsPXLAizWkVmgflOWw4IzE5fMYsPOdlsKvTN+QVrSWCqrjuOw270szIdCkiRsdgctjXWMiYlGdfHDrNFdxLbeSFocfphRY5VV2GXFCtjTwvhMp6KiwjfLjc1mIygoiIiICFJTU0lLSyMsLIzk5GQmTZpEXFwccXFxbpE0ISGB2NhYgoODCQwMJC0tjYSEBGJiYkhLS2Py5Mn4+/uTmJjI+PHjCQ4OZvLkyUyYMIHAwEBCQ0PJzs4mJSUFvV7PhRde6BZ7NRoNGo2G1NRUgoODGTVqFDExMYSFhTF+/HgmT55MfHw8cXFxbvF16tSpjB07luDgYCZMmIBWqyU6OpqwsDDGjh1LSEgI6enpjB07lqCgIPf6pkyZQkhICJGRkYSEhDBmzBiSkpLcImd0dDSpqakEBAQwevRoxo0bR3BwMGFhYYwbN47x48eTnp5OWlqaez2jRo36TgVKWZbp6+ujq6uLnp4eHA4HarUatVqNXq8nKCgIf39/JElCdsZNH+m+qlQq/Pz80Ov16PV6AgMD3ev0/O9KQUFBXsnf3x+tVuven1NJdrvd7Uq8q6vLK/nm+X7v6enBaDRis9l8D+krM9w4cyayaJ7EukVKWvM/EhdmfPXjW7ZQ4sUbv/ry3zTZY+D12/uP7/u0bwKBQCD4gdKYz/NPL2eZO33B0E/qPqhT+flTj3BjlpaD773Aw79/nKdf34ElKYlw37oexF7yCI9flYq1aA0rlr9EHtfw0E2JXu6YFbTkXnwZ+m4DhpG40Ey9gX8su4E58X0Ub87js8/zqfTP5toH/8S92a5p1kBiwupZu3wpd9+3lKe3apl//2Pcm61YH81/8CkWX5RK+5ZXeOz3j/PYS2spHZ2Ca25p6H0fDi05M3MHureNm8/jzz3GvRelYijJ47PP8/js8wM0RWRz6V2PcZOXK0o9WS6LiexsJnuei1TFzSxkMy1zGAuMwbCXk7euHv0lc8nxncTzz+beP/6SObEtfLZyOU+vqSP9vjuZ71kn+waevCoV687Xeexvr1OadSs/H0S/TZh3GVndBgzxc8n1Ke/cu4NiL7FAAJ598wVW7bEy89bH+MfPM50WhSdvq4MSdxm/+9MvmR92hLefXc6y5z+jaew1PP7UL8k5iRIRNm8Jz90/l/TWfJ5f9jgPP/ESa8rjSR/rW7M/jiYz5zLH1yLH+UIHjZ+x1dMAMukG7pxRx/vPLmfFe+UEzf4lz93vjNl70namJ+eOP7H0qmzYvZoVTy/n6Xfr0ccoL0LrZ9/BgxfFK/322Y+pzbiT22d4Lh9DrP9eXv79Q9y8+HHeOpHEjY89wsJBhV+nuGPPZ2uhx/yhPpu7nvk7D16Vjf7EDmd/zqfUmkruDQ/woI8Lbv2ECU5LJ59+q3a6DwVyshXxbeQM57Y9moUPP8K1qVYKV7/Aspfy4af3e59HdTY/f2wh6bYCVi77GyuPTuTOwca3MXNZmGXA0B3PRef4lJfvJW+w/LMUXc4s5qtRRD7fMdSNq31OxLLlFZY9vZyXd4Ux//6nePLyU3FVOsJ+P9z18SKQ2DioLFirjDUr13LEPpFrH3yOB2cqA0LsJQ9w7+x4jn+ynMee/QLdz3zuAQDEM2d+omK16CMgnWzc0GX/kifvyiWhJY/nn36W90+ksviuuf0rGIJB+yAQe/ESlt81l9jyNaz4/eM8vGoH2rho0Td+CIzomSqahff/kjmxVax9+gme+kzLTV7tbbhnxMHQk3PXc7y0ZCE50V0Ubla2u7GgGqZPVIRbdTQLH1zGvReEcfC9F1j29AusbU7ixsee7H82jYxGX/A6Dy++m0WPr6Fy7DU8/vBlbtfLsRfcxrWpeso+eYHndw5mfdx/b63M2+EdQ9o/k7v+vIRrs2Djyid4+Pd/462aMMaEAaX5rB3EJfngaMmdM1c5h3OGesvFxWl6ZgWgk70FJd+aa33Bt4u0p/iolyoQGRrEuDGjPLMAaGzv5cOtRxgfH8Y5adGcOH6c8PBwevv68PMPRK1W4e+npb2zh0A/Nb1GCzqdjnGJiWg06hFPpLvECuNHvyPo0Efebn0FQyPLWOKnwE0r0QUNfHPm0Tuu5v/iywhT25BGovdLMqT1wNEgkCWUoLonQZIh3gh1/s76I1gGQGdHjrBgb9CxpSOM5qm/IGvmhdSfqMZkMg5oO8pXmRB9Jd2GccjywOORJAk/f39UKjV9Zgv2riYibE309DYR2beNSV09BEoO5UxIIA25r854windcCzEeS5GggyJBqgNBIc08uWCouCWVyF26HcIAUwmExqNBpzHeuzYMdLTB1/GarWi1Q49+JvNZvz8/HyzwSkaq9VD91+LRenng+ESHH2XlWWZbdu2MXHiRJqbm1Gr1YwbN869j8ePH8dms2G1WgkKCkKj0RAfP/Bt6eGOy2azuc/PYJhMJvz9B7+jORxK4BGVamC7wnnMWq12wHGdjLq6OkaPHu2bPSJc4qZKpSIoKAidTjfkyxB9fX2YTIrPLa1W6/bM4IlLGPb9jNMltb+//5Dn53Tgu3+ngitWtcViOan46zpWSZJwOByoVCp0Oh1+fn5efaC2tpaEhIFRYnzjNK9YscLr+3AsXrzY6/uJ+mbaunq98lz3X9npScPhcGCz2Yh5aPA+NhJuPlfisix45UvYVCpz87kSAVrYUy2zaJ7E5jJ4c9fQ5//mcyXmpcNzm2WKThY37Fvm5nMlrs2BvCPK/gHceZ6E0Tr8MQkEAoHgh0HzUxY0Gg0qlQrJ+ZLx8ZqGQe+/wKC/gV0cr2kgPjbKN/t7jIHCl5awbPMEHnz9Aa9JY8POZ7h5xV7mP/Jv7h3JvNT3lhbWPvpr3k9awr/uyj5FMec0UvQKVz9Rzo1/e4prh1UMvyZVa1n00Bp0t/6d5Z5Ch72cVXc/TuEly3jup2IyXHCmYKVw5SKWVf2Yl/7SPzn/ndO4niUPrCZhyb9YfM7gcw/fCPZq3v/NUt4OuMHn+DvJW7aI5/UP8OZip2gv+PYZ8vqcTZxiHxR9Q/BDoHE9Sx74D8mPPDeMWN1P4cpbWHbkGp5bsfDMiTtdupqbf1/Ewqee4tpBXjQUfL+ob2o96W9WwP17d3BlYxBiwvXc/ePpLJieQlhoKJOzsxmTmMiECRNIHpdI4tgxxMbGMSE9lcSkZCZOyCB1fDIazZCvaAkE4LT2lWWwO2TCxk8jOn06pt4ezGZFvHJN1EiSClmScKBCo/NDrdWCu6xf/HKJOyajkT5DL9gsqPXhGKImEZ97Dd3ZN/O3pjSarWocyCB/PeHpu2Dv3r188cUXbNmyhfLyciyWoSPvfB18RUVfTlY+AGsPUvW7zBlbS2TPf8nw30+abi/aujVKI2jKZ5xUQKp2D+n+RYx1fEm8ZQu0FLiCNX/nnPIxO3EJysPhcDiwWq1YrVaMRiPt7e10dHSg0+mIiYkhKioKf39/tyjtWd8Vx1eSJMLDw4mIiCA4OJiIiAgiIyO9kmeeb3lwcDB2u929Ps/kGy94qBjBp5I8Laj7+/rAhOzAYVZuXJ75Go0GvV5PeHg40dHRw6aoqCj3/5iYGCIjI/H398disdDT0+O+DmfaeDAc4YHQ1aeIvqAIoi9/eXYc3+zx3qIvwMtfykL0FQgEAsEPjqYNz/DYa053rIUFvL/8dyzbbCDsysucom8LWz/Oo3Dj6zz87F7IuIFrvKxfz0SiWXj/DSRseZWXiwa6h/xusFKwNR+yLmPBaRJ9izesZquHO+EbL/C2bitb/Sxr429g6VVC9BWcSWjJuelu5nesZsW6IayvvgNqd+ZTebLYi1+H4jxWbfdwU/qzuV6CW+fmV3m+bi5L7xLC1nfCSa7P2cWp9UHRNwQ/COIu48Fb48n75+ucNNy8aS9bt0DWFXPPHNHXXs6qZ9aTcOtvhOh7ljJii1+7Q8Yuy0hIaEYsF58aLsFOWPx+Bc5Ii1+l6ck6B7ZwM9uOJlAz/R6mZU+jurICu1MoC/APICAkFIM2mDqbHw12HV0OFTnhhxmjSoKOFjo62nE4nOKRh+tol0jnEnJ0GgujRlto6RlL07b3mN21iXidBa3betK5oHvfv58Wv319fdjtdlQqFVqtluPHj58Wi1/XNoYSO0/Z4rfnGHw6EWRFqFZGFFl5B+UGK+T/BOrXAmBHgxqnBWfSrZC7yvMCDXtcw5XxNS1+rVYrGo1myHMyFC6LX7vdTltbG7IsExwcjJ+fn9tC11Nw1Gg0g+6j3W7HYrG4rUJdBAYGeu2Tw+HAbDa7v7vcbJ/qfo8Ul3WqS8j1FU9d4/tw2x+uzFZ3EFN7HYGx41FFj0el1qLRaIa1SP+qnE0WvxdmSNwzF0obYela5Zpkj4HF8yWiFAMnTrTB+/vgnrkQ4NzU/hPKMtfmgOv9rc8PQazTtdzStfKg6/nft2UuzJC4LReONcNMxd8anx9SBNpF8yQumaTk2ezwfqEiRi9bKBHsD6PDwO4Akw1W5ClWxhdmSPzyPFhf3G/J69rG6wX9orYnyxZKTHW6uzJa4IV8pd6LN0rUd8GUBOVYW3uV7UyK//5aNgsEAoHgq/FDsvg1FK/mqX/mU9yizErpQjOZc901/PyCVPRqlBhrv/81K0u1JMy+hsV3XEaymCk9Iyl+9RYe2wD61Pks/vVt5ET41hAIBGcMxa9z9bI8CEnl0rvv566cgXN5gu8QcX2+O8S5FwgEggGcqsXviIXfEz1WVh7uJitCwzm6dqIiozEaDQQHh2B3OAgMCKCxsRG1JKFWqwgMCkaSVLS3NOCQ1ATqg7BbjISGhlNd20RsbBT+fjpkWcZmtaIPcs4cOyfXhfB7ipzBwq9DZ8cQYqbCcSnds+5DazfS1NCARqMhPDISdXQin7dqya83uQVdleQgJbiEZlMmCxL0zAgwYGyuober0y0Y4yP8ShKoVEYC/RvQaKZg8Quj6Mv/Mr/tQ9I1Xfipzhzh15eysrLTIvx+FVfPsizT3NxMa2srfn5+2O12xo8fr7he/gaE3wMHDhAVFUVbWxsqlYqEhATCwrzb/Ndx9Wx3xpQeSvj9qq6ea2pqGDNmDEajkaKiImw2GykpKcTExGCz2dwTkkOJsz09PW4h3rXvrhi5LmRZxmg0ugVKVz1ZlrHZbNhPMeavVqtFq9UOeS6+CRwOhzsNhWzuoaV0F5GJmdjqDtDX20XI1IXYUeID4+7j3m6r8RCcXWg0GnQ63bDX0HWtfDkThV98hF6XAJs9Ron9O5irZ09RNT4UL0F02ULlnK3ZJ7N4vkRNe7+g/OKNEm0G2FSmiMgtPYoQvGiexPSkfiHXxaJ5EpmjlDrLFkpkxCkCbbvB2w21Zz0Xp+KC2rXPS9cqwm90sLcQ3GZQRO6Rrk8gEAgEZwY/JOFXIBAIBAKBQCAQCARnL6cq/I54Nt9il6nptdHSZ6W5uYWtWzZRtG8fW7ZsZsOGPE40NFNX38Ch/YUU7N1HSelR1n3+OZW1dRwrPczRkmIOHdjP2rUfc7C4mLX/+ZSCgu2sW7+ezZs3uoWJ9tYmDMZ+KzXBWYysJBkHu83xbNWfR0Sgjo7WNoJDQhg1PoPSwBSWl8OWBjN2JByeSYZuK6w5buJvlVrMcRnEjxmLVqt1Cz2u//0CjzLp09HVhcrYyayLrqB2wi3U2IOxOGRk+XvjUfh7wVDCmIsB5bIMDjNRESGkp45jXGI8aeMTUUt2kL1Fs5MzyIWwW5g0IZVRsRFMSB/PxIwUQoP9T/miDdhvD4YrYwTlQ+EST/39/Zk5cyazZ88mLi7OHWd2MDHSZDLR2tpKa2srOp2O0NBQgoOD0Wq16HQ6t+gryzKtra10dHS44wAHBQW5hVutVktAQABBQUEEBwePKAUEBGCxWOjs7KS9vZ2WlhZaW1tpa2tzf25vb6e9vZ22tjZaW1vp6urCbDYPEF+HQ6VSucXYoVLVxn8TN+UiAqITCcq+ksjxOdSv/QsBfhpCQkIICQkhNDTU/d8z+ebpdDqMRiOtra20tLS4U29v/yTwV73G31eKauC212SWfwFz0xTBdTCWLZRYt0hiyQIIC1BE36GI0Ev0mRUB2MX2ChgVCokRYLAoVsQAh5XnDiL0Etlj4PXble1cMgkC/RRhGhTxdVOpIrw2dEFGnJKfOQpKnOtwUd+lWCJH6Ac/lgszJNb8j7KdqWMh0sOqKf9ov5Wwa58P1cvc8YYQfQUCgUAgEAgEAoFAIBAIBALBmc2Ihd/RQRoemxHONamh5EybxrwLL+KCCy/iggvmceklFxMZEsjkrEmcd9ECfjT/IjIz0rj04gWcO/0cZp0/j2kzZjJ77nyu+PFCfrRgHhfOPY/p08/h0h8t4JxzZyJJEkZjH8ePlVF0pGJQzeesQqVR0g8WGRlwAF0miBqXSXb2VLq7OomKjsI/cSJvt4bwRoWZpj4HTi/OiiWuxzy/DNhlaDA6WFVpozV4DNFxo9BqNQPEX1+6u7qw9XagSTufzaEL6JJ1ONx1B19G4M2AcyvbkTacj3rjHNSbLkC18QKkvPORvjgP6jd41z0pgwg6269HvWkuqrw5sGmBsu4N54Op0avagP3y4WTlpwPPlxAkp0Wx67MkSW4Xzmaz2R0312azERERQVRUFH5+fm5B0lW3r6/PHV/XFa/X39/fvT7POLqeyWVd67l936RWq90xgiMiItyxcSMjI92fXWWRkZFERUURFBSEzWaju7ub7u5udyxgzxjBvp97e3sxm80DYv9arVasFjNtJV8SM+MKZEmFyWzFYrUhxWYw+pwr6CrZArJjwL4Pl1wCum/83yAPrxNnK5tKZfKPKkKqL8sWSkTq4fLnZH77sUyrtzHUN0JihGJ5vLdK2c7q3Yq758HYVKaItVdlK21+2zHvPttuUL5PHORYXK6hPy5StvP5Id8aAoFAcBq5XkX3Mx7pUY/nmQskajzLnlGx5/r+4n88OsRyJynz3eY/vEv78dn+JxeMsMwD1ws8L944yHOa0/vDizdKLJo3sM6yhd55rnU9ebXE67dLXJgx+DoFAoFAIBAIBAKBQCAQjJwRC7/+aonkEC2xgUpMxYDAQLRaLf7+/gQEBBAcHIKfnx9+fn7odDoCAwIIdNbROfN0fn4EBuoJDg5mdEICer2eQH0wsbFxSJJEcHAI0849n1lTJwyq+XwldHrFfe5I0QVBQjZIIz413khqiE4BtVb5rFIr1oi+QlNMBlz8wA9W/HWdDjt2DtliqAqeSHSQH2oc6GLGsqFNze4WCzKgVoEKGUmWUSGjBtQSqDw0YAk40WvlxVIjfeFjiR8V7+Xq11fokyQJSaWio6ODKK2dUedewSs9WXTbVYohsowQf78SMrTvHTyZ23wrnzqdxe71SR37+tftUFxHu5BOo8Wmb1v6KrS1tVFYWMiJEydwOBwYDAb6+vrcIm1ISAhhYWEEBQW5LYU961ksFqxWK2q12m3JKjldGpvNZq86rnV6Cqpmsxmj0UhfX59XMhgMGI1GrzKj0YjN5nS5fRLUajV6vd7L0jYsLMy9j76fQ0JC8Pf3R5blgaKv1Up30wkMZiuyfzgtbT3UNXVw/EQzBkMftqgMrN2tdNVXYDAY3OfG9dkzuc7HcO6kPfkmrvH3hUXzlMl3F64Yvb5E6qFNCQvIpHiJ0ADfGt60G2QC/eCaaf3rnj1esdStbveq6kbvB1o1dPQp3zPi+uMH+7KpVMZiV9bZZlCslj0pqoG9VTB/guL22cXvLpe4JFP5XN+l/PcVuj2/u/Z5UrzEq7cqFskCgUDwdVgUIfPGAw5CHnDw2zIgVqLmHuc4FScRCuR/pJSHPOBgxjvO5e5RcWsslBU4CCnwXm64Mi6QqMkFmmRCHpApA279i8Qi1w65kdhztUSoQea3D8jkG2Du1S6ReLiygdjsiscGX6H25nMlwgLBYle8PXjWyR4DYyK8PT24vDbUdnquRSAQCAQCgUAgEAgEAsHXYcTqpt1up6enB6PR6M7ztKgckJSC/hU48azj+93TKusbIy4bZt02ciE3OB7m/g/oBo//eVK0AXDZ7yA0GqImQNYVTlnS55iaj0J4GozO8M7/QeBsF5JMc58KKS6TlIRR9PZ0ExkdQ5HBj821JpAhXq/mygQd83VdTOipZYq9nXP8jMwMg6QgNYFaJUIsTrGv1Wjn1XILnWGJxI0ahUatHlbEkWWZluZmYkP05Fx8HQXm0dhkRRwaZrHvHLvdjt1ux+FwDHt8p5tvtK8O4GTHdbLyoTm9+z04nts0m81eMedcrpj1ej16vd4rpm5fXx/t7e309va6XSK76rqsgB0OBx0dHXR3dyPLsvulnMDAQAIDAwlwvojj+uzn5+flBtqVdDodGo0GjUbjztNoNJhMJi9rXU+LXtd3l5VyT0/PiIViyRnT2HNfXclfq0YytCGFJmJX+RMRHkJ8bASypKGmoRM/fRj+san01R9Do1LOoesYPP+7jsFqtXrtpyt1dHTQ0dHhtc/fRfs4XWw7JjM9CdYtUtwej4mAf27rd6d8wzmKddb2CsgardS7LEtx1QyKC2SNGv58lbeAXFSjxADOiOtfN844ukNR0gCVLco21y2SGBU6tMUvwLFmGBelWP8OxnObZd4vhGtz+vfBTwMPfijT1QdLFij5gzHSfRYIBIJT5bkXZO5zfXa+CBMa5lljMCQuTlA+7XoHeEcRcEMTYNGwZbAoUxGTyyplQGZXE6CXuNjXYvd6iXSgqxaeQ2ZDrZJ97vUnKRsCmx0uTPfOy4iD2g7lc7tBxmbvDxswKb5/PHZ9njgK+swD3fkLBAKBQCAQCAQCgUAg+OpIe4qPes14RoYGDRokuLOzk127dhEdHUVraxvjU9Lo6e4gOjoai8XKqNEJ9PX20Nvdg1qrxmQycqK+lbjocPz9dAQH+rOjsISUpNEE6QOprzpGwrhU+no6SUqfiFatCCCyLGO32zF+9DuCDn3E155/HzsbJsyCDctBdigCbGwmjJkCxnYo3wZWIwTFwfhcUPvDhDnw/mLQhSp5FgNU7gC1DkZN7BeRj+9Q6o+bBf6BcCwfjL0w7hw4sQ9m3AUJ42DXG1C1V1lGHwlho6DuEMx7GCJDYc0jXrv8lZBlLPFT4KaV6IIGzi49esfV/F98GWFqG9JI9H5JhrQeOBoE8iDC9WBIMsQboc5/cLHbjRJLFyxsNo1nd8YNLJwZgNmYQVt4Mm9UmGjuszMnVksqvazbcpADFU2oVMo6ZVlGp5W48lwjick/oloK4UAXtJntWB3gkGXiAtXcmR6ArqOOvu52sFnBbkOFgQC/Grp7E5HlfkvKkNAQAiNGYT2SR/KBl4jRWtFIktL+JCClG46FOM/FSJAh0QC1geCQRr5cUBTc8irE+syk+bB9+3ZwCsDR0dHIskxmptPMzQer1YpWq/XNdmM2m/Hz8/PNBsBms6FWq4cUwiwWCzqdrj/DYYXVOpBAdl5/tzQ/898QPRM+nQiyoirJSM5yFdxghfyfQP1aAOxoUOMU45JuhdxV8Eka9B4DwIYfGsyK/ntVFegTlbojOGaTyYS//+Avd9jtdiSnK+bBsFgsaH1i8Y6EEydOMHbsWN9sLzxFfJerZ5cQ6rk9Vz2LxUJPTw+SJBEZGTmg/FQ41eMxW2yUVTZgMplRqST8dFompCYgO+wYjUbMZrPXOZSc7qdd47xKpXKL1IGBgV4W+gCmhjIq67tInjQVfz/va1lUWgcOG8GSmi0ffMY1/3MVcoCNqvpDTEmbj2qkL/oMQU1NDWPGDDT9tNu9VcoVK1Z4fR+OxYsXe30/Ud9MW5e3P2XX/df1MpTD4cBmsxHzkEcf+wGxaJ5E5ij437dPvT0PxYs3SpQ0KKKxQCAQnG4W3aPiz+nQVSYz5gXZ/d1Nk0zIX2RAYs8zEukGmd8+KvMcEp/8RWKuHt54QObcIcsc8KhiDZz/kYMrt/Rvs6yg35rYc1/c+der6M5V9u1ppCHLxrzgPV5mj1HG56o2SIpUxtOiGsWy97Zc5aWd+FBl7F62UHm2WLpWZtE8ycvrxNK1/eWbynAvOzNZKf/80Ncfq5ufsni9aCdJEsdrGga9/wKD/gZ2cbymgfjYU/AiJRAIBAKBQCAQCATfc0xmCw0t7RiNJt8iwbdEQIA/o6Ij8Pcbfv63vqn1pL9ZAffv3RELv0ajkdraWgIDA5GBzrZW/Pz8sMuApCYkNATZZqGrpw+1ShGTLBYLjQ0NjElMInV8EhUVx7HZ7ei0GjQS2CQtkaF6ouJGo1YpP8a/eeH3PJiQ2y/8SipImgXBkRA/BQK18MWLcNM/4cD7oA6CpMnwwcNw+eNQVwj+keDohf2fwvjZEBoPGXPh9Z/D7HvA0g59fXDutbDqdrh3Hbz6Mzj3PoiIhKI1cOhzxYQ0fjJM/hH892+QthByr4Y3fuEUpb8GZ5DwKzuFX5vVRHPSxdTn3klUYDUG1SzWtwXQY3MwQeplx+5SDlc00NunuHz2RK2SSR9dQ1VLIpGhoYxNiGbatHT29GkpabdglxX35AFqCNGCDplRATJXjjKi7d5BfUMEXl5fZYiOiaRP8qd9xzv8qHM9esmKyiX+fs+EX6vVit1uR6NRXK8fPXqU9PTBlzmZCDqc8Gu3292TZYMxYN3fE+HXZrMNEBI9OdkxDyf8Wq1WNBrNkOdkKOrq6hg9ejQ4BVuXiOjn54fdbkeWZWw2GxaLcm6CgoIGuCt3OBzY7XZ3PZdo6toXV7nD4cBisQwqALvGWddnVxty5fuW49y2JElIsgPZ3IvNYuLwwUNk5pyLNjAYWYb65i7qGtoYHRdOdGQwgf5+Ixq/Xa6n7XY7DlnGbLHRfPwIISojoSnnoFJ574/FIXOi10T18RZ0nQYcFhOS9QQTzkultauBpLipRIQo5xmn++nh2vBg1NbWkpDgNK/yQAi/3x7ZY/rjAX/diX9PhPArEAi+NZziKSgCrcsK2MU/nIKtIraeecLv5jLFXb5rTHUJu03dikv9/31byZueBCvyZP7nfGX8xely/5/blPLNZYpr/nvmQkvPwOV8Xf2fCkL4FQgEAoFAIBAIBIKhOV7bSHhoELGR4b5Fgm+JprYOOrp6GZcQ51vkxakKv4MrG4Pg7+9PSkoK8fHxjI6PZ2LWZFLS0klPTyc9LYVRsTHEj05gQkYaaWlpZGVlMW3aNC67/DImZ00iIDCISVlZZGdnkzlxEmmZk8ickE5sfAJq1cgn5L82sgzmXkieDbFpMCoTIseB2g673oSSPKVOQBREjYaueuhpgpg06G6AA2shKh22PAd2GcISoLEMuuogMAr8gxRx2W6GmhLFpXPxZ/1+gxuKYcPflc+WPqXuKQgSZwUyOHBQ0B3Kh+ZMRkeGotPpOGYPxizDNJ2RL3cUs7O4mm6D2cuVs5KU7w4HmC12apo62VFYzu4vi/hRiJlzYnRoVWCyy3RYZKoNMuUG2NoKbzfo8IseQ0REhNOC2LVyaG5uJUynIiTnKj4xpmKVpe+tv2et05XvVxEgzxxO37kfTBA93XjGl21paaGkpITjx497xd9VqVTu+L4u0VeWZXe8XZPJ5Ba1w8LC0Ov1SE5Xz654vFarFYfDQXBwMCEhIQOSZ75LXHaJya5kd7oS9/xu7mig83gRjcfL6Wg4Qby6FfORDXSX78Ri7CU6zI+0pCg6u3o4Un6CQ2UnaGnvxn6SuLparZagoCD8A/Wg0kFXA/EhKsZOu4jwcCUmcFhYmBLzODiYuh4jRpuD6pYOjnS3YomycOyEhZ5jJsKD4mlorcBsNrnPqclkoq+vj97eXnp7e91xf32/e7aJ76J9CPpZNE/iz1dJ1LQLgVYgEJyZLLrHKfoaZH47iOgLcF+l8j89+cx9jitpUETc7DFKKm30Lj/sFHqTIpVjPNzQH/t3YryERt0fj91ggff3eS/nigEsEAgEAoFAIBAIBIJvHqPRJETf75jYyPDTYnE9YuH3q6CIdKd1E6eOXzCcdwcc2wIVO5Q895yCxwSzJIMuGGLSlXi/xetApYHZ/wO9lVC+VREF1WqIzYDo8bD1RcXVsxeDTFi4rHujksDW9/Wtfc8olHMsyzKBkfGEJqQSGOBPnRxEVY+N6cEOioqOUXC41m1liIfl4VA4ZNhZUsO/PviSWf59XJQQgE7dH/9XQeJQm5kvWlWEjU0lKiraa72yLNPT3U1YVCwTc2bjQOXUfX+4wsPJBLCTlX89hr/mw235dO7XV123Z1uLiooiJSWFsWPHotFo3DF7/f393ZbGDofDHUdXrVaj0+ncsXBd7rVdcWt7e3vR6XT4+fkREBBAQEAAsixjMpkwGAxDxtyVPOILu+IAuz57Jj+sVBV+QUOflnZCiE6fTvS5PyFo/Llo+lroyHsWubeZsNAgMlMTSBs3mvDQQJpae9m66wibdxRRXFJOc3MLHR0d7vi6Tc2tHD/RyJFjtXT1mPC3dhCksRI+PgeVWu27u9R29qDRqMlNjGOcbGNadggn7P5kXzSX3V+eIEIbRZ+5HZXGgV6vV2IF+/u7z42fnx86nW7Q756cbLwRnF6e2yxz+XPyaYm9+79vy0JMFggEp5frne6c3Ra6w9PVqfxvNCixeV3+W+L0yjrKTlJW5lw+zvlycLrT8U+jjwjrijccF6Hc4xZFKN8b2+Vhy4Zj2zEZnQaunCzRa4Y3d3nX31Qq02dWLIN1GiXuryv2b3aCEt93U+nw2xAIBAKBQCAQCAQCgUBwaoxYlZW6G5G2voBcsoG+vj7sDgdmsxmHw+G2ZPN0Tekqkx1KHl4Wm4On04MMAWGKxW5MOmi0oFJB/WGQNIq41N0EfuEw7lxInavk9bVBdwfUHYDDn0HNARg1GdJnQ/EGiBwP2KGvAzBByWdwdCvYbf2SlKkX/PQQFOm06pUg8Vy45inn54lwbOP31qr0dCEj02tVoYsay+wpmRgdEn2ymjidTMmBo/x3d7nTxfLI24RyeiVONHXx6gc7SOxtYuFYfyL8FPHItSqVJHGg1coLFTJybDKxsTFIHjFHu7o60Vl6OBoyjTd70ul1cBKJ8ezmVK7Bt83p2rOTHfPJyofCczk/Pz9CQ0MJCgpyux90ufc1m820trbS1tZGYGAgYWFh+Pn5odVq3XFxLRYLnZ2dGI1GgoKCCAkJQa1Wo3aKpX19fbS3tyPLMjqdDoPBQEdHhzu1t7fT1tZGe3u712f3uO3cF1mWsVtM7PnwHyRdcDNt6Kk022g3mtH6BaCNSiQ05yoSFvwPPZuep/vgf9FIDoKDAkgYFcWktHjm5U5kxtRMAvShHD3RTvHRRg4ebeTwsSY6DXYiIsIYExeGZGyls/oQpsBRdHT30tbW5k6tra1U1TdypK6JhKAA9n9ZxpScsYwJ0rNw2jSOW43MvGg6+zfuJzgwlLrmo26BXqVSodVqT5q+6nUVCAQCgaAfiU8mK5/yNwwUff9xj8Qi12dnLNuiEhmQ2VCrfD/3euB6ReQtOyjz3LBl8FyJTJfbclji3FgldrDL7XP3Mypq7pHgHUUoDk2ARUhcnKCIx2+8w/Blw1BUAw1dSlzeY82+pQptBkgIV+oV1fQvkxCulAkEAoFAIBAIBAKBQCD4Zhmx8IuhAwrX4KjYwcGDB1m/bh07tn9Jfn4+G77YRF1jMwf27yN/0yZ27yvis0/+Q96G/7JpSz55W7bR12f0XeO3Q3ctdLdC1uVK0qiVeLvn3ASmNij6D3RWKTF3x88FSysc3gDWPvjiKUiaCefeDKPSlbyqPTBhgbKuwAD4ciX4RcO5t8DES8BugT1vg6kPqj4HYzfk/KR/f/raoaEUguNBq4Gi9Z57+4PAgcx+Yzgv92ShD42g064jSAv2hnre3VyM1e5t6XsyQcb98oDzc11rNy9+sJO6wiIu07Rwc4SB66Ms3Bzv4Lpkf4K1EkWtZt6sBn18ClFR0V7xXLs6OxmbMJrp58zChga7Q/4BS7+DYzKZaG1txWazcfz4cTo6OnyrfAsMvCpms5n6+npaWlo4ceIEbW1tvlW+MzxdPdvtdlpaWmhsbMRsNmOz2TAajXR1dWG1WomIiCA6Otrt7tnhfNHGaDTS3d2NxWIhLCyMkJAQVCoVDocDq9XqLler1YSHhaCxm9CoJEJDQwkPD3eniIgIIiMjiYiIcH8ODw93u4zu6emhq6uTptrj7ProTXYziTfydtLc3cno6EiWbymkoqkVi8WCxWLB6hdGxMLfo3JYaNiyit7yAswd9dhtVmRZJihAR0piDOdNT2fOuROYc04Gs6enkz4ultAgfwLlPoJt7cRmXUBU7CiioqKIjIx0p/CISFrsElPHxGHps9DT18Xxlp1EBI8hTLZRfqyBsnUf0FRRD81+lBzPp629GaPRiMViwWw2u+POuz57JldcZRdf1apbIBAIBII4vfJ/7tWK6Nr9jIruR53PsmESf3bmueL7XrlFKXruBZl8A6Tn9sfXdcXoHa6MLTJPlwGxEt2uWMB/Gew+JjOjQLEc/vMzzhjBbovk4cqGZ1MZnGhTrH8Ho7QRtGpvN9BN3RCoG+gaWiAQCAQCgUAgEAgEAsHXR9pTfNTrV3pkaNDgQYItRuhpQtYGYvUPw9jXh0arxW63o1arnS6dZawWxRLMYbNgd8hIkmKhFhSkd1ujDYcsy9jtdowf/Y6gQx99vfC3Q03eS4AseQtHru0MscjXxnUgsqxsTBegWAP3tn0zG5VlLPFT4KaV6IKcPt48ePSOq/m/+DLC1Dakkej9kgxpPXA0yHmuRnAhJBnijVDn76w/cBlZlnHINo75T6Ao5/+YP2s6Wq2Jrfs38MLHdhrae1A53YMPLfjKqCSZ1FE1lDck4JD725VLsJEkxbrXtQ6bQybIX8vCOWNJmaThX8fG02GG80b5c3O8habKMrp7etzLJyYmUVbfSu+mF7gp6AB+qQY4FoIkD7VPvsiQaIDaQHBIznM4AoKi4JZXIdblzG9w7Ha7+7MkSZSXl5OePvgyVqsVrVbrm+3GbDbj5+fnmw2AzWZz9m/v/W9vb+fo0aOEh4ej1WoxGAxMmjQJSbbBah1IIDuvv9vh9sx/Q/RM+HQiyIrQJiM5y1VwgxXyfwL1awGwo0GN00Vx0q2Quwo+SYPeYwBY8UOLWek+V1WBPpHOzk4qKyvx9/d3x6adOnWqsg4PTCYT/v7+vtngPLeSJHm9DOCJxWL5ShaidXV1jB49GgCj0UhVVRVWq5Vx48bh5+eHw+HAz8/Pa72uGLUAarUalUrlVcdms7lFS0mS0Gg07rjPNkMXHYc3oZbtqMIT0EQkogoIQavTDRkb2mTppbm9CrPVgLXtBNUNTZRU2IgPn4i118yYhFgm5aRQL8FbBUXcN3sy0UGB4Ox7kiRh727C3nwUjJ0YzVaITCIoYSKSWuuuI8syyDK27gYwtKPW+hGYMBG11tvlsov9dS0EqSXGx0RyqLAcglrQ64NISphMeUU9B4rK2H+0joiy/WRNjibhkgkYZTXZ6T9y9xXXtl2fPZEkiYCAAPf32tpaEhISvOrg0+8AVqxY4fV9OBYvXuz1/UR9M21d3qEBXPdfl7W1y4NGzEODnxeBQCAQCARD0/yUBY1G4/auIkkSx2saBr3/AoP/BnZyvKaB+Ngo32yBQCAQCAQCgUAgOGMpKa9i6sRU32zBt8z+w+Vkpib5ZntR39R60t+sgPv37uDKxmBo/SEiEYKj0Wq1hISGEhgYSHBwsDMupD8BAQGEhIYR4O+HPiiYkJAQgoODCAkJHlJE+W6QvhmxdaT4CiwSYDVCb+u3ux/fKTKgWM52WlTYQuI5LzsTvb8fLW097C+rpaGt1y1KDyZKjQTXpA5IOGSwO2RsdgfIMl0GE5v3VCC1t3HNOH9C/FTsb7WwpzeAmIREt3WlLMt0dXWSOHoUKZNnUm/ywykdfW+u1/79+9m2bRsfffQRR48eHTKG69dl0OvQuouIyj8yU7OacV0rSW5/hizzK0jlL/rWPK0M2LPucsKO/Z5pjtdJ632FyZZXmWpfBYeeALvZt/aQDHrMHpysfCg8RUM/Pz9SU1PJzMxEr9e74/e61m2xWGhvb8doNLrj9rri1UqShMPhoKOjA6PRiFarxc/Pj+rmQo6e2IXZ0kdvby9GOwSlzea4fRRVFccxFq+n7Ytnqdn4Kif2baS9pZGuri66urro7u6mubWB4rLtWNo6kE5U0tMcRF2XP33Bx1CFmrn4ypkEBgawc3Mx6SF6fjJtAv8pPYFGp/OKDxwUm0Ro1sUET1pAeOoMAswddG15ia6dq+net5auPWsw7F+L6Wg+/rKFwLjx6OLS6TOZ3fvjigPc3t7OjmMnUFtNROhUVBytRqNT0d5bT+LoTBraeqgv2s8lcyZx/pVzKE6cTNGxdtixhcbyz2loPzpo/OLAwECv5PsSgK8wLBAIBAKBQCAQCAQCgUAgEAgEAsGZwMjVWEmCQeLynkr61nHu84A0WJnLQtU3/5tIvvv0Q8SpmTpwUGyN5h3LZAICA3E4ZI6caKWivgP5NJ0eV9tTq1Q0d/Wxdd8xtG1NXJHgT5/NweZGC02qUEbFx6NWq1CpVHR2dqJzWKiMyOFza7pT+B3aiPzbJiMjg5ycHK688kpSUlLcovW3QlcJlD0LR59FOvYiHFU+U/Oxb81vl766/n059kL/56o3wWH1qvpdjEeeHg88x0TJaQHrcDgwmUy0tbVhNpuJiIggJCQEndNC12X92dnZSWdnJ+Hh4QQHB7tj/ybGTaGrr5738pZxsHIDstqGWh/CxJwZ2MfOYrstG0v2z4mdegmhci99216md9NzGLa/Rse2lRw68D6xbQ3E+2ux+OfQZAtCGzuRy8+5hea+T+i1NDA+Kw5Dr5E924oZF6BBr1Gx7nAlVpvNHe/dlfAPRRuTQvCUy4i/8iHiZ11L/LlXEX/e9cSedwNROVfgnzAJXUg0fgHKS0ShoaFut9ShoaH0qHREhgQzcexoQoJCkBwaeuRK4iPTqW1o58Cug8THhmBGJj1Cy5TzJyDPuoJP6tKJ7IzgUOFbNLQcw2Y147DbB+yjwxnP2Jfvon0IBAKBQCAQCAQCgUAgEAgEAoFA8HUZufD7LTDYBLzg7EJyyCTERnNezhQC/HRUNXSQX3Qcu0NGdZq1FkkCrVpFVWMn7/63iDBDOwuTAjneZeXTBge6yFGEhYa63ax2dXWROTae3HPOxWJX4fgeNc+goCCCg4Px8/P7dkVfH77LUzLctocr4zsaazy3KcsyFRUVHDx4kK6uLmw2Gz1OV+MREREEBwe761mtVsxmMz09PZjNZvR6PREREeC0IjYZjfR0dGA1y0xOvJzz0+9GJYeyfvc75O9/j4q6nURFdDMpQ0tD2wm2ldWy3xpPS8Y1GKZdS1fGRVRGpZIz4xf4T/oJX1YFcKytAyLDmJ0ynszxOdx82WMUHV+L0dbM1TfPo+xgDY1V7Syckk6Twcy7ew7T2tGJwWAYkPr6+jCZTJhV/pjRYLaD2aIck2eyWq2KYOykpc9Mr9lCUkQwapWKuuoWHJKJkJAQwsLH0tRpJTXYhE7uJNhPIik+jplpY8meNobe0HEctE8nMOAc8vNXcWDDy9Qf2ERL6S46m+vo6emht7eX3t5eDAYDVqv3iwECgUAgEAgEAoFAIBAIBAKBQCAQnIl8b4Rfl9hmt9uxf58UNsE3gOLi2SHJVBo07JeTyM7MQKNWU1rTzq4jdcge8TdPh7Wde52SYvl7vLGTz7cWM8Xfwnmj/DjUbmFdi5bYhEQ0WiX+aXdXJ/6ymeKgaey3jkKRhr4/7p6/H3x352K4VjJc2fcBSZIIDw8nLi4Of39/tFotoaGhBAQEuNuqyWSit7cXi8WCLMsEBwej1+vRapVYue2dXWzZX8Wnn++i+M036SopQZKhq9VE+7EAmg6PoeRwAHtLmimqqqKpu4XISBuJYyXCInqRpU4Mfb2YzSr6LKms+2w32z76nL0797J2TyXmvA2EGjuQZDth+njmTL2R4spNdJsaufYX89m3/SjNxxq4KScDP30Q75acwCypCQ4O9kqBgYGo1Wr3GD9UslqtGI1Gent7qWhqpa6tkygNWE0mWhrbqamqQxXQhyT5c6jkOIE121BZO9DoZCo2/AtjSw0TYyNAo0EX7cf+kg465PFkTrmaOpo4XHGMqqNH6T74X1RtxwgJVl6e8HSxLRAIBAKBQCAQCAQCgUAgEAgEAsGZzPdG+AXo7Ozio3ff5p331+L4DizyBKcJ16WU7fRoI6gIngQaP6qd1r79l9rpbttJoE5D9rhopqXEMi01jmmpo5SUFs+01HgmJCUpn9NGDZ5SRxEfGeTlPlpCMf1Vq1Qcrmphw7ZicqM0hPup2NdipsQaRPK4cWjUapBlOjs7SR87inGJY7HLKhzfqdT5/UP6TiXWr34lvguhz3ObkiQRHR1NfHz8gPiyBoOBtrY2HA6HOyatv78/KpUKh8NBX18f3d3dBAUGkjkuFmtgBG/UBbD29Y/Y/eJzxEaoOP+iKfzs6tnMzswm1BBH/XY7G9Y08PabFXy5uZ2Oan/MTTpMTVoOHu6kJn8XjfvyMEQHctm1F3LTpbP4T72W/Jf+RU1BAZ0dHWjlMKLDxrP3yHrM9h5mXjSBnZuLaattZH5iNOcmjWLlzkMU1TZ5We6qVCp3DOPhkus4G8wOVDo/JsRFEhkaQkBAAIf2lzPl3BTskpGu48eJt1Zia+widGIu+tRZhEyYQ8mHf6O38gBTIwOZNTWBsCA/jp/ooMcUzczZv6Q3pg/LmBhq/CbQcKSQps+fwdbbjkajQavVel0DgUAgEAgEAoFAIBAIBAKBQCAQCM5EvlfCb3CQnvMvmMeFF5z/HQtKgm8SlzznsMvEREUyd/pk/P38KK9vZ09pHZIMKh8hTgLiI/X8PdHK//vReH5/4zn84eZcnrprHs/cdwn/b9Gl/OaGn/P/7ruMZ+67ZPC06BKunJU+6LolScJstVFyvAVjSyvnx/pRb7DzZYsDTWg0oWFhSJJER0cHwWoHO21jeaUuFpskfx298Szku+un8tfYtvwdvFhit7siRSs0NzdTWVnpdvFsNBppbW1FpVIRERFBYGAgGo1ifW632zGZTHR1daFWq1Fbumko+oJQqZdr5qbwyP0LUV98De/3xfP8Ey/z3yefpHHfLkZFaThn5hiuufEcHvr1Qh667ydcPu9cwkYl0Kn1p6y2DMe+18gcXUNWdjSprdsIrN7G+ZlRLFl8AwWRU9n17sfUrF9HSFAwORkXo9GqaO4qJWPiOLJyUjl6sA6dRkNasB83Tk5mQ0U9y/MKKK+po6m1lY6ODtrb2+np6XG7c3Ylu0fcXavdQaPBTIBOQ2JYEP46LSqVmsP7KpkyIwObbKC3vo7wyDhkcxAJV1yDNiSS4LBwxkzKZcp1j9BZtA5dTz3z0pNY9MuL0Na38uGa7VRWm8lO/ilmuRFrYA1HA6fQFHsB3X1mbDbbgPbg+10gEAgEAoFAIBAIBAKBQCAQCASCM4HvjfArSRJanY7Y+ARGxUZ6WWmeblzOe8VU/+lDlmQO9fjxbm8KY8aMpa3TwMa9lVhtDuTBrrUEasAvPBRdoD+yw4bdakSFjL9Og59Wg79Oi79OS4DfwOSv0+Cv06BRqwYIv+71q1RUNXWyY98xxgc4SA3TUtRqYUOLhsiYONRqNQBGk4nI8AjGjR2N7OA7ayk2m43e3l63a9ze3l66urqwWCy+Vb8xTi6Anaz8dPLVt/11LH5Pfk4Gx9WeXPT29lJbW4vBYEB2urmPiopyu3uWZRmTyYTRaMRgMLjdQ/v5+aHV6jB3t1K24V+U5r2JuqGIn2bCI7edywV33kLz1IvZdLyPd/69nv+s+pj/vruej974iM/e/w+FBV9iqjtIhOEY8eY2EufdSM/EK9mqyeBgzPkUlRzk8Lp/Msa/m6sun0n9zIVUlh3nyJr3sRlNnD/lBo7WFHD0xC6ypqdg6jNzqLCS0NBQkmKieHDuVC6ePIG8mjZ2NnRRZ7QRFKK4sbZYLO64v67U1tlFSU09h+qb6TYYiNBIWC0WTCYTLY1tBOi1ONQGDh/eRFl1L58crGWrTcMnh8p5eeMONhYfxe5w4Bc+isS5N9B8cBNdJw4zJjGGXyy6jCtnpfPOF4dYVVCNI/B8dEERTEz3JzAygU6zCpPJNKAPfZ32IRAIBAKBQCAQCAQCgUAgEAgEZza7+EtaJsnOdNN7tb4VKHi6vzz59g+o8a3gRS3v3e5R/+ldvhVOcX2C4fjeCL/fJJ5C7skkGhnoUQdjRuORI/jGkR2Y/cLpicjAofajprmb/APVWO2OoUUWjQYuvBBVcjKjR48mISGBkOAg31pfGUmSUEkSByubOX60mvnxfgAc7LDRrQslOjYWSQJDby9jYsKZnJqEBhkP39TfKg6Hg6KiInp6egDYt28f69ato7q6mr6+Pt/qZz1DtBon3801Gg5P98cAycnJzJkzh7i4OFQqFUFBStuWZZnu7m63IKzVagkODsbPz89tGdwn6xh73s/IvOIexmTNQq1WY2xvwFC5mzG9hZwfUMyFia1My1ATl6hDFWhCJbdhNdSisbUTERNNZMYM9DPmMjYrix/lTObBKy9kfHIaZbGzWXe0mbJPniM5sJOpE5PYEzON3vZOSj76EEufnZkTr+dI9VbKa3eTc34G+3cc4eDuo/T19WG325kSF8Ed504iOTqMyo4e3tlfxofFFRxu7qDXDl0WGxVt3Rxq6abOaEPrH0hyTCRpsZGoVcptyWQ0c3j/MbQB0NRcSlVlH0mjkrg1dyo3nj+Dn83I4uqcTIpP1FNSXUtvby+q0NGETZjDiR0f0XRkF0EhAcxdkM09Pz4HS4uZD94rIL9YR1VPCEkJkSSOjiEoKAg/P6XvuxipuK/X632zBmWk9QQCgUBwerl5eh/hAd73Y8HghAc4uHn6D+/5UiAQCAQCgUAgEAgEtbx3++0cXraByqMlVB59jYlLL/YSf2veu52bjvyJ/KMlVB4t4a0Jv2PuIGKui4KnL+bhCa8517eBJ4/c/rXWJxgeaU/xUa8Z7sjQIMaNGeWZ9a3isnwzfvQ7gg599JUsf2XAIWlQyTY4iUAkA5Wxc8BiILmjEAn5JEt8T5FlLPFT4KaV6ILCfEt59I6r+b/4MsLUNqSR6P2SDGk9cDQIxSR3BOdEkiHeCHX+LofK4Lymsmylyj+NI+c8SErGFN7bWMxH28uQZZngADNJMY0cPjFOWY2kpHGjwpmXncQ5GfEkRQei1aicsU7VWG02TH19aDQa/AIC0Dpd4rpwCTerPi9i5SeFWO1KdN4AnZmEyBaONY7G4VDqm602Zk0cw8+uOJe8dhVb6k1cOz6Iq8K6qDhaitnSx4zsetZsDEH35UvcEt9CgFOcGvq8yJBogNpAcEjOczgCgqLgllchNt23BKPRyKZNm5g1axZhYWF0dXUhSRIBAQEcP36c9PSBywBYrdZhY5iazeYBwpcLu92OSqXyFucrXoOdvwAJLASiwzkpGLsA5q2D1TqQcLtiVvoUMPPfED0TPp0IsmJhKSM5y1VwgxXyfwL1awGwo0GN0odJuhVyV8EnadB7DAArfmgxK534qiroOQ6b5gFgww8NZmXZkEz40S7QBiHLstvqVK/XD3rcLoFW5b7G3litVrcL5lOhrq6O0aNH+2a7kWWZvr4+LBYLer0etVrtde6tVisNLW0crm8iIyGepNgot2Vwb28vDpuVQH8dst2G3W5Fdjjo7enGZjYi2yxoQ6JAUqHWaGl3qKlqamNW+jhs3d1otBr04RHYHQ66+kz8bd1mHNWF/CSylwlXL2H7MSOfb9zDTWGthCePI+nCi+g2NvPlwdXkpP2YEL/RvP/yRrJnpzA+c7SzzyvX3Wy3YzBbMdpsHG3roctsJS4ijNjgIGKD/IkI8MNfox5wPr/4eActTe1UVFSg6mskNH0iPz43g4Rp2cjOujJwtKmNf36+lT/fcDkBOh0Apq4Wjn78NwInzCcm41xkWaa+tZdV7+5E09pOZ3gwV1+dw7wJyWi12gHbrq2tJSEhwSuPQdx1b9iwgcOHD3vlDcbEiRO5+OKLvfJO1DfT1tXrlee6/7rOn8PhwGazEfOQclwCgUAg+HqkRFlZuqCXlCjn84VgSI61alj2RRDHWod+hvy+0/yUBY1G436ekiSJ4zUNg95/gWF/Ax+vaSA+Nso3WyAQCAQCgUAgEAjOWErKq5g6MdU3G3b+leR/JpP/2k8ZM2jeLv6S9hIpm1/jZ67p7roPuGnepyz0zHNR9wE3zavkvqP/R64rb+dfSb4V3jr6f+Se6vrOMvYfLiczNck324v6ptaT/mYF3L93z0rh14yGfWl3MKHqQ0ItLUNKcwAOJPaNvQZjYByzjzyrTAr4VjoT+J4KvzIysgx2m4Xe0edi+vFTlLbK/HHVFjp7TahVEnp/06DC7/j4CK4+L4Os5BgwtaFRa5HtVsIio+gzGLAa+7A5ZBISkwnW+39l4dchywT6aVk4O53UnEm8eMTAaL2GG5M0xBhqOVFdwZSJx8kvnULQrle5lL34S85zMmQD/eaFX7vdTn5+PomJiYwfP96rrKysbEjh12azodG4LNoH8nWEXysBaDEq+WeA8Atw/PhxqqqqsFgszJ07F39/f6Wek29L+DWZTGzfvp3AwEBycnLo6+tDq9W6rUNd4p/NZsNsNnNg9xF6TTYaVA62HK0gQu/PgikZJEaGERsVQaCfDo1ajVqSFOtXlQq9Xo9KpcLhkLHYbFhsdg5W1WHr7WFMoJay/B2UFOzD2lpLxKhoxk3PYcy0qYTGj+Zvm3bjV7GFa6amMunSX7Jmew01R46QXb+XyT+9mricHKoa91Fes4eZE69B7dCz9t9byTk/g7RJYwc9f7LTfbXFYnGfZ7vVitVsRq1WOwVdFXu2HiFudBTxaVqqDm6jsSsOe72Blj4b19z6I6JiIpBUygQuwCdFZZSeqOGByy5A52zr5u5Wyte/RMyUBUSlTkNSayg90U5DYSETsrOITYrFYDBgs9kIDg726iMjFX7b2tp44403vPIG49ZbbyUyMtIrTwi/AoFAIBCcXoTwKxAIBAKBQCAQCARDM5TwW/Pe7cytupvKB8/tz/QUbwcTcqnlvdsv5tj/lPDozP7FwFc0duEh9nKK6zvLOB3C78CZ+e8pstPDriyf3Imr1S+MrqAkeoMSPGWnIZAw+0fQE5SAQR3sW+jGc9vDr0/gi4zM4d4A/lCTguQfjM1mx+YjoAyGSiVx5ewM0sZEkZGeQWrKeNLSM4iJiiIpMZHUjAlMyMwkWK8Idy6xxCX6ngzXBJBKkjAYLRysaETV3cmPxgZwrNvC7g4ICIskKDiIvr4+0sfEMillHMgqj3Y4sm19ExgMBsxmM6Ghob5FwzLS8/FVOH1rPjkn69kDMLVA91ESQoxMSw3hgmmj0ZmrwdLpW/O04OvqWafTMX36dKZMmYJWqyUsLMwt+trtdvoMBprraulzWiePTxuHv0qNqrKZy0KiSHHoyMvbx9/eWM+fX/2I59/fwBvrt/L+pp0UlFWxr7qB7aUVbC0uY+uBI3z25X4++HQLHQdKUR0/Tk9DHWGTk5h5z09Jvu16asP8yNu2ldcfe4rNL77MhX0tGORoPtz4Jfs+f4tLpo8iPm08xaOmsuvtdyn/72fEhWYQGZLEzkNraO+rYtaCSezfcYQj+49jtQy0ppKcFuqhoaFoZJne2hrajpZRu7OAqi+3cWzjZna+8xHNB/fir22jdP8OKhp1TIwO4eJbfsSkaWl8/tE2aqrrMZvNmEwmTCYTCzIS0Wm1fLL3EO3dPZhMJtSBYYy78GY6Kwup3vER5p4OJiRG8v/bu+84Oe76/uOvmdle7m6vd526dJIsyVa1ZMlVtuWGG2BMscAGTOgEQgj8MCUJgcRJgEAIGNkBEzAuuHe5yiqW1btOut779jIz398fW3S31yTZkmX8fT4e89DdzOzs7O7srm7e8/l+Lr5hDWVTylBVFa/Xi8/nG3FhxIm+ZwoKCli7dm327GHWrl07IvSVJEmSJEmSJEmSJEmSJEk6G1VV18KBllF67O6nuRVoPsamFVMYWTYzuuam/TC7ckjom+UktydN7D0T/AIEsRLP9OIdW4+9hEOe6TQULaXfOv6V2UJRiDkKMEyFvVM/jK6OXvmY1u+dgo6WPVsai0gGv3anm0mTauj2x9h6oJV4whi7WDbFFPBEQ4gjAzE6u7oIhYKYpokQgkDATzweJxaPEwgE6GhvIxKNoes6kUg0WSlnGCccTaqqwp76brbtOsqiQisVbgvbumPsjHooKysjGAzisWpsVWfw/IAPQ0lt98Q2/44wDCPT9/VMOZP3dbLSFcWjGXWvD/wEHp+J9Zk52F+5BPtz81CfmAX1fxi22kSPeaLlY8mugFVVldzcXFwuV6Zy1TRNwuEw0WgUf1sbux74I9t+dy8HNryAXYuz+II53PCxNVx4+VKuWHUeH7t4KbevWsr5leUUmFb8zX0c2nGMTS9s56k/v8TLT25m6yu7qNtdDw2NTLfD9OmlFCwswSy34/Q5yfG5OXf5XG7+7EdY/NFVGEs87A62MBgIc+2UKipc1Wz7wwPsffAPLM5PMGP+HLYUL2Lfy5uoe/JJaqsvYM6U1Rxseo1efQ/LLplLe3MfD/72BQ7tPUYgECAYDOL3++lobmLvSxt49b77OLrxdYx4nLziEmYsPx9LXgVR3FRMnUxZjc6xJx6l7rFNTHG4mbp0Kbl5eSxfvZA5C2bwxJ9epqezL/NcKorCLcsX0B+Ncf/Gt+gJBInFYpjOAgrPvZpYQufIM/9D26G3CPj9BAKBTD/i0ZxMNffMmTP5+Mc/zpw5czLBvdvtZs6cOXz84x8fsxJfkiRJkiRJkiRJkiRJkiTprLNsFbdv/A7fzPTgbeGBb3+HTVmrjWZf0/G+vRPbQt3IdHmYk9uelPaeCX6ForC39jPUF58/buADYC2oZFPYS13uQvZMu5WoMnwo16EiWIm7i0HTGLSXklBtYwY7pqJQX3YhzQXnpqKl0ddL01Fpdkw5oSrlv2aqEPhyPCyZO53BiM5LOxuI6QbqBOGKENAd0QnFTRoaGzlw8AhbN7/BscYGenu62L59G88/8xR7du+h8dgx3ty8kY0bX+fFDS/xxhubefTRx9CN4VWWY0kHPQcau+lrbmd5sZ2eqMnuPh3T5cPlchCPxzB81Sj5k0Cc2HbfScn+xirxeHKY5NNJCMH+/fvp7e1l3759DAycmarYd8qYR1ZqhG4Uc8jPWatMcFxOtHws2SGjaZp0d3fT3NyMrusEAgH6+/uxWCw4nU6KJ09m5brbcUwr5OlHf8Zvvvop7r3jEzz9j9/jyAtP4lIjzJxXw6z5NVx7zQV89EOX8LlPXsPX7ryRz3ziSr78mQ/whXVXc8XsIs6xB7nkqlVUnVtNwNFNVflM5kxfwjmzlzFr6nkU5U2iumQuq5bcwO2f/DvOuWQeR1zbaPF0cNXnbmf+N+/mN7vqefBnP6Vn/Y/Ib9/L430uXnt+C0cfeZjS3KmsOOeDDEaaOTbwAssvm8WKyxaw6bldvPbIC7z10IO8+vOfcfjpp/D5fJx7zTVUL11GTs1kbEVF7DvSSczuIOgSHNMO02DvZE9emKpz5tD2yks8868/YbCzE6vNwsKls7n0mpX8+l8fpOloOzabDbvdTlFuDh9dcR7zJk/iB4+9xL72btxuN7nFFUxffTOTL7gZAt04nQ7cbjcWiwW/309/f/+IauyxvgPGUlBQwJo1a/j0pz/NV77yFT796U+zZs0aWekrSZIkSZIkSZIkSZIkSdJ7zFK+9dIP4NtrmDKjlikz1lD3mfXcTi1VE/TbnVN9MnW7S5k2Zhlw0sltT0p7zwS/UcWO31ZEwF2JqWijB6mp8Zh7bKX0J6BVzSWiuYnacrLXzAhZc9lDCUFbHsLiQKCNTIJIzjJUG1HFQWfBQnS0MQPodCR8oPRSjpWuIq5as1d5nxAIIGGCw+1mTk0FmqJgmGbyCUo38x2DpsJts3NZUOxkyXnnce7C+SxZdj6TqycxqWYKS5Ys5cqrrmHpsqUsXn4+Ky5YzcqVF7DmsktZvnwp11x9FdoofUazpYM8i6ZytK2frXsameJWqPIkq353hB14PF7C4RAzq8qYPaUGw0g+tlGPw9PEYrGwatUqioqKEELQ29tLT08P4XA4e9V3hMvlQtd1Jk2aRCKRyF78rjvpoZ6HGfu4O100bfhIAengt7e3FyEEbrebgoICbDZbsjpYVdFcLuaefw2f+/EfuPIH38J3y3k0FrXzylsPct//+zz33P4RXvrvf+f1P93Hruee4NDmV9n96nMc2/QKB595jMMvP0N+TRnTrljNoe4dqFaVRXMuJ8dTgN3mRNMs2Gw28vLyyMvzUVJcxsyp53Dr9V/jW3fey5TJtfzfM//JW2/dz/mrp7KvdhahlUtZcO4UrsofwBLu4tnf/4kHv/+PHH7hdbwthTRu2MHD//ZdXlv/I/Lje8klyrEmBXPSCkrOvwJH+WTihoZQLehmgr17d3K4/RX2dDxEwLqLnESc9vhyVq2+imZfO+HVpVhL3fz561/ipV/9kmN7dpFf6OAjn72a5/6ykacefIWu9t5kL2sFVk6r4rs3XM6D2/Zx7ytbaR8IIBQNT9lUyhddgcWafH5tNhs+nw+fzzeiGvtUw31JkiRJkiRJkiRJkiRJkqT3vIobuf/wfo6lpm9VtbAvPRxz1RSWbzzGidbijj10dMpJbk+a2MSp2LsuGa/1u6tJKFa6cmfTYh/9MoB0EBex+yjqbmZn2I3fVUJMczNWAZfwFNNpOjii5KOrVmKafcxMKK45Sfiq6XdW0uuZkpw5xoYF0F++nJhvMoY2dsXxXzuByZ6why82zqU14aK5c5BEapjnUYothxOCnq4OQqEg/f39RMJhTDNZNWkYJoZhEgqHiSd0TNMgHAyg6zqGnsA0jTGD+dEMDXr21HcRbO/g/FI7wYSgOWhgcbjQEwm8NpXXxQye6ctHTw/3/LYCyBNntVopLCzEZrMB8NZbb/Hkk0/S0NBAX9/xYW/ftnAryktrqDl2B6UHb8ez9UaK9nwEXrkBwq3Za79rxnt9J35FxrntGO/ptyt7uxaLhdraWhYsWIDVas2Ej/F4nFAolAn0c3NzcTm9zJ12ATes+Sqf/vRP+cjXf8Tl/++bzPnMTVin5tI8WMfeQ6/x5pbHaGjeRsjSj3VGPua0PHr0bvyhbs6rXUNV6awTDjVtVgcXLP4At133A2aUn89gfQsF/QfZfHAzB5391N5xEx+4+19Y9vc/oM5RzR9+/xwNu+tYsvBqzr/hwxRfO5u8y6dTdvE8PvS1m5hcW8LWzZv4w+9+x/rf/pp//7ef8OBDv0e39LJk8UouXXETSyZdwqBtAbddfTEXLLqGj3/gO5w7fzXhSVaKbllJW+Aoex5/kMNPPI7eWc/V1y/G4bDzxAMbePrhl9n55j7aWzvxWhT+7oqV5Lmd/HnLTh59aw91rR1EUj2BI5FIcijorEpfSZIkSZIkSZIkSZIkSZIkabhN938Hrlya7NNbUcmcdL/ftNYtPLpxHRctGzIvbbRgd/Or/GbF1SyvOIXtSRN6DwS/STF3Cdu9c+l3lXFk8vUYyth9dv0JleYDR4kOBNikVBGz52avkjFoLyGCjQMxNxGrB7/Fl71KRsLqYYNRRcJTRH3h0gmDp/6C6bymTQctGdS974hkeOt2uZk9fQYtPSH+b8MewjEdVZn40BNC0NzcwuDAADt27WTb9p289OIL7D98mG1vvslzL7zAq69u5OnHH2XDhpc4dGAfjz3yIBte3MCrG9/gWFN79iYnpKoq9R0DHDjazhSXQo1Xoz6gE1CdeDweYtEYibxqTN+kVOj/7ozjrSgKK1as4KabbmL69Onk5+dnr3Lq9DB0vJCcOl+EzueTP3e9lFx2lhiv4nfsd2ba6LeNx+MYhkEsluwXfbolEgn6+/sxDAPTNBkYGCAajaKqKm63G4fDgaIoRKPRTH9njzuXmopaFsy+mPOX3sRFa+/g+nXf5MY7v8X1n/17Lr7pduavvILaeSuYO2MZtVOXMql87oiq1hOhKAqlFcWsvfo6Pn7LF/nEdV9hzcw11L3cxPp7fsv/PfZTOiNvMHNJLtNvvoLd1nKe2dqA/1g3S2dcj93m5vk3/peHnvspTQObmL4ol1kLqskvzOOSNRcya95USksqcTm9dDWG2XGohelTqsl3WBgcHMTUFWqnnM9Vqz/FOfNWU7JiAd1VMVppY7CxngMPP4Cj7xAL5pRSWOCju22QV595iwfXP8v21/awrKKMm5ctwON08vSewyQMA0VRUFUV0zQJhUKEQiEZAEuSJEmS9A7Yyo/nzmd2ZrqbLdmrtD3CbXPnc9uDQ85opOYlb3MHD7UNvUFaKw/dMXTb85n9b1uTi7bePfp8SZJS5HtTks5aw94no7w3JUmSpLNC8wPruPU36/j8B9PDLi/lotu38M1vP5Sp4t10/3fgh7ewPP37j2uZ8uPUJ3vFUq5bsZ5b07/TwgO/Ws/tn7kxGSSfwPakk3PyScAZlhq9mYTTx9aAnX0JDwlPGXF1tCpaBQOF7p4QkWgc/8FDxGKChD1vzCQo4Sok0tqOHovzllKBkVM6ZmwUs+XQbro5TAF9vlqiWBBjVM9FsbEl5CZscXGg+EIYpeLvr50AFCHIz3GzYsFs7DYbff4ohmmON8JzhqqqLDrvPCorK7n0ootZvWoll665gtoZM1i2fDlrr7iSq9ZezjUfuJ7LLruMRUvP56YPfYS1V1/FxatXM2tq1QlXNw5l0RR2HGmnv7mVlWUOjgwk6IiruNxuEvEYc2rKmT+jBjX1er5br6rb7cbtdmO1vj+HEn87z/tYR0V9fT3t7e1s376dgwcPZi9+W7KPRSEE7e3tvPrqq0SjUeLxOC6XC6/Xm+nnrOt6pgety+XC4XCgaVpmqG/DMPB4vOR4fOS4CynIK6e0sIbSwhryc0vxuHxYLLYR932yFEWhvKqYxecv4NbbbuGffvwjrrzgE3TtLuDR+w/S03IMi9iCxf0ifvcmfrf3D/zDz77GG88/zwVzrmLunHN47Y0XeOpPb7Br/yY8VYM4isIsOXc1dlsNT75Qx8Yd21h96ZXMnz6FnJwcvF4vqqri9/sZHAjidZQxb+qlrFr5MUJ5KhvCLxKbl4fVZaX5hcfZ9V8/JLzjOWaVqVx+7Qo0LPz23/7Ms797jpkuN7dfvByvy4Xdbsdut+NwJHv9Op3Ot/38SJIkSZIk0dbK1N/u4sDeXRx47i6Wch+33fHI8avat97N7DV3ZZ3U3sqP19zFluV38fzep/jh8q18e81oJ75bOboJlt71VHL7e3dx4GtLAGhpmsy9qXnP37UE1t8xPLySpPc7+d6UpLNT2yPc9sn7YN2vObD316zLfm9KkiRJ76IWHlhXm+rvW8vqp6/mlcNfHxbCLv/Gfu6f/R1Wp9a5lfXcnwmGs1XywfXP8aMD6zI9gx+98jm+NaSa9+S2J03krAp+RTrlHUGhW3gQb21FNy3EhEbQXpQJhYevqtLljyOEIDQYINHaStA6suJXCIEQAr+rlI6GVoy6I3TFVbqsJWMESgoRay6KZuW1SC5d9hLafPPHjJDitlyOBBXCCYW28lVEFfu4/Wz/GgkEgwmFHtXH7CmTwDQxxUlU1pkGSm89ItRHMBgkEolgmsmKPcMwEMLEMAxUVcUwDFAUlKzpVFg0jYauQQ4e66DKLpicY6UnYhC352AaOvkuG3+KzuNP7T7iYxwt7x+n9hy/M8a+74lelRHLhQGhJiaXaJR44iyZU8asKieEmsCIZa99SgwjOUx5mqIoVFdXc91112Wqe9PDeOu6TiQSIRKJ4PV6cblcmeM+GAwyMDBAYWEhbrcbVVVP+Vg/WYqiYLVZ8HidXLx2Od+/+6t882tfob+znC1POzA7lnBOyYe5dvGXyFHWcmB/OQ/8z1bu+9F2lk67g09/7gt89JavsXjeR6jwrWDLtjoe/vODON0R/ubTn6fUl4umaaiqiqqqOBwOfD4fRUVFFBYWUlJcyqxp81l303f4yid/SV55Edv0HfiXFDLryx/DPauCI2++zDM//CauwFE+uu5CZs+ZzMP3PUNPew+6rpNIJEgkEpnXY7TPivfbRTqSJEmSJL0Dyq/nxmTeA+UV1AJsqqeV9MntA6xbl14hZevrrAeWXr6ESipYevkS4D5eOYnCwMqbrmdp+ufq2QBsaZThkiRlyPemJJ2VWt54ii3AuguWAEtYvQ7Y9BRbRq2ulyRJks6sSj64/nh/32Pr05W5wy3/xpB1vpH+n8+QZcPmDd/maKHueNuTTs5ZE/wKIUgk4tQd2kPPQOD4glQz2FBU0NcfYMfhTvpcJfhzaobePLUumIqGP65kkp3W1h7CmnfMkChuyaG/309LfQtmWzuKa+whcwc1L7GGRpzC5IBSTHfRwpEBEgAKRm4FOV2t+BtbiOombUVLxtyHv2YNCQ/39E+nPSh4ZVcjsbiBesIhlYBXf4lo3M6Bgwc4cPAwu3bs4NCRwzQ11NHa2cVb27awdfNmNr6xKRXWjAxxTtTQ22mKwluH2uhrauX8UjtHBhMcSzjJ8Xro7+tl0fx5VNUuxq9bEcrxCwn+2kz8iCZe43QZ71Ueb1lS1n7HB+DRKdienI71mdloT07H8sQ0eGwa9O8ctuqpvs6aNvbw9KS2q+t6pgetqqp4vV4sFgu6rhMKhYhGo9hsNny+sYekP5MsVgu1C6byd9+8lRu/dCNMr2BjcwtHGo9y0wXV/MPXP8YHPnsrKz56I21xgxff2Mvzj7/M//7iPn74H79i81ubmHPeXG659joctpOrXHc787hw8YdZd8N3WXLuhaguQbxcJefSWnKurGXngRfY8L8/h9461n3pA+Tle4imevymp0gkQjQaHfGanupnyOlwNu2LJEmSJL2XvKvfoW2t7AdYPpkKksHTvXt/zUcmDV+tpekAALXVFTAkHNrflBUOpba35a614w6Hmd7e0knJ7UmSlEW+NyXprNHauBVYwtTUef+KSUuArRyVJb+SJEmS9LadNcEvQDAYordvkIOH64dV8gpUDg+o6LqB3t7K4UQuMVfJ0JtmKJqVqKFmYp1IXCdq8Y7aj9cE2iJ2dN3ENAV9vYMMWAtGjY0EEMJNZ3MH4QMHOBqxkrDmYI6yLkDEU0Hd/mOE+gOoDi9BT2V21PQ+YOJxuZg1pYZA1GDz/hYShoGqjv6cDSPAFArxK75DYvIKaueew4yZM5k5Zx6VldWUVNRQmJ/P3PnnMW/BuZy3aDGxhEEsoRON66mfDXTDRJzCM68qKm29QQ7Wd1JuMXBaFNojAovLSygUxGnGiC+5jW0lV9OUcJJI3UUyQDr5+ztbTfRKTbT89BrveR5v2Tj7rWRN76DR+sgODAywbds2BgcHMQyDSCSCxWLB6/Vit9sxTZNAIEA0GsViseByubDZ3v7Qze80TVW5dN4MvnDjJay9ciX1No3f797Nw1te4vChjZQmDjK5XKFpsJXtbfWUz6zijo9fx20f+wSXrrgAp92evckT5nLkMLNmCasW3cja1Z9k5aLrWHr+dSy46UbUhXkcCO4gog/i9XqHTW63OxO2Z8sOgt9tJ/KRKUmSJEnSce/ud2dqiFhg3R3XM/I69lNQfn1myNgDv/0EcB+3ZfcL3Xo3l921FfgEd94kwyVJGkm+NyVJkiRJkqT3h7Mq+PX5fCxetoIVi88ZNiqyUFR0ez5CCILBCP7uPmKaM9lfN+uP+oRqw68ff1iGbtBp5oxYDxQMLLSH1EzCE/IHiToKRglzkyGAHy8Bf4jOxja01kYMVwEJzZW1bnLtwYSGaUJvzwAb40UEcKIro1e0paNCcUoR5dkn83hMgc/r4bza6bgcDgzTzAQqEwVXAmjpDfK5X7zMZ3/2HJ//6TN84WfPpP59ls//9Cl+cv89fPFnT/GFnz/LF372DHf++xN89u7Hh02PvHaQUfK2MR0fJhoUVWHjvma6GlqYnmelPqDTb8khNzeXnu4ulFiQotUf44G8D/GG34uhJF+/M5UZ9fb20tDQgN/vz150xox2QcWZMt59j7cMQIzz0adMkPpOdOyORVVH3qfVaqWkpASXy4WmaXg8HqxWK4qioOs6fX192Gy2zFDQo23jbKEqCkVeN5fMm8FdH7mBu25fx/Jlq+jzVPBGyAOFFXzshqv5p7/9Mrfd8mEWzZ1HRUEe1gkqoU+UoihYNCs57gKqymax5Jy13HLz/+OCS2/Gak0OoZ1N07RRe2Sf6mt8utQUnMSHmCRJkiRJ7953Z9sj3Db3DtazhB8+t4tvZI0e+45YspJ1AOtfz1QWtjx4B7M/eR8sv4vn9341M7ysJEkp8r0pSZIkSZIkvY+cNSlCOnBL9qvMXqgyqOWlf6GzrpGY1Y1QRu5+HBth43iQkNANAmoeCZG1rgKmZqUvejw8jgQjRC05yX68QySLOAUdSgEJ3cQ0TTqPNdHjLCXqKBi2blpbXxTDFERjCfpjJpGcahJWz5jBbtiSQ6czOb5QOjh9bxMMJFQO6QXkFRTT0NFHPKGPG6hli8R0DjT2sK++m73Dpi721XdxuKWVvfVdWcuGT10DIcxTSGLTx2OfP8LeYx2UaiamEBwKqbjdXiyaRjAQwN/bwyWXX0vzOZ9ka6SYaOq+Tv4eT44Qgn379rFnzx46Ojro7+/PXuWMUE77Ix3bePc93jIAhfFOBo7/DjzVatDRbud2u6mqqsqEvekK1M6ubrp6+nC6PCiqdkrH8LtFVRRsFgtep4Nl06r57KXn83fXr2Ht/FnUFObjtNuwaNppD1dVRcVudTJj0mKK8kdez28YBuFwGLvdftr35VQM3ae1c8Y7XiVJkiRJyjb0u/PMfc+nqwmX8MPnfs2N5dnLR8oePjZ7eNlxpYeqTVcTLr+L53/9DlUxStJfFfnelKSzUfbQztlDP0uSJEmSdOpGJqdnIVOAP348zO3o8dOj+TAVy7D1ABJYiJpqpupS1w1CODAszuxVUSx2GrtDCJEMdxO6QdRQ0e3e7DUxUOgVOZlKwmg0QZeaQ8yeOyLQEQKaB3UMIxkgWTraCOXVYGijV50BxG1e2ouX0WMtwTiBcDQdTY0fUb2bBO2Gm4ciM9jdZbD+ye0MhuIn0d/33acAmqaycW8Tge5ean1W+mICw5lDbm4OAMGAn47meuYuXs2mGXeyJV5NWHDaa7cVRWHlypVcfvnlTJ069ZR6vqb7EgshRh2G+MSc3sd5tkm/180h1esnaqz1A4EAHR0dmKZJf38/Pb19HGrq5aVtR3ns5Z088sJb/PnZN/nT01t4+PltPPXKTjZs3ssbOw6xY389B4+10tjaTWfPAIFQBF03xrwv6bhwOIzb7R71ZPC7/fyl9yl9AcrnVxuU5by7+yRJkiRJ7xVlOYLPrzYy36OcofC35cFfsx5YetddJxQswfEKwS3PbqWFVrY8mwyJPrIkVSk4dz63PdgKWx/hobbUbba+nryfy5dQSSsP/fo+YAk//J4MliRpNPK9KUlnp8rz17IUWP/aVmArr6wH1t1x4u9TSZIkSZLG9N4Ifk2TtoFo5veEbtJJDoY6MviNC41YuuJXCExTENQ1ItZkUDdUWLETiBzv7ygEdPrjRO35w9YDMNHoih6/P103iIZ1ElnVwWkhxYWJQAioP9rK9oiLkDn20x3QvLTmL+TNuV+iteC8E6qMFSgTDmn7rhEmHpeTedMn43Q4CIQTCCFS1dxn6T6PQlUUYnGDY+0DFCbCKECT6caXl6pAVxQM3aSjpZlVC+cQW/E5jjlmEjaS4e/pjGpUVcVms6Gd4lC5iUSCxsZG9u3bx86dO0cNfyc6vsYbMvn0G3vf3s5+J287+u2bmpo4cuQIb775JgMDA9mLxzXWMM1DQ0aXy4Xb7aLE56J2chFTy/OoKHRTkmenKNdOSWEOHo+LhKnQ1R/hUFMPm/c08OSre/j9E5v5z98/z12/+Av/8J8P8r1fPMK/rX+S/3ngBf745EaefPktXn/rILsONtLQ2kXfYDBVhf/+FIvFsI/RW/hMnBw+EekT1vluhf++JS7DX0mSJEmaQFmO4L9viZPvTrdvOXPf6clKJdhy11pmz52fmu7ODPk6uiV847efgE13cdnctXx70ye4d9TKwHq+vSa1zU/eB+t+zb03VQCtHN0EsPX48rnzmZ3dY1SS3sfke1OSzlLl1/PDu5bA+juYPfcO1i+/i+e/djrGYZckSZKk9x/lzT2Hh51JLsj1MLmqbOisM0oIgWEYRB75Dp69jwAQERo3Bb9CVygZTCmqwq2rK/n0se/jjPdnIhoBHFWr+FLfDXSEtUw14iWLJ3Nn6F4mD2w/fj9Av6uKm1tuZjB2vC/rpYtq+Iz+J6Z0vp6coSQHjY2pTj6jfpN9zYOZbVy4dBp3xv7IlM5Xh8VEhlD5sfZRHm4tQKQ6hl76gZXc3PArFnQ+h5oVBwpgZ/FltFReCijk+es4v+43qKN0G04zUdhdchnueD/T+t8EIUiUz4db/webJz0s9nHf+tT1fL38EHmajjJO6JWhCJgRgMMeEGMHYcMoAlEeQbQ6iMQNGl0zCF32HQZt5Xxv/Qb8oRgWTR1xAsZlj1BT3MG+psnJzUx4VwJVEUwva+ZIeyWmONHgU+C0xags6KauowKRPfx3luQxIVAVg4vm7mBS1SfxzarFAM61DtDRcIRQKJxZ12JRKS6roKWtDe/O3zO/bDP5rVZUM/mAkkfCBDyF8LF7oGRm9pJxHTp0iJkzR7+NrutYLFkXSYhkxaoQgngigc1qQ1GV5D4G6uCJGQAYWFFJJPfcmgeXb4Xu12HzJ0GBBE6sRJLbLLkMLnoS/s8GyvHwNTPs8rLfQdEyeGIOiHhyN1BSy1W4JQGv3ABtj6bu24JGKpis+TgsvxcenwHBOgB07FiIJd9AH2iAQD1suGj4MoCcWrh8C+z9Phz4CQBRcnCQ6o286L9g0ofgoRLAwCT52aFigmKFy16DgsWQugglkdCxWi3HTyaOMuT8aJqamqiurs6enQl+0++LsapNDcPA7/cTjyefO8MwUdXkbXJycnA4nemPPAD8wSgDoSj9/gg9AwH6BkP0DgToGwjSNxikdyBAb38Q3dDJdTvIz3Xh8zrx5brx5bgpLsjF53WTn+eh0OclP8+LzTryYpv3oo6ODoqKisa8aKK5uZmqqqrs2RiGkT3rlDW1ddE7GBw2b+j379BqfNM0MQyD3qDJz1/ReOaAhYZeFXP0Q0WSJEmS3ldUJdnT94rZOp9fbVDgUdE0DVVVU22EjgfA9c3to37/AuP+DdzQ0kFpUf6Iv2MkSZIkSZIkSZLeq/YfaWDhnOnZs6UzbMe+I9ROr8menSGEoKO7j5rK0uxFGfXN7QCZv3ffE8Fvp+ngw/13EkykgiQFrllayZc6/4WcaOfx4FfAXrOaLw/cwGBczQQo582t4m/cr3BOczJQUlJha4tjCrc0XkPUPH7yf960Ur6R/xqzmh5L3VcylgpqOXwo+Hm6hlQez5hSwleKt3Ne4wOZMFcABirftvwNLzZbMEVyG5deei4rPZ1cufUbaGJIeCAEQlF5c/Zn6HJPQ5jJMOfCHd/DZQRHRIXpF6tX8bJ1/t+hqioX7Pg+LhElUXbOWRH8mm12DoXcPOi9nuVXfJAHXj7CW0faQCjDQt30iZN3O/gdGrSNrEhOBr+rarczELmSD1y6iAOKl0K7wlKti+bGBqLRaOY40VSV/MIihMVC/6EfM3v3LiY5TbTMY5/gwZ2G4DeRSGC1WofPfO2D0PwgADE82EmdALtkAzgrMsGvjhVtnOA3jhPbezL49eIgkFyeFfwaaCjZwa+ZgBcvBqGTwIWFaLJPcP5SuGJTcjsTaG1tpaJi4p5Qra2tFBUVYbVa6e3tRdM0fD4fuq4TiUTwer0IIYhGozidToQQBINBEol0Vf3xY8xisWSqWofOVxQFiyUZXpumSSAcJxiOEQjHGAxG8AcjDARCDAbCyZ/9IQLhKAiB3arhsFlwOqw4bDbcTjtupw2X04HLmfzdbrNitWhYNA2rRcViUVM/W7BYNKypyZKaFOWELot4RyQSCYLB4LjDo7e0tFBZOfJ6/jMZ/JIV/hqGkQmB00ONj3WRgCRJkiS9n6SD3XTQq6rHg9+hoS9vI/ht7+rF6XTgtI/dukeSJEmSJEmSJOm9RAa/Z4eJgt9ILE4kEqWsuCB7UcZ7Mvjt0Aq5uf2jRIcMlbx6Xgn/EP0FvmBjJjAwBWwXU/h633UEEkrmpPiUqkK+OqePpbv/jXSEKYBG1yxuObqGuEgGDwCVJbl8b04Tcw/8FjU1NLEABqxF3NC9btjQ0EXFedw5L8zV+3+cDIlS29VR+VvH3/NGfQQzFcTkTariU+dorN3xbXKNVKUhqeAXhafOv5tG00el3oMiBNWdrzCv9enMdjOrp/oYb6r9An5HGSA459gfqB7YdVYEv2Z5hIFGB68wj+Krvk5z1MNvnthOz0AITUsFramtna3Br6ZpqbAlGaxoqsGFc3fw0p6FfOTSBVTOm80L7Qkur7QxLd5OW1MDsXg883hUVcWXn0eebxevP3yQy0KvMskaRlPUiZ/HdzD4TSQSbN++Ha/XSzgcZvbs2bjd7uTC124eEvx6sadD0Eteygp+bWjExwl+XdhIVj2f6eA3gR3rGMFvZhljBb+5OEhV748Ifi2p4NfICn4vBGEQx4WVSHK/85fAFeMPEpY2VpiYLRKJYLfbURSFYDCIpmm4XC6CwSDd3d1MnjyZWCxGQ0MDM2fORNd1Ojo6qKysRAhBOBzG6XSiKAqJRIJ4PJ51jB//bMymqioOh2PMSljDMInEEkTiOpFognA0TiQaIxKNE878GycciaVCUgVVVTCH3J8Q4viHAMkLImwWDafdisNuwWm34nTYcNptuF3JE6wuZ/J3h92W+Rw5Vf39/Xg8npEXQwxxohW/27dvx+8f8nk+hpycHM4999xh8040+GVIT+ns4FeSJEmSpKTs4Df9e3pZ2qkGv8FwhEF/kAJf7rDtSZIkSZIkSZIkvVfVt3Tgy/VQUjB2gYx0enX29tM/GGTyGNW8Qgh6+wfJzfHgcTmzF2e8J4PfztxZ3HDkCuJDgt/504v5W/vjzOrdCKkMwRSwRZ3DN7rWENGP/0Huddm468pClm36FjaRDLFM4KBjLp+qv3hY8Ot12fjnCxUW7vp3bGY0ExJ3Oaq5rvEm9CE5bE6uhzsu8PGh7V9DFceD3wQWPmf7NjsbjwcCxWWFfOKCcuYdWs/srlcgtc8iFfzee/EfeSmYyzRrmIXxBty6n5W7/wW7ebzCmNT2BxxlbJl5JwnNAQiqercxr/EhjLK572rwKxSBKA/T21rIMzV3UjH/Ev7zz1up7xxAU8DlsLF4RimVhTk891Y9Pf4wiqLgdkTPfPDbXoEpFDRVwWHTKHbbWF5TwMWeBBXtx0jogsHcAgYdbnq9Xjq1Dfz6ucmU+HL4xNXn0ewu4fnmMHfMcDI12kJjcxO6rmeOI0URVJbtR3OtZeuj/8uKgZeY6ghiTYehYz3IEwx+hRAcPnwYm81GQUEB7e3tI4Jf0zTp6+sDwOl0Dqv+HB78Dq34HR78TjTU87tZ8Tte8Dtxxe9JDvU8JPhNVvyevuB3LOnAz2KxYBgG0WgUt9uNruu0tLRQU1ODruvU1dVRU1ODw+Ggt7cXgIKCAgzDIBwO4/V6MU0TXddHhIemaRKNRkcEnABer3fMnrijMQwTPTUldAPdMEjoBomEQcIw0BN6ar5JLJ4gHNUJx+JEoglCkRihSJRINJEJlkPhKLGEjtNuIcftwOO0ketx4PW4yPW6yPE4yfE4yfW4yPW48HqcI/oqR6NR4vE4Ho9nxLKhxnqthj4v27dv55VXkp/lJ2L16tXDwt8TCX4ZEv6mg1+RqvTNfu2yf5ckSZKkv2bZ/5dWUpW96cD3+P/Jh693qsEvQN9AgEg0itvtwmGzjti2JEmSJEmSJEnSe0k0Fqe9u49IZHgGJZ05TqeDsqJ8HFmjSwkhiMYThEJhnA4H+XneYcuzvSeD39dzL+Trhxeii+Qf10IIaqeWcuuMCJfu+j5aqheuKRSetq3mhy0LSZjJyFZVFOwWjW9cXc3Knf9IXrQjExJvtS3ky02rSIjkyQFNgRKXhb+5qICVe36EK9U/WAD7bbP4RMPlCI6fSHA4bdx2YTUf3v23eMxUr1cgjpWbon9He3+qEjIVZn7sA8s4v/cZFh5Zj5qKxQQQwc53VzzMtqAdh2pyo72Fskgri4/cQ1G4YVjkKoB23zx21HwYU7WBEOSFGllc91vU4unvXvArBEIVBMp0/tJyPlOu+RovHvDz7JYjhGMJXHYrl587mU+VK3gP7mHnlPn87tAgu4914bCF31bwawy5ICBt6IkYQXL/UMBpjTGpqJuOgRoWTSlhudtget0eStsbcXd1YB0cQEkkQ0lQEMLEnDaZ/s/VcM+xy3h8cwOzJxdxyQXncEB46IqYfLDGim+wkbbWVkwz1Ycak6L8ncTNC9CcuRx94yku6nmcMnUALfX8j3qy6CSC36NHj9LV1UVJSQn9/f0sWrTo+AptT8O+fwYgIaxYlURyfv4iWPhj2HiLDH7HDH4tyWNsjIrfUw1+T3So53dSLJZ8Dux2O8FgkJ07d7Jy5UoAjh49isViYdKkSQwODhKNRikpKckEiMPeQ0IwMDBALBYbFjCmq5FdLtfox/NYx/kp0g0TfzBKfyBCnz9C72CqX3F/gN6BAN19AfoGAvQOhAiFI1yydBZf/+RVeD3JIbHD4eRncqbyfQxnU/BL6vnP/lcGvZIkSZJ0XDr0Tf889N+h3k7wS6ryNxAME4snW2xIkiRJkiRJkiRJ0jtNURTsNitej2vcSt+091jw+zCg8ETVZ/jhNhdGKvhVhKCyvICPLs7hwp3fJz/Rg4LAFCq/sn+QexvLSZ+eL0Jngdtk1up5XFL/SyoGdqfWVdhgWcp3WpeREMn+kue4BZ8aOMjRq9dy5ZF/oSDSmgyJgS3ulXzpyHmYSiq0A3weB8vPm8xHBu9nRkcqAFCSQe5VA18hEInjsmrEEzqGEJw3ZxI3VnSz7PCv8MR7M8Fvu6Oafz7nlzSGBH7NwRRHguvMA8xqfYoZ7S9kBb8KR4ovoK76GkzVgpFI4DACLD/03zjyy96F4DcdREBCGPRV2dlW9gPU4nn84uGtNHf78ThtXDCvis+VC8rv/R+0pib0uXOpv+FW7m8z2XTkMKW+VvY1Hh/HPH2iRqRDwyFHqQKoajL4reuoBCzkOq24bBYC0TjBqI4hjockyRNB4LBqTMqHtTMHma9XUr19M65dO1CDQRACZejJG0VJPihAKAbc7KBr0lf4oyjjL1uO4rRbue7COejF5bTGVC4uUcgdbKG7oy1V+SsozNtBz+A83G4fOXn5HNr4BOe2P8EUbQCrkoxFj5+PSv1wEsGvYRiZk1xHjhwZXvF77F7YvA6ABA6spK7aKb0ULnwKNn5kSPCbgz0dgo4Y6nmiHr9yqOcTDX7HGj743RKJRBBC4HK56O/vZ//+/axYsQJd1zN9oS0WC4FAgGAwSFlZWabqWNOSoySkK4RjseTQzkNPsA6rMB9C07RMf+HTyTBMEoaB3Zq8L13XCQQC5ObmjlvtyzivVXYl9L333kt/f/+weaPx+Xzcdtttw+adTPCbln2COft3SZIkSXo/yv4/RfbvQ73d4FeSJEmSJEmSJEmSzjbZwe/4Z7/PCoK3/AXUepPD+WqqwrnWKHf27sbUnHQWLMgETCAIiTwuswbJt4BLUznPEuGLR19FiQsG3UOq7RTQrB4uzjUpU3UKrQpfbtrE4oNvUhAO0eWbk1lVCIU+Wyl35EWYbNGxATda+vnZ0WdJRBJ0lCwbmksS0DyUOhVUBB+NNfLH3tf4Nk0425oxfdW0eZKhWpJCqHwRMzqPMr3lIFXxAdqjCvsck2nzzsRQhg9jLFAYyJvOk5Za/sgc3vTMZcBVTrdr0pDn4cwRmcmkz7SzmRn4aubw0MsHaO0J4HJYWTm3ii/OzqHi979Fq69HMQwsu3cz/ec/4YtGA3euXUiO05YKQo9frQ+goqClqrE1RWBRQCP53GqKoDjHwYeXT+Ffz3HzX45G/vW8PD64fCqFXntyHSHIdVq55rwa/umCcu5Wj3Hzxkep/e+78b72Cprfj2ImK8ZRlONT5ndQVBWlo4Oi++7hY4lmblk1i2g8wb2Pb+PQph0sdsV4s0/hgK2K8qkzcbvdyeMheXOCgUEGenuZueoDHJi1jnbyiKfanAqRzpdPLsBRFAWLxYKmaROGWBMb3kd6qImOqEyo+y6YaN/GN/Z+T/SYJlo+lrf/Or2znE4nLpcLUsHkihUrYMjJ0nT1end3N3V1ybDdNE0CgUCmkjgQCLBnzx6cTicFBQV4vV5yc3PJz8/H6XRmQuShUzQaxe/3D5sGBwcJBALo+vEe6m+XpqnDhmGMRqPYbLYTeh3GO2E81LXXXjtur2AAq9XKtddemz37lKQ/H9P7N/R3OclJTnKSk5zer1P2d6IkSZIkSZIkSZIkvZ9NfAb8XaWgC4VERHBZxwEuz9H5e9HAD+qeZ1HdDoJ+g2BODYZiQaBgAspgjL/d/ww/7t7Cv7a/xufqXqWovZH8+qM0e2cj0rGNgJK4zld2Pck/92/n7sYXmdVWh5aIM6XuIN0FC5OhHCAUFVvCzq2b/sJ/HH2Or+vH+NSBDUzuqGdJ3U5C3ioC9sJMlWObZzZf7N/LF+L1fKBpO5MaDnL1zhf5hwPPsv1ogM45H8JERQAGCm05M7n29UdZ9/L9/M2jP+Ubb/ye3ECIhrz5NDqmDAlXkzvu987iwy8/wFef+iU3PvZbLDELTZWXoCuW7CfwjAkk4LBSSfXsRTR1R2no6MNq1bho/iQ+W61R+ov/QE2FR5lgtbub/N+t55oHf8lXajQ+tayamrI8VCVZrWe1aNSU+bhqZiGfqVT5XEGM20oFN5ZrXF/t5JPT3PymuJ8vPP0b5v3iJ5Q/9hALfv4vfPHZe7inuJ+7Fvr4x3M8/K64j79/6T5W3P09ip57EktPNyQSQ8ttx6cooKoo3d3k3fdbbq3byFdXTKK2upCdh9tY/8CrWFuOEY3G2WsW4K2ppbi4BEsqYFIUlVAoSE9rC2Wzl7B1wTfYqtUSMNVxA8h3zpm4jzNvvEc18Ss73q05geUnLx2knu00TcPpdGKzJfsKVFVVsXjx4swyj8eTCTtN0yQnJwdN0xBC4Pf76e3tzQxFfPDgQcLhMB6PB6/Xi9frxe1243Q6cTgcmSl9f4FAgK6uLrq6uujp6aG7u5uenh6i0bffZyIUCuF0TjwsBpx4JW1+fv7wIdZHsWjRIvLz87Nnv23ZJ73lJCc5yUlOcno/T5IkSZIkSZIkSZIkJZ1Vwa8QAtPQiSf0VOCq0OOs4ot7n+f65h1897Xfc+325yns6yS3t5OZrz5Lv2cWYXs+AoU+azEX+bvwBv3Mr9/D4uYDlPW2oQpBzf7tdMZKCFhzk+GvolIyECa/r5vao7uZ1X4USzyGIgQl+3ZhtxUxaC1AoJBQ7czs6cQRjVDW28Z1uzdQ6O/Dqie45K0XaOyzEiyoTYXPKv6chSzZ9Tq37n2Rwr5OAFTTIK+jmaJjR+k9FiaBNVm96yintd9B2aFd1LbVsaRuB6tffYxb7/1nEoOC9hkfJq7aM9vudVSy7LnnOP+lv7BgywvM3/Qc1/z8B1RE7XTkzT2jVb/pcCdmmLRpRXTWfhCjYAoPv7yPPLedb105h68bDUz62b+iHDkCQyrplOQvkEig7dtPzSN/5FN//jn/U+bnu9fO59OXzOKXq0q4J7KDbz7xCz7+2K+59fn7uf2p3/LlJ3/FVx/9Ly548v8oevCPaHV1YJrJbRsGliNHKHvwD1yx/m4u/t3PKH30ASxHDqPoerIKN9nuN2lohe8EFFVFGRzE9cAfufI/7+Jn/Vv5j4urmV+dzzOv7eUvD24g1txEl27DUjWbosoa3N5cFE1D1TQSeoLejlYqyyuxrvkaL1oW0WPaEIhTqvo9cRM9vomWj+107fHpN95jVsZdfqrvsROpND0bWa1WHA4HpN6/VqsVTUuORODz+Zg9ezZWqxVVVSksLKSkpARVTfZCt9lsmZBY13V27dpFe3s7NpuNeDxOW1sbQghsNhsWi4WcnByKioooLi4mPz+fwsJC8vPziUQitLe309bWRmtrK21tbbS1teH3+zEMIzMEdXpKfzal9fX14fV6T/g1OJkTyMuWLaO0tDR7NgClpaUsW7Yse7YkSZIkSZIkSZIkSZIkSZIknRZnVY9fIQT7d++gqTtATXAvkf0bUByTyXv9WKbf6rD1NY2emXPQS3XUvr0I3xyK3ziGmhqGdPi6FgbLq4jNzsFm9qFoFpz7IthbOrJXRWga4ekziZTEsMaaMVzlOPaHcHV0Z6+KUBT8xWXEZxZhEU0Y8Sju/gqch1PVrVnCLg/ReIzEsjwcZohg7nzUI4OUHT0w4jEaLjcDNTUo+f14lH4izmKi2hRKXtwI8WSP1DTT5yN4yYXMuO56nB7vsGWchh6/QggEgpCp8XR4EtFzP0bh5HkkIhvRWko5t34/hbu3Y2lrRUmkesSmZYcqLh1RHYWDHrDZ0b1esFhQAwHUaARMM9mDd+htVGBqGI45wcx6PKMcK8n7FOAwoDwO9c7U45qIAA1Y2Q+v+Ug3jxYAqorp8RCrmUrTtFp2FE9hW1AhIlQmVRcxc9IeAtplaKqGkUiQp8TxmWHiIT9Wmx2bBgO7nqGkaQMzLb3YMFG9hSgn0OM326FDh8bp8Tuk3+2oPX492En1Osvq8WtgRR23x68DW7p/8Bnu8atjw0I8+WJk9fjVsWMZt8dvDo50X+OsHr8mGiBQMUft8ZvAiYXoSff4bWlpobKyMnv2+4ZhGESjUVwuF4qiEIlE6OzspKSkBKfTycGDB9F1nZkzZ2K1Wtm9ezcFBQWUlpaiaRrd3d14PJ5M1a4QgkgkQjQaHVGha7FYMhXLpIakLi4uHrbOeMZ6rbJ7/KZFIhHuueceEolEZp7VauVTn/rUmFXGp9LjV5IkSZKkt2esHr+KojCpouSkLv6SJEmSJEmSJEmSpHebEILG1k6EEJm/d8+64Dfo7ydiqPg8LiyaCij0drXjcHuT4aMQ6KbAqqmYgNvtJh6PY7clKycjwQDRWByrzY465A93RVVRVRXDNHC73Mn7CviJxuIoCDTNhsNhR5CsFguEY+TlerFZLQT8g1gsNhCgqgpCiORJAUUhoZtoKsTicXy+PBCCvu5ObE4vigKRaBynw4aqKNgdDjRVxR8IkJOTA0A0FiUajeOwW9F1IxVaCjRLsoIOwGqzoioK/kAAVdWSj0sIDMNE05Lr2B2OZHymaZlqvKHemeBXZCo8TQFRoVKnVtC39POUTluE2t5MSfMfybl3D0rfYHIzme2NcxLFpUN1FA54UjOGHJKj3k4kg98pYwS/Y3oHgl8zdZshQZNI7aPIySG8ZDkHa8/jhX4Tq+sN9jTOpTA/j4qyIiqqS7F5vThtKvlKBDPsx2q10tfVhr79IeaEd5LntOH82K+wlA7tAz22np4eFEWhp6dnzOA3ELfjtY0d/PZEXBQ6w8nlWcFvRLdi1xKoyujB72DcQa5t9ODXEEry6VPHDn4NoaApowe/UUPDoaWCtlGC31DChts6evAbjNvw2FIXR4wS/HaFPRS7Uif9soLfmKGhILBpowe/AzEHXlssud8y+H3HhEIhNE3DbrejKArHjh0jLy+P3NxcNE1jy5YtVFRUUFFRgaIo7N27F5/PR0VFsnd7f38/NpsNt9uNruuZ4aGFENjt9mFB8ESam5upqqrKnj1m8Auwf/9+nn322czvl19+ObW1tcPWGUoGv5IkSZJ05o0V/DrsNnK8btzO5CgnkiRJkiRJkiRJkvReEIpE8QdCRGPxszf4Hc0f7/89rtx8HJogETcx7S5iA+0Ydh8fvP6qYZWgdft30NjczkAwii/Pi6HrqKpGT+8gpeWlrLpgJYqiYJomLz7/LLF4AlMYmMIGQkdTwOZwEombrFq9Cp/XyeaNLxOL6QSjCbzeXBQ9RNxUKCst4UhTF4lAL3aHnWuuvQ6Apx78PTMWLmLf/joS2DBCfdgtChdffjW5OelwM6mzvYU3Nr9JVUkxff19RKJR7HYLpualoCCPpUuO94/cv3c3RxtbyMvxEhwYQFgdKHoIfyjORZdeSnFBso/kaFeqf+v2G/jb8kPkagaKmQxxx6UCM/xw2JsJfkU6/lUEUV3wWKyWnIs/y/Jp03E//hiWDc+iFjfA7nSoOnI/RuUyoDqSDH5P8CaoIlnxe9R1PIw9EQ4DymMnEfwCmhgZ/I4mdfwKpxOjwEfiXD+RIxXoqh1ds2LanVBaAjNnokydRqColEEs2CwKuZpOV2MdjXu2cMW1N5FXOjJ0Gk1TUxPxeBxVVTND6gIQ64NwE52dnbi8PiyKkaw8tHrBMwVCjejhHvr6+jBVB16nhtvtBu+0ZNjpP0BDQwNubx5OhxWb1YrN7gTvDNBDEG6iq7sbu9OLTRM4HA4UWw64p8DALoKhEIlEAsMwyMvLw6Jp4J4EmgsCB4lFo1isVuLxOM7UMML4FkCwHhKD+P1+NKudgb6eZLBnywd3NfgPEAv7CUci2J0eMOK4XC7IrQUzDoE62tracHt9OGwqmsWCxeZO7ne0A6JdNDU1EUmo5HltFBcVobirwOaDwb20NDdjsdrJzcvFZtHQNAt4pyffL4E6Ghrq8RWVYVEMbFYrVmducttD5OfnJ5/LLK2trZmQUjp5kUgETdOwWq0oisKhQ4fIzc3NDLP84osvUlBQwIIFCwDYu3cvTqeTqVOnZm1pYmOF9OMFvwDHjh2jqamJ6upqpkyZkr14GBn8SpIkSdKZN1bwW1SQhz8Qoqy4YNS/pSRJkiRJkiRJkiTpbCOEoL2rlxyvm+7egbMz+B2NEALDMBCAoetYLBZ0XWegv4/W9m4WLjwHRVGSgWR6XSGSQwOrKqahJ/v0xmO0tncyY/o0FCVZtZs+iS+EwDRNVFXN/KsoSqZy1jQMzFSolzwRIDBNUFQwDZNEIs7hQ4dZsHBhJlRWFIVYPI6qJLe5d9cO5pyzAJfr+LCf6ftNJBJYLBZI9cFUFYV4LEx3f4Ca6uMBoGHomKbIVAILITANg/r6o5RXTsLrcY95ouI73/p7zivU8cXbMAO9+EQAzORwzUKkeswqkHwmQdUgd9YgekMRmmqlPWEnqLgozMuh08gF1Uth2XQK4uB86gmU+noUVaDNDmMccIE5cbacprgNtOoY+gFX9qKxqWCZGkI/5gJj9Mc8ggLYTSwVUfT61D6eCA0sywfRN+Vmhnoel5JsJGxb5Ce+MwdhKKn7Su+nAIsFnC5EWSlG9SQSM2ciSkpQCwspmzUTxyjB4ckSQvD0008zMDBARUUFS5YsGTbsbCQS4ZlnnsmEaVdeeeWw2z/++OMEAgFWrVpFKBQaXlGcWt7e3o7D4eCjH/3osP6pjY2NbNiwAafTyfLly5k0adKw27a3t2OxWKirq2PZsmUjjttdu3axfft2KioqWLNmzbBlDQ0N7Ny5E5vNxpEjR/jCF74w7D2xbds2Wlpa6Onp4aKLLmLatGnDbr9t2zZ27txJVVUVl1122bD93rJlCwcPHqSyshKv18uSJUuG3fb1119n9+7dTJkyhQULFozZ23U06UBQOjMOHjxITk4OpaWlJ9zbN+1UKn5Plgx+JUmSJOnMGyv4nVxVRt9AgGgsRm6OB5cjOQKJJEmSJEmSJEmSJJ1thBCEozEG/UEcdjv5ed5hf++OGvxOqihFVeUfun9Nero6UVQVBYEwDRDmkNGKRya0AoGqmCiKFRUVU1EQioKKAigo6b67pomi6yAEJgJFNcFUMwHyRAQgFANVE6Anw+8TYQoDVWnENItRVM+E9yZSbwYUA1WNYhouVGXiMEggME0BFhPF0DIXGUxEIFAtA+gJLwoqipJ85oZJDxGtqqCqySsJLBpOrxeb3Z699kkTQtDe3o7b7cbhcGC1Hh8+HMhcdBBP9Yv2eof3ho5EIqjpIdINA0e6MnfI8s7OTgoKCkbcVtd1TNMkHA7jdruHVyOnbhuPx3E4HJkLLdIXP5imSXt7Ox6PB6vVmqzozbpt+t++vj6mTp2aOTEnhCAYDKKqKn19fRQXF2PPei4DgUDmMXk8nmHPSSKRIBwOZ4YFzu7P6vcnh+eOx5OVxtmPazyy4ve941Qrfk/GWMFvTWWpPNEsSZIkSaeBEIKGlo5xv3+D4QiBYJhYPJH820GSJEmSJEmSJEmSzjKKomC3WfF6XHhczhF/744IfnPcTkqKfOR63n7FoXT2ePnF55kycx6V5cUnFCroiQSb33idKbPmnfCQZ7FYjJdf3sCll64Ztc/waEzTZMOzTzC9dv6IqtCxCCF4a9OrTJtdzJbtx7jsoisnrOgTQtDf2004GmP7zn1cftnF2O0T9/w0DZ23tm6mqb2b2XPmMmv61Anvi9TjeuvNzeQVlGC12aiurDih24VCIV579RWuXHtV9iLpPW6sKlLp7DPWa/VOBr9Hm9rxh5IXMaTl57gpKcqX/QUlSZIk6TQIRaJ0dvfR5w8Nmy+/fyVJkiRJkiRJkqT3suy/d0ckUdFEAr8/lKxyHCIRjzMwOEggEMDv99Pd3U0wECQQCBAMBolEonR2dhIMBAgGA4RCIQb9AcKhIJ3tbQwODuL3D5JIJOjt6ycYClNfX09fX7KvbVdPL729ffT29hIKBojFYgSDASKRCP5AiLbWFtpbW+gf9BMKBhno76d/wE84Eqanq5Ou7m56e7oZHPTT291FT28/fn9y33p7ewgGg/j9yX3v7+sjGAySSLx/ruTu7+8jGIkkK1YnmCBZjep2ORkYGIRR1smeAIQw6GhtwUgNoZy9TvaUNnXaDELB41feZ6+XfRtFUbApBgMDESrKjlflZa87bAJUBTBNHA47CV2f+HYAiopVEQyGowwO9Cf7HGevN8oEEI7EycnJyYRF2euMNpmGQcA/kNk36a/HiQT/0tkh/R4+naKJRPYsgtEYff3+9833kiRJkiSdKUII+vr9BKOx7EXy+1eSJEmSJEmSJEl6zxrt793/D5lKgHp3CO7ZAAAAAElFTkSuQmCC"/>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cstate="print"/>
          <a:srcRect/>
          <a:stretch>
            <a:fillRect/>
          </a:stretch>
        </p:blipFill>
        <p:spPr bwMode="auto">
          <a:xfrm>
            <a:off x="8734" y="1003615"/>
            <a:ext cx="9135266" cy="4572000"/>
          </a:xfrm>
          <a:prstGeom prst="rect">
            <a:avLst/>
          </a:prstGeom>
          <a:noFill/>
          <a:ln w="9525">
            <a:noFill/>
            <a:miter lim="800000"/>
            <a:headEnd/>
            <a:tailEnd/>
          </a:ln>
        </p:spPr>
      </p:pic>
      <p:sp>
        <p:nvSpPr>
          <p:cNvPr id="4" name="Textfeld 3"/>
          <p:cNvSpPr txBox="1"/>
          <p:nvPr/>
        </p:nvSpPr>
        <p:spPr>
          <a:xfrm>
            <a:off x="7547468" y="6155267"/>
            <a:ext cx="1596532" cy="276999"/>
          </a:xfrm>
          <a:prstGeom prst="rect">
            <a:avLst/>
          </a:prstGeom>
          <a:noFill/>
        </p:spPr>
        <p:txBody>
          <a:bodyPr wrap="square" rtlCol="0">
            <a:spAutoFit/>
          </a:bodyPr>
          <a:lstStyle/>
          <a:p>
            <a:r>
              <a:rPr lang="de-DE" sz="1200" smtClean="0">
                <a:hlinkClick r:id="rId3"/>
              </a:rPr>
              <a:t>Link zu Energiesim</a:t>
            </a:r>
            <a:endParaRPr lang="en-US" sz="1200"/>
          </a:p>
        </p:txBody>
      </p:sp>
      <p:sp>
        <p:nvSpPr>
          <p:cNvPr id="5" name="Textfeld 4"/>
          <p:cNvSpPr txBox="1"/>
          <p:nvPr/>
        </p:nvSpPr>
        <p:spPr>
          <a:xfrm>
            <a:off x="1" y="88900"/>
            <a:ext cx="9143999" cy="830997"/>
          </a:xfrm>
          <a:prstGeom prst="rect">
            <a:avLst/>
          </a:prstGeom>
          <a:noFill/>
        </p:spPr>
        <p:txBody>
          <a:bodyPr wrap="square" rtlCol="0">
            <a:spAutoFit/>
          </a:bodyPr>
          <a:lstStyle/>
          <a:p>
            <a:r>
              <a:rPr lang="de-DE" sz="1600" smtClean="0">
                <a:solidFill>
                  <a:schemeClr val="bg1"/>
                </a:solidFill>
              </a:rPr>
              <a:t>Abacus eControl Simulator   - Der Simulator bildet die spätere Steuerungslogik von abacus eControl bereits heute softwareseitig ab. In der Serienversion werden die aktuell manuell gesetzten Simulationsparameter automatisch über reale Schnittstellen und angeschlossene Geräte bereitgestellt.    </a:t>
            </a:r>
            <a:endParaRPr lang="en-US" sz="1600">
              <a:solidFill>
                <a:schemeClr val="bg1"/>
              </a:solidFill>
            </a:endParaRPr>
          </a:p>
        </p:txBody>
      </p:sp>
      <p:sp>
        <p:nvSpPr>
          <p:cNvPr id="6" name="Rechteck 5"/>
          <p:cNvSpPr/>
          <p:nvPr/>
        </p:nvSpPr>
        <p:spPr>
          <a:xfrm>
            <a:off x="1" y="5731933"/>
            <a:ext cx="6858000" cy="1015663"/>
          </a:xfrm>
          <a:prstGeom prst="rect">
            <a:avLst/>
          </a:prstGeom>
        </p:spPr>
        <p:txBody>
          <a:bodyPr wrap="square">
            <a:spAutoFit/>
          </a:bodyPr>
          <a:lstStyle/>
          <a:p>
            <a:r>
              <a:rPr lang="en-US" sz="1200" smtClean="0"/>
              <a:t>✅ Kernalgorithmen bereits implementiert </a:t>
            </a:r>
          </a:p>
          <a:p>
            <a:r>
              <a:rPr lang="en-US" sz="1200" smtClean="0"/>
              <a:t>✅ Optimierung von Lade-, Entlade- und Netzstrategien </a:t>
            </a:r>
          </a:p>
          <a:p>
            <a:r>
              <a:rPr lang="en-US" sz="1200" smtClean="0"/>
              <a:t>✅ Simulation unterschiedlicher Markt- und Netzszenarien </a:t>
            </a:r>
          </a:p>
          <a:p>
            <a:r>
              <a:rPr lang="en-US" sz="1200" smtClean="0"/>
              <a:t>✅ Spätere Anbindung an Smart Meter, Wallboxen und Energiemarktdaten über Schnittstellen </a:t>
            </a:r>
          </a:p>
          <a:p>
            <a:r>
              <a:rPr lang="en-US" sz="1200" smtClean="0"/>
              <a:t>✅ Übergang von manueller Parametrisierung zu vollautomatischem Echtzeitbetrieb</a:t>
            </a:r>
            <a:endParaRPr lang="en-US" sz="1200"/>
          </a:p>
        </p:txBody>
      </p:sp>
      <p:sp>
        <p:nvSpPr>
          <p:cNvPr id="7" name="Pfeil nach rechts 6"/>
          <p:cNvSpPr/>
          <p:nvPr/>
        </p:nvSpPr>
        <p:spPr>
          <a:xfrm>
            <a:off x="7078133" y="6180667"/>
            <a:ext cx="491067" cy="296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
          <p:cNvSpPr/>
          <p:nvPr/>
        </p:nvSpPr>
        <p:spPr>
          <a:xfrm>
            <a:off x="0" y="0"/>
            <a:ext cx="9144000" cy="73152"/>
          </a:xfrm>
          <a:prstGeom prst="rect">
            <a:avLst/>
          </a:prstGeom>
          <a:solidFill>
            <a:srgbClr val="E8650A"/>
          </a:solidFill>
          <a:ln w="12700">
            <a:solidFill>
              <a:srgbClr val="E8650A"/>
            </a:solidFill>
            <a:prstDash val="solid"/>
          </a:ln>
        </p:spPr>
      </p:sp>
      <p:sp>
        <p:nvSpPr>
          <p:cNvPr id="9" name="Shape 1"/>
          <p:cNvSpPr/>
          <p:nvPr/>
        </p:nvSpPr>
        <p:spPr>
          <a:xfrm>
            <a:off x="0" y="6784848"/>
            <a:ext cx="9144000" cy="73152"/>
          </a:xfrm>
          <a:prstGeom prst="rect">
            <a:avLst/>
          </a:prstGeom>
          <a:solidFill>
            <a:srgbClr val="E8650A"/>
          </a:solidFill>
          <a:ln w="12700">
            <a:solidFill>
              <a:srgbClr val="E8650A"/>
            </a:solidFill>
            <a:prstDash val="solid"/>
          </a:ln>
        </p:spPr>
      </p:sp>
      <p:sp>
        <p:nvSpPr>
          <p:cNvPr id="11" name="Shape 1"/>
          <p:cNvSpPr/>
          <p:nvPr/>
        </p:nvSpPr>
        <p:spPr>
          <a:xfrm>
            <a:off x="0" y="901700"/>
            <a:ext cx="9144000" cy="73152"/>
          </a:xfrm>
          <a:prstGeom prst="rect">
            <a:avLst/>
          </a:prstGeom>
          <a:solidFill>
            <a:srgbClr val="E8650A"/>
          </a:solidFill>
          <a:ln w="12700">
            <a:solidFill>
              <a:srgbClr val="E8650A"/>
            </a:solidFill>
            <a:prstDash val="solid"/>
          </a:ln>
        </p:spPr>
      </p:sp>
    </p:spTree>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6082</TotalTime>
  <Words>1298</Words>
  <Application>Microsoft Office PowerPoint</Application>
  <PresentationFormat>Bildschirmpräsentation (4:3)</PresentationFormat>
  <Paragraphs>334</Paragraphs>
  <Slides>14</Slides>
  <Notes>4</Notes>
  <HiddenSlides>0</HiddenSlides>
  <MMClips>0</MMClips>
  <ScaleCrop>false</ScaleCrop>
  <HeadingPairs>
    <vt:vector size="4" baseType="variant">
      <vt:variant>
        <vt:lpstr>Design</vt:lpstr>
      </vt:variant>
      <vt:variant>
        <vt:i4>1</vt:i4>
      </vt:variant>
      <vt:variant>
        <vt:lpstr>Folientitel</vt:lpstr>
      </vt:variant>
      <vt:variant>
        <vt:i4>14</vt:i4>
      </vt:variant>
    </vt:vector>
  </HeadingPairs>
  <TitlesOfParts>
    <vt:vector size="15" baseType="lpstr">
      <vt:lpstr>Larissa-Design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Markus Ulrich</dc:creator>
  <cp:lastModifiedBy>Markus Ulrich</cp:lastModifiedBy>
  <cp:revision>950</cp:revision>
  <dcterms:created xsi:type="dcterms:W3CDTF">2026-04-09T20:21:41Z</dcterms:created>
  <dcterms:modified xsi:type="dcterms:W3CDTF">2026-06-22T15:09:18Z</dcterms:modified>
</cp:coreProperties>
</file>